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70" r:id="rId4"/>
    <p:sldId id="371" r:id="rId5"/>
    <p:sldId id="387" r:id="rId6"/>
    <p:sldId id="368" r:id="rId7"/>
    <p:sldId id="384" r:id="rId8"/>
    <p:sldId id="385" r:id="rId9"/>
    <p:sldId id="386" r:id="rId10"/>
    <p:sldId id="378" r:id="rId11"/>
    <p:sldId id="381" r:id="rId12"/>
    <p:sldId id="383" r:id="rId13"/>
    <p:sldId id="382" r:id="rId14"/>
    <p:sldId id="380" r:id="rId15"/>
    <p:sldId id="369" r:id="rId16"/>
    <p:sldId id="388" r:id="rId17"/>
    <p:sldId id="372" r:id="rId18"/>
    <p:sldId id="373" r:id="rId19"/>
    <p:sldId id="389" r:id="rId20"/>
    <p:sldId id="374" r:id="rId21"/>
    <p:sldId id="375" r:id="rId22"/>
    <p:sldId id="376" r:id="rId23"/>
    <p:sldId id="377" r:id="rId24"/>
    <p:sldId id="392" r:id="rId25"/>
    <p:sldId id="379" r:id="rId26"/>
    <p:sldId id="390" r:id="rId27"/>
    <p:sldId id="343" r:id="rId28"/>
    <p:sldId id="359" r:id="rId29"/>
    <p:sldId id="345" r:id="rId30"/>
    <p:sldId id="391" r:id="rId31"/>
    <p:sldId id="272" r:id="rId32"/>
    <p:sldId id="396" r:id="rId33"/>
    <p:sldId id="395" r:id="rId34"/>
    <p:sldId id="394" r:id="rId35"/>
    <p:sldId id="329" r:id="rId36"/>
    <p:sldId id="328" r:id="rId37"/>
    <p:sldId id="301" r:id="rId3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9" autoAdjust="0"/>
    <p:restoredTop sz="94660"/>
  </p:normalViewPr>
  <p:slideViewPr>
    <p:cSldViewPr snapToGrid="0">
      <p:cViewPr varScale="1">
        <p:scale>
          <a:sx n="70" d="100"/>
          <a:sy n="70" d="100"/>
        </p:scale>
        <p:origin x="42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FD810-8932-46FC-B833-E7B251838D6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lt-LT"/>
        </a:p>
      </dgm:t>
    </dgm:pt>
    <dgm:pt modelId="{61205020-EA09-4A78-BC73-CD1B84A9C6C0}">
      <dgm:prSet phldrT="[Tekstas]"/>
      <dgm:spPr/>
      <dgm:t>
        <a:bodyPr/>
        <a:lstStyle/>
        <a:p>
          <a:r>
            <a:rPr lang="lt-LT" b="1" dirty="0" smtClean="0">
              <a:solidFill>
                <a:schemeClr val="tx2"/>
              </a:solidFill>
            </a:rPr>
            <a:t>Žmogiškasis kapitalas</a:t>
          </a:r>
          <a:r>
            <a:rPr lang="lt-LT" dirty="0" smtClean="0">
              <a:solidFill>
                <a:schemeClr val="tx2"/>
              </a:solidFill>
            </a:rPr>
            <a:t> </a:t>
          </a:r>
          <a:endParaRPr lang="lt-LT" dirty="0"/>
        </a:p>
      </dgm:t>
    </dgm:pt>
    <dgm:pt modelId="{5C545BBF-053F-4360-8369-588797EBA274}" type="parTrans" cxnId="{327CD4B7-38DD-4854-A4B6-8915D043BCF3}">
      <dgm:prSet/>
      <dgm:spPr/>
      <dgm:t>
        <a:bodyPr/>
        <a:lstStyle/>
        <a:p>
          <a:endParaRPr lang="lt-LT"/>
        </a:p>
      </dgm:t>
    </dgm:pt>
    <dgm:pt modelId="{2684A305-FAEB-419B-9C1E-20BC411A8C26}" type="sibTrans" cxnId="{327CD4B7-38DD-4854-A4B6-8915D043BCF3}">
      <dgm:prSet/>
      <dgm:spPr/>
      <dgm:t>
        <a:bodyPr/>
        <a:lstStyle/>
        <a:p>
          <a:endParaRPr lang="lt-LT"/>
        </a:p>
      </dgm:t>
    </dgm:pt>
    <dgm:pt modelId="{91EBB1B3-0E9F-442F-AEFB-FAD724E7EFDB}">
      <dgm:prSet phldrT="[Tekstas]"/>
      <dgm:spPr/>
      <dgm:t>
        <a:bodyPr/>
        <a:lstStyle/>
        <a:p>
          <a:r>
            <a:rPr lang="lt-LT" b="1" dirty="0" smtClean="0">
              <a:solidFill>
                <a:schemeClr val="tx2"/>
              </a:solidFill>
            </a:rPr>
            <a:t>Sprendimų kapitalas</a:t>
          </a:r>
        </a:p>
        <a:p>
          <a:endParaRPr lang="lt-LT" dirty="0"/>
        </a:p>
      </dgm:t>
    </dgm:pt>
    <dgm:pt modelId="{19234D34-3196-45E0-AD5D-6E841EBC7BCE}" type="parTrans" cxnId="{19EE802C-6CF7-4B3E-BE31-A882C06FBD1E}">
      <dgm:prSet/>
      <dgm:spPr/>
      <dgm:t>
        <a:bodyPr/>
        <a:lstStyle/>
        <a:p>
          <a:endParaRPr lang="lt-LT"/>
        </a:p>
      </dgm:t>
    </dgm:pt>
    <dgm:pt modelId="{8C33701F-2890-493E-BB45-A68D0E99659A}" type="sibTrans" cxnId="{19EE802C-6CF7-4B3E-BE31-A882C06FBD1E}">
      <dgm:prSet/>
      <dgm:spPr/>
      <dgm:t>
        <a:bodyPr/>
        <a:lstStyle/>
        <a:p>
          <a:endParaRPr lang="lt-LT"/>
        </a:p>
      </dgm:t>
    </dgm:pt>
    <dgm:pt modelId="{C101AFEA-3D3C-44C7-B164-C13B6FAD5247}">
      <dgm:prSet phldrT="[Tekstas]"/>
      <dgm:spPr/>
      <dgm:t>
        <a:bodyPr/>
        <a:lstStyle/>
        <a:p>
          <a:r>
            <a:rPr lang="lt-LT" b="1" dirty="0" smtClean="0">
              <a:solidFill>
                <a:schemeClr val="tx2"/>
              </a:solidFill>
            </a:rPr>
            <a:t>Socialinis kapitalas</a:t>
          </a:r>
          <a:endParaRPr lang="lt-LT" dirty="0"/>
        </a:p>
      </dgm:t>
    </dgm:pt>
    <dgm:pt modelId="{C7AE5B56-9EB1-4F2B-90CD-446D1D3F769C}" type="parTrans" cxnId="{DD8201E3-F6F3-49CD-B0BB-05B95CAAF309}">
      <dgm:prSet/>
      <dgm:spPr/>
      <dgm:t>
        <a:bodyPr/>
        <a:lstStyle/>
        <a:p>
          <a:endParaRPr lang="lt-LT"/>
        </a:p>
      </dgm:t>
    </dgm:pt>
    <dgm:pt modelId="{E666C7F4-C303-4083-BCED-C947ACB1E9B0}" type="sibTrans" cxnId="{DD8201E3-F6F3-49CD-B0BB-05B95CAAF309}">
      <dgm:prSet/>
      <dgm:spPr/>
      <dgm:t>
        <a:bodyPr/>
        <a:lstStyle/>
        <a:p>
          <a:endParaRPr lang="lt-LT"/>
        </a:p>
      </dgm:t>
    </dgm:pt>
    <dgm:pt modelId="{BA848761-EE9B-4A8E-8D32-437BDFEA331A}" type="pres">
      <dgm:prSet presAssocID="{3ABFD810-8932-46FC-B833-E7B251838D63}" presName="Name0" presStyleCnt="0">
        <dgm:presLayoutVars>
          <dgm:dir/>
          <dgm:resizeHandles val="exact"/>
        </dgm:presLayoutVars>
      </dgm:prSet>
      <dgm:spPr/>
      <dgm:t>
        <a:bodyPr/>
        <a:lstStyle/>
        <a:p>
          <a:endParaRPr lang="lt-LT"/>
        </a:p>
      </dgm:t>
    </dgm:pt>
    <dgm:pt modelId="{9F98ABA5-90F4-457C-97BD-89A66DF683F3}" type="pres">
      <dgm:prSet presAssocID="{61205020-EA09-4A78-BC73-CD1B84A9C6C0}" presName="node" presStyleLbl="node1" presStyleIdx="0" presStyleCnt="3">
        <dgm:presLayoutVars>
          <dgm:bulletEnabled val="1"/>
        </dgm:presLayoutVars>
      </dgm:prSet>
      <dgm:spPr/>
      <dgm:t>
        <a:bodyPr/>
        <a:lstStyle/>
        <a:p>
          <a:endParaRPr lang="lt-LT"/>
        </a:p>
      </dgm:t>
    </dgm:pt>
    <dgm:pt modelId="{81F89827-1975-438F-84AA-2EEA6779A6F4}" type="pres">
      <dgm:prSet presAssocID="{2684A305-FAEB-419B-9C1E-20BC411A8C26}" presName="sibTrans" presStyleLbl="sibTrans2D1" presStyleIdx="0" presStyleCnt="3"/>
      <dgm:spPr/>
      <dgm:t>
        <a:bodyPr/>
        <a:lstStyle/>
        <a:p>
          <a:endParaRPr lang="lt-LT"/>
        </a:p>
      </dgm:t>
    </dgm:pt>
    <dgm:pt modelId="{C81E2FC7-EC1C-4965-8497-C0B6AE88C4FB}" type="pres">
      <dgm:prSet presAssocID="{2684A305-FAEB-419B-9C1E-20BC411A8C26}" presName="connectorText" presStyleLbl="sibTrans2D1" presStyleIdx="0" presStyleCnt="3"/>
      <dgm:spPr/>
      <dgm:t>
        <a:bodyPr/>
        <a:lstStyle/>
        <a:p>
          <a:endParaRPr lang="lt-LT"/>
        </a:p>
      </dgm:t>
    </dgm:pt>
    <dgm:pt modelId="{8FA76D22-99F4-4DC9-AADB-A4FADD4B2D0C}" type="pres">
      <dgm:prSet presAssocID="{91EBB1B3-0E9F-442F-AEFB-FAD724E7EFDB}" presName="node" presStyleLbl="node1" presStyleIdx="1" presStyleCnt="3">
        <dgm:presLayoutVars>
          <dgm:bulletEnabled val="1"/>
        </dgm:presLayoutVars>
      </dgm:prSet>
      <dgm:spPr/>
      <dgm:t>
        <a:bodyPr/>
        <a:lstStyle/>
        <a:p>
          <a:endParaRPr lang="lt-LT"/>
        </a:p>
      </dgm:t>
    </dgm:pt>
    <dgm:pt modelId="{8A168AFE-63A1-46C2-88C2-73E6F6625902}" type="pres">
      <dgm:prSet presAssocID="{8C33701F-2890-493E-BB45-A68D0E99659A}" presName="sibTrans" presStyleLbl="sibTrans2D1" presStyleIdx="1" presStyleCnt="3"/>
      <dgm:spPr/>
      <dgm:t>
        <a:bodyPr/>
        <a:lstStyle/>
        <a:p>
          <a:endParaRPr lang="lt-LT"/>
        </a:p>
      </dgm:t>
    </dgm:pt>
    <dgm:pt modelId="{6D1B5315-C0E7-419F-A875-85596CAC2926}" type="pres">
      <dgm:prSet presAssocID="{8C33701F-2890-493E-BB45-A68D0E99659A}" presName="connectorText" presStyleLbl="sibTrans2D1" presStyleIdx="1" presStyleCnt="3"/>
      <dgm:spPr/>
      <dgm:t>
        <a:bodyPr/>
        <a:lstStyle/>
        <a:p>
          <a:endParaRPr lang="lt-LT"/>
        </a:p>
      </dgm:t>
    </dgm:pt>
    <dgm:pt modelId="{596E1FB7-B527-442F-B7ED-B2DC29370F09}" type="pres">
      <dgm:prSet presAssocID="{C101AFEA-3D3C-44C7-B164-C13B6FAD5247}" presName="node" presStyleLbl="node1" presStyleIdx="2" presStyleCnt="3">
        <dgm:presLayoutVars>
          <dgm:bulletEnabled val="1"/>
        </dgm:presLayoutVars>
      </dgm:prSet>
      <dgm:spPr/>
      <dgm:t>
        <a:bodyPr/>
        <a:lstStyle/>
        <a:p>
          <a:endParaRPr lang="lt-LT"/>
        </a:p>
      </dgm:t>
    </dgm:pt>
    <dgm:pt modelId="{F893BD12-69D2-45F0-BFBC-81E720D7AE5C}" type="pres">
      <dgm:prSet presAssocID="{E666C7F4-C303-4083-BCED-C947ACB1E9B0}" presName="sibTrans" presStyleLbl="sibTrans2D1" presStyleIdx="2" presStyleCnt="3"/>
      <dgm:spPr/>
      <dgm:t>
        <a:bodyPr/>
        <a:lstStyle/>
        <a:p>
          <a:endParaRPr lang="lt-LT"/>
        </a:p>
      </dgm:t>
    </dgm:pt>
    <dgm:pt modelId="{35658B1B-AD04-445A-A171-8A7A03065CB3}" type="pres">
      <dgm:prSet presAssocID="{E666C7F4-C303-4083-BCED-C947ACB1E9B0}" presName="connectorText" presStyleLbl="sibTrans2D1" presStyleIdx="2" presStyleCnt="3"/>
      <dgm:spPr/>
      <dgm:t>
        <a:bodyPr/>
        <a:lstStyle/>
        <a:p>
          <a:endParaRPr lang="lt-LT"/>
        </a:p>
      </dgm:t>
    </dgm:pt>
  </dgm:ptLst>
  <dgm:cxnLst>
    <dgm:cxn modelId="{DD8201E3-F6F3-49CD-B0BB-05B95CAAF309}" srcId="{3ABFD810-8932-46FC-B833-E7B251838D63}" destId="{C101AFEA-3D3C-44C7-B164-C13B6FAD5247}" srcOrd="2" destOrd="0" parTransId="{C7AE5B56-9EB1-4F2B-90CD-446D1D3F769C}" sibTransId="{E666C7F4-C303-4083-BCED-C947ACB1E9B0}"/>
    <dgm:cxn modelId="{452EB550-5E3D-432C-BA13-579180DCEB00}" type="presOf" srcId="{E666C7F4-C303-4083-BCED-C947ACB1E9B0}" destId="{F893BD12-69D2-45F0-BFBC-81E720D7AE5C}" srcOrd="0" destOrd="0" presId="urn:microsoft.com/office/officeart/2005/8/layout/cycle7"/>
    <dgm:cxn modelId="{7E49E836-D2DA-432B-BCC4-5DCEE1B541FA}" type="presOf" srcId="{61205020-EA09-4A78-BC73-CD1B84A9C6C0}" destId="{9F98ABA5-90F4-457C-97BD-89A66DF683F3}" srcOrd="0" destOrd="0" presId="urn:microsoft.com/office/officeart/2005/8/layout/cycle7"/>
    <dgm:cxn modelId="{20912670-159C-414C-943C-F4184A493E19}" type="presOf" srcId="{2684A305-FAEB-419B-9C1E-20BC411A8C26}" destId="{C81E2FC7-EC1C-4965-8497-C0B6AE88C4FB}" srcOrd="1" destOrd="0" presId="urn:microsoft.com/office/officeart/2005/8/layout/cycle7"/>
    <dgm:cxn modelId="{751FD227-0324-445B-8966-2667F43A5DBD}" type="presOf" srcId="{C101AFEA-3D3C-44C7-B164-C13B6FAD5247}" destId="{596E1FB7-B527-442F-B7ED-B2DC29370F09}" srcOrd="0" destOrd="0" presId="urn:microsoft.com/office/officeart/2005/8/layout/cycle7"/>
    <dgm:cxn modelId="{7BA7062A-4A6F-4B6B-BEF0-9E4D166222F8}" type="presOf" srcId="{E666C7F4-C303-4083-BCED-C947ACB1E9B0}" destId="{35658B1B-AD04-445A-A171-8A7A03065CB3}" srcOrd="1" destOrd="0" presId="urn:microsoft.com/office/officeart/2005/8/layout/cycle7"/>
    <dgm:cxn modelId="{6F254D85-CEF5-4C1C-BC32-1DBDDE07CA93}" type="presOf" srcId="{2684A305-FAEB-419B-9C1E-20BC411A8C26}" destId="{81F89827-1975-438F-84AA-2EEA6779A6F4}" srcOrd="0" destOrd="0" presId="urn:microsoft.com/office/officeart/2005/8/layout/cycle7"/>
    <dgm:cxn modelId="{327CD4B7-38DD-4854-A4B6-8915D043BCF3}" srcId="{3ABFD810-8932-46FC-B833-E7B251838D63}" destId="{61205020-EA09-4A78-BC73-CD1B84A9C6C0}" srcOrd="0" destOrd="0" parTransId="{5C545BBF-053F-4360-8369-588797EBA274}" sibTransId="{2684A305-FAEB-419B-9C1E-20BC411A8C26}"/>
    <dgm:cxn modelId="{8583BE9A-DE0F-4C77-8DB1-89FEE196D288}" type="presOf" srcId="{3ABFD810-8932-46FC-B833-E7B251838D63}" destId="{BA848761-EE9B-4A8E-8D32-437BDFEA331A}" srcOrd="0" destOrd="0" presId="urn:microsoft.com/office/officeart/2005/8/layout/cycle7"/>
    <dgm:cxn modelId="{421D289A-9ED8-4A53-8B1E-251097C862F7}" type="presOf" srcId="{8C33701F-2890-493E-BB45-A68D0E99659A}" destId="{8A168AFE-63A1-46C2-88C2-73E6F6625902}" srcOrd="0" destOrd="0" presId="urn:microsoft.com/office/officeart/2005/8/layout/cycle7"/>
    <dgm:cxn modelId="{7631CC1B-2823-4822-962D-3A243E6B8313}" type="presOf" srcId="{8C33701F-2890-493E-BB45-A68D0E99659A}" destId="{6D1B5315-C0E7-419F-A875-85596CAC2926}" srcOrd="1" destOrd="0" presId="urn:microsoft.com/office/officeart/2005/8/layout/cycle7"/>
    <dgm:cxn modelId="{E5E72F5B-D2B8-44B5-8DA6-56813B6D41BF}" type="presOf" srcId="{91EBB1B3-0E9F-442F-AEFB-FAD724E7EFDB}" destId="{8FA76D22-99F4-4DC9-AADB-A4FADD4B2D0C}" srcOrd="0" destOrd="0" presId="urn:microsoft.com/office/officeart/2005/8/layout/cycle7"/>
    <dgm:cxn modelId="{19EE802C-6CF7-4B3E-BE31-A882C06FBD1E}" srcId="{3ABFD810-8932-46FC-B833-E7B251838D63}" destId="{91EBB1B3-0E9F-442F-AEFB-FAD724E7EFDB}" srcOrd="1" destOrd="0" parTransId="{19234D34-3196-45E0-AD5D-6E841EBC7BCE}" sibTransId="{8C33701F-2890-493E-BB45-A68D0E99659A}"/>
    <dgm:cxn modelId="{AEDB67E2-7053-47D6-8839-AFC35885485C}" type="presParOf" srcId="{BA848761-EE9B-4A8E-8D32-437BDFEA331A}" destId="{9F98ABA5-90F4-457C-97BD-89A66DF683F3}" srcOrd="0" destOrd="0" presId="urn:microsoft.com/office/officeart/2005/8/layout/cycle7"/>
    <dgm:cxn modelId="{267DD423-4FD8-472D-BF19-C8CAE839F9E7}" type="presParOf" srcId="{BA848761-EE9B-4A8E-8D32-437BDFEA331A}" destId="{81F89827-1975-438F-84AA-2EEA6779A6F4}" srcOrd="1" destOrd="0" presId="urn:microsoft.com/office/officeart/2005/8/layout/cycle7"/>
    <dgm:cxn modelId="{03E3335B-4F29-4B39-BC43-CE53EB2D2C69}" type="presParOf" srcId="{81F89827-1975-438F-84AA-2EEA6779A6F4}" destId="{C81E2FC7-EC1C-4965-8497-C0B6AE88C4FB}" srcOrd="0" destOrd="0" presId="urn:microsoft.com/office/officeart/2005/8/layout/cycle7"/>
    <dgm:cxn modelId="{1C46BC8F-AAEB-452E-9383-C9E7872E6921}" type="presParOf" srcId="{BA848761-EE9B-4A8E-8D32-437BDFEA331A}" destId="{8FA76D22-99F4-4DC9-AADB-A4FADD4B2D0C}" srcOrd="2" destOrd="0" presId="urn:microsoft.com/office/officeart/2005/8/layout/cycle7"/>
    <dgm:cxn modelId="{3ABF8A04-7F33-4895-BD46-0EDD43872070}" type="presParOf" srcId="{BA848761-EE9B-4A8E-8D32-437BDFEA331A}" destId="{8A168AFE-63A1-46C2-88C2-73E6F6625902}" srcOrd="3" destOrd="0" presId="urn:microsoft.com/office/officeart/2005/8/layout/cycle7"/>
    <dgm:cxn modelId="{B5971D72-5C72-4717-A107-F3BA5B8CF19D}" type="presParOf" srcId="{8A168AFE-63A1-46C2-88C2-73E6F6625902}" destId="{6D1B5315-C0E7-419F-A875-85596CAC2926}" srcOrd="0" destOrd="0" presId="urn:microsoft.com/office/officeart/2005/8/layout/cycle7"/>
    <dgm:cxn modelId="{2E2D0577-B809-4517-9D19-5E756D3DDBDF}" type="presParOf" srcId="{BA848761-EE9B-4A8E-8D32-437BDFEA331A}" destId="{596E1FB7-B527-442F-B7ED-B2DC29370F09}" srcOrd="4" destOrd="0" presId="urn:microsoft.com/office/officeart/2005/8/layout/cycle7"/>
    <dgm:cxn modelId="{FEB51441-68D3-49A3-850F-A0FBEDD6E5BB}" type="presParOf" srcId="{BA848761-EE9B-4A8E-8D32-437BDFEA331A}" destId="{F893BD12-69D2-45F0-BFBC-81E720D7AE5C}" srcOrd="5" destOrd="0" presId="urn:microsoft.com/office/officeart/2005/8/layout/cycle7"/>
    <dgm:cxn modelId="{BA486D2D-F8D0-4879-9542-7D268C45149F}" type="presParOf" srcId="{F893BD12-69D2-45F0-BFBC-81E720D7AE5C}" destId="{35658B1B-AD04-445A-A171-8A7A03065CB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8ABA5-90F4-457C-97BD-89A66DF683F3}">
      <dsp:nvSpPr>
        <dsp:cNvPr id="0" name=""/>
        <dsp:cNvSpPr/>
      </dsp:nvSpPr>
      <dsp:spPr>
        <a:xfrm>
          <a:off x="3117242" y="1190"/>
          <a:ext cx="1995115" cy="997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lt-LT" sz="1700" b="1" kern="1200" dirty="0" smtClean="0">
              <a:solidFill>
                <a:schemeClr val="tx2"/>
              </a:solidFill>
            </a:rPr>
            <a:t>Žmogiškasis kapitalas</a:t>
          </a:r>
          <a:r>
            <a:rPr lang="lt-LT" sz="1700" kern="1200" dirty="0" smtClean="0">
              <a:solidFill>
                <a:schemeClr val="tx2"/>
              </a:solidFill>
            </a:rPr>
            <a:t> </a:t>
          </a:r>
          <a:endParaRPr lang="lt-LT" sz="1700" kern="1200" dirty="0"/>
        </a:p>
      </dsp:txBody>
      <dsp:txXfrm>
        <a:off x="3146459" y="30407"/>
        <a:ext cx="1936681" cy="939123"/>
      </dsp:txXfrm>
    </dsp:sp>
    <dsp:sp modelId="{81F89827-1975-438F-84AA-2EEA6779A6F4}">
      <dsp:nvSpPr>
        <dsp:cNvPr id="0" name=""/>
        <dsp:cNvSpPr/>
      </dsp:nvSpPr>
      <dsp:spPr>
        <a:xfrm rot="3600000">
          <a:off x="4418587" y="1752198"/>
          <a:ext cx="1039952" cy="3491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lt-LT" sz="1400" kern="1200"/>
        </a:p>
      </dsp:txBody>
      <dsp:txXfrm>
        <a:off x="4523331" y="1822027"/>
        <a:ext cx="830465" cy="209487"/>
      </dsp:txXfrm>
    </dsp:sp>
    <dsp:sp modelId="{8FA76D22-99F4-4DC9-AADB-A4FADD4B2D0C}">
      <dsp:nvSpPr>
        <dsp:cNvPr id="0" name=""/>
        <dsp:cNvSpPr/>
      </dsp:nvSpPr>
      <dsp:spPr>
        <a:xfrm>
          <a:off x="4764770" y="2854793"/>
          <a:ext cx="1995115" cy="997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lt-LT" sz="1700" b="1" kern="1200" dirty="0" smtClean="0">
              <a:solidFill>
                <a:schemeClr val="tx2"/>
              </a:solidFill>
            </a:rPr>
            <a:t>Sprendimų kapitalas</a:t>
          </a:r>
        </a:p>
        <a:p>
          <a:pPr lvl="0" algn="ctr" defTabSz="755650">
            <a:lnSpc>
              <a:spcPct val="90000"/>
            </a:lnSpc>
            <a:spcBef>
              <a:spcPct val="0"/>
            </a:spcBef>
            <a:spcAft>
              <a:spcPct val="35000"/>
            </a:spcAft>
          </a:pPr>
          <a:endParaRPr lang="lt-LT" sz="1700" kern="1200" dirty="0"/>
        </a:p>
      </dsp:txBody>
      <dsp:txXfrm>
        <a:off x="4793987" y="2884010"/>
        <a:ext cx="1936681" cy="939123"/>
      </dsp:txXfrm>
    </dsp:sp>
    <dsp:sp modelId="{8A168AFE-63A1-46C2-88C2-73E6F6625902}">
      <dsp:nvSpPr>
        <dsp:cNvPr id="0" name=""/>
        <dsp:cNvSpPr/>
      </dsp:nvSpPr>
      <dsp:spPr>
        <a:xfrm rot="10800000">
          <a:off x="3594823" y="3178999"/>
          <a:ext cx="1039952" cy="3491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lt-LT" sz="1400" kern="1200"/>
        </a:p>
      </dsp:txBody>
      <dsp:txXfrm rot="10800000">
        <a:off x="3699566" y="3248828"/>
        <a:ext cx="830465" cy="209487"/>
      </dsp:txXfrm>
    </dsp:sp>
    <dsp:sp modelId="{596E1FB7-B527-442F-B7ED-B2DC29370F09}">
      <dsp:nvSpPr>
        <dsp:cNvPr id="0" name=""/>
        <dsp:cNvSpPr/>
      </dsp:nvSpPr>
      <dsp:spPr>
        <a:xfrm>
          <a:off x="1469714" y="2854793"/>
          <a:ext cx="1995115" cy="997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lt-LT" sz="1700" b="1" kern="1200" dirty="0" smtClean="0">
              <a:solidFill>
                <a:schemeClr val="tx2"/>
              </a:solidFill>
            </a:rPr>
            <a:t>Socialinis kapitalas</a:t>
          </a:r>
          <a:endParaRPr lang="lt-LT" sz="1700" kern="1200" dirty="0"/>
        </a:p>
      </dsp:txBody>
      <dsp:txXfrm>
        <a:off x="1498931" y="2884010"/>
        <a:ext cx="1936681" cy="939123"/>
      </dsp:txXfrm>
    </dsp:sp>
    <dsp:sp modelId="{F893BD12-69D2-45F0-BFBC-81E720D7AE5C}">
      <dsp:nvSpPr>
        <dsp:cNvPr id="0" name=""/>
        <dsp:cNvSpPr/>
      </dsp:nvSpPr>
      <dsp:spPr>
        <a:xfrm rot="18000000">
          <a:off x="2771059" y="1752198"/>
          <a:ext cx="1039952" cy="3491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lt-LT" sz="1400" kern="1200"/>
        </a:p>
      </dsp:txBody>
      <dsp:txXfrm>
        <a:off x="2875803" y="1822027"/>
        <a:ext cx="830465" cy="20948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56765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207323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371217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280815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264962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7579722A-F3EF-4639-8C0D-39F309D7788C}"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71271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7579722A-F3EF-4639-8C0D-39F309D7788C}" type="datetimeFigureOut">
              <a:rPr lang="lt-LT" smtClean="0"/>
              <a:t>2018-05-21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283468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7579722A-F3EF-4639-8C0D-39F309D7788C}" type="datetimeFigureOut">
              <a:rPr lang="lt-LT" smtClean="0"/>
              <a:t>2018-05-21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37677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7579722A-F3EF-4639-8C0D-39F309D7788C}" type="datetimeFigureOut">
              <a:rPr lang="lt-LT" smtClean="0"/>
              <a:t>2018-05-21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32123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579722A-F3EF-4639-8C0D-39F309D7788C}"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96723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579722A-F3EF-4639-8C0D-39F309D7788C}" type="datetimeFigureOut">
              <a:rPr lang="lt-LT" smtClean="0"/>
              <a:t>2018-05-21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BF7C1DE1-C9DC-49B0-B864-556C67BBD566}" type="slidenum">
              <a:rPr lang="lt-LT" smtClean="0"/>
              <a:t>‹#›</a:t>
            </a:fld>
            <a:endParaRPr lang="lt-LT"/>
          </a:p>
        </p:txBody>
      </p:sp>
    </p:spTree>
    <p:extLst>
      <p:ext uri="{BB962C8B-B14F-4D97-AF65-F5344CB8AC3E}">
        <p14:creationId xmlns:p14="http://schemas.microsoft.com/office/powerpoint/2010/main" val="1351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9722A-F3EF-4639-8C0D-39F309D7788C}" type="datetimeFigureOut">
              <a:rPr lang="lt-LT" smtClean="0"/>
              <a:t>2018-05-21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C1DE1-C9DC-49B0-B864-556C67BBD566}" type="slidenum">
              <a:rPr lang="lt-LT" smtClean="0"/>
              <a:t>‹#›</a:t>
            </a:fld>
            <a:endParaRPr lang="lt-LT"/>
          </a:p>
        </p:txBody>
      </p:sp>
    </p:spTree>
    <p:extLst>
      <p:ext uri="{BB962C8B-B14F-4D97-AF65-F5344CB8AC3E}">
        <p14:creationId xmlns:p14="http://schemas.microsoft.com/office/powerpoint/2010/main" val="255212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560614" y="1122363"/>
            <a:ext cx="11146972" cy="2387600"/>
          </a:xfrm>
        </p:spPr>
        <p:txBody>
          <a:bodyPr>
            <a:noAutofit/>
          </a:bodyPr>
          <a:lstStyle/>
          <a:p>
            <a:r>
              <a:rPr lang="lt-LT" dirty="0"/>
              <a:t>Mokyklos vadovas - „vartininkas“ tarp politikos ir praktikos</a:t>
            </a:r>
            <a:endParaRPr lang="lt-LT" sz="4800" dirty="0">
              <a:solidFill>
                <a:schemeClr val="tx1">
                  <a:lumMod val="65000"/>
                  <a:lumOff val="35000"/>
                </a:schemeClr>
              </a:solidFill>
            </a:endParaRPr>
          </a:p>
        </p:txBody>
      </p:sp>
      <p:sp>
        <p:nvSpPr>
          <p:cNvPr id="3" name="Antrinis pavadinimas 2"/>
          <p:cNvSpPr>
            <a:spLocks noGrp="1"/>
          </p:cNvSpPr>
          <p:nvPr>
            <p:ph type="subTitle" idx="1"/>
          </p:nvPr>
        </p:nvSpPr>
        <p:spPr/>
        <p:txBody>
          <a:bodyPr>
            <a:normAutofit fontScale="85000" lnSpcReduction="20000"/>
          </a:bodyPr>
          <a:lstStyle/>
          <a:p>
            <a:r>
              <a:rPr lang="lt-LT" dirty="0" smtClean="0"/>
              <a:t/>
            </a:r>
            <a:br>
              <a:rPr lang="lt-LT" dirty="0" smtClean="0"/>
            </a:br>
            <a:r>
              <a:rPr lang="lt-LT" dirty="0" smtClean="0"/>
              <a:t/>
            </a:r>
            <a:br>
              <a:rPr lang="lt-LT" dirty="0" smtClean="0"/>
            </a:br>
            <a:r>
              <a:rPr lang="lt-LT" dirty="0" smtClean="0"/>
              <a:t>Eglė Pranckūnienė</a:t>
            </a:r>
            <a:br>
              <a:rPr lang="lt-LT" dirty="0" smtClean="0"/>
            </a:br>
            <a:r>
              <a:rPr lang="lt-LT" dirty="0" smtClean="0"/>
              <a:t/>
            </a:r>
            <a:br>
              <a:rPr lang="lt-LT" dirty="0" smtClean="0"/>
            </a:br>
            <a:r>
              <a:rPr lang="lt-LT" dirty="0" smtClean="0"/>
              <a:t>2018 05 21</a:t>
            </a:r>
            <a:br>
              <a:rPr lang="lt-LT" dirty="0" smtClean="0"/>
            </a:br>
            <a:r>
              <a:rPr lang="lt-LT" dirty="0" smtClean="0"/>
              <a:t/>
            </a:r>
            <a:br>
              <a:rPr lang="lt-LT" dirty="0" smtClean="0"/>
            </a:br>
            <a:r>
              <a:rPr lang="lt-LT" dirty="0" smtClean="0"/>
              <a:t>LMVA konferencija „Švietimas- </a:t>
            </a:r>
            <a:r>
              <a:rPr lang="lt-LT" dirty="0"/>
              <a:t>Lietuvos dabarčiai ir </a:t>
            </a:r>
            <a:r>
              <a:rPr lang="lt-LT" dirty="0" smtClean="0"/>
              <a:t>ateičiai“</a:t>
            </a:r>
            <a:endParaRPr lang="lt-LT" dirty="0"/>
          </a:p>
        </p:txBody>
      </p:sp>
      <p:pic>
        <p:nvPicPr>
          <p:cNvPr id="4" name="Paveikslėlis 3"/>
          <p:cNvPicPr>
            <a:picLocks noChangeAspect="1"/>
          </p:cNvPicPr>
          <p:nvPr/>
        </p:nvPicPr>
        <p:blipFill>
          <a:blip r:embed="rId2"/>
          <a:stretch>
            <a:fillRect/>
          </a:stretch>
        </p:blipFill>
        <p:spPr>
          <a:xfrm>
            <a:off x="9894607" y="332656"/>
            <a:ext cx="1942007" cy="864096"/>
          </a:xfrm>
          <a:prstGeom prst="rect">
            <a:avLst/>
          </a:prstGeom>
        </p:spPr>
      </p:pic>
    </p:spTree>
    <p:extLst>
      <p:ext uri="{BB962C8B-B14F-4D97-AF65-F5344CB8AC3E}">
        <p14:creationId xmlns:p14="http://schemas.microsoft.com/office/powerpoint/2010/main" val="3989025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Kiek pasitikima mokyklų vadovais Lietuvoje: tyrimų įžvalgos</a:t>
            </a:r>
            <a:br>
              <a:rPr lang="lt-LT" dirty="0"/>
            </a:br>
            <a:endParaRPr lang="lt-LT" dirty="0"/>
          </a:p>
        </p:txBody>
      </p:sp>
      <p:sp>
        <p:nvSpPr>
          <p:cNvPr id="3" name="Teksto vietos rezervavimo ženklas 2"/>
          <p:cNvSpPr>
            <a:spLocks noGrp="1"/>
          </p:cNvSpPr>
          <p:nvPr>
            <p:ph type="body" idx="1"/>
          </p:nvPr>
        </p:nvSpPr>
        <p:spPr/>
        <p:txBody>
          <a:bodyPr/>
          <a:lstStyle/>
          <a:p>
            <a:endParaRPr lang="lt-LT"/>
          </a:p>
        </p:txBody>
      </p:sp>
    </p:spTree>
    <p:extLst>
      <p:ext uri="{BB962C8B-B14F-4D97-AF65-F5344CB8AC3E}">
        <p14:creationId xmlns:p14="http://schemas.microsoft.com/office/powerpoint/2010/main" val="20626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551384" y="1989139"/>
            <a:ext cx="14901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lt-LT" altLang="lt-LT" sz="4800" dirty="0" smtClean="0">
                <a:latin typeface="+mj-lt"/>
              </a:rPr>
              <a:t>Tarpasmeninis pasitikėjimas </a:t>
            </a:r>
            <a:endParaRPr lang="en-US" altLang="lt-LT" sz="4800" dirty="0">
              <a:latin typeface="+mj-lt"/>
            </a:endParaRPr>
          </a:p>
        </p:txBody>
      </p:sp>
      <p:sp>
        <p:nvSpPr>
          <p:cNvPr id="5124" name="Text Box 4"/>
          <p:cNvSpPr txBox="1">
            <a:spLocks noChangeArrowheads="1"/>
          </p:cNvSpPr>
          <p:nvPr/>
        </p:nvSpPr>
        <p:spPr bwMode="auto">
          <a:xfrm>
            <a:off x="1775521" y="3068961"/>
            <a:ext cx="106534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lt-LT" sz="4800" b="1" dirty="0" err="1">
                <a:solidFill>
                  <a:schemeClr val="accent5">
                    <a:lumMod val="60000"/>
                    <a:lumOff val="40000"/>
                  </a:schemeClr>
                </a:solidFill>
                <a:latin typeface="+mj-lt"/>
              </a:rPr>
              <a:t>Institu</a:t>
            </a:r>
            <a:r>
              <a:rPr lang="lt-LT" altLang="lt-LT" sz="4800" b="1" dirty="0" err="1">
                <a:solidFill>
                  <a:schemeClr val="accent5">
                    <a:lumMod val="60000"/>
                    <a:lumOff val="40000"/>
                  </a:schemeClr>
                </a:solidFill>
                <a:latin typeface="+mj-lt"/>
              </a:rPr>
              <a:t>cinis</a:t>
            </a:r>
            <a:r>
              <a:rPr lang="lt-LT" altLang="lt-LT" sz="4800" b="1" dirty="0">
                <a:solidFill>
                  <a:schemeClr val="accent5">
                    <a:lumMod val="60000"/>
                    <a:lumOff val="40000"/>
                  </a:schemeClr>
                </a:solidFill>
                <a:latin typeface="+mj-lt"/>
              </a:rPr>
              <a:t> pasitikėjimas</a:t>
            </a:r>
            <a:endParaRPr lang="en-US" altLang="lt-LT" sz="4800" b="1" dirty="0">
              <a:solidFill>
                <a:schemeClr val="accent5">
                  <a:lumMod val="60000"/>
                  <a:lumOff val="40000"/>
                </a:schemeClr>
              </a:solidFill>
              <a:latin typeface="+mj-lt"/>
            </a:endParaRPr>
          </a:p>
        </p:txBody>
      </p:sp>
      <p:sp>
        <p:nvSpPr>
          <p:cNvPr id="5125" name="Text Box 5"/>
          <p:cNvSpPr txBox="1">
            <a:spLocks noChangeArrowheads="1"/>
          </p:cNvSpPr>
          <p:nvPr/>
        </p:nvSpPr>
        <p:spPr bwMode="auto">
          <a:xfrm>
            <a:off x="479376" y="4437064"/>
            <a:ext cx="87849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lt-LT" altLang="lt-LT" sz="4800" dirty="0" smtClean="0">
                <a:latin typeface="+mj-lt"/>
              </a:rPr>
              <a:t>Pasitikėjimas savimi: profesinė galia savarankiškai veikti</a:t>
            </a:r>
            <a:endParaRPr lang="en-US" altLang="lt-LT" sz="4800" dirty="0">
              <a:latin typeface="+mj-lt"/>
            </a:endParaRPr>
          </a:p>
        </p:txBody>
      </p:sp>
    </p:spTree>
    <p:extLst>
      <p:ext uri="{BB962C8B-B14F-4D97-AF65-F5344CB8AC3E}">
        <p14:creationId xmlns:p14="http://schemas.microsoft.com/office/powerpoint/2010/main" val="17252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altLang="lt-LT" b="1" dirty="0" err="1">
                <a:solidFill>
                  <a:schemeClr val="accent5">
                    <a:lumMod val="60000"/>
                    <a:lumOff val="40000"/>
                  </a:schemeClr>
                </a:solidFill>
              </a:rPr>
              <a:t>Institu</a:t>
            </a:r>
            <a:r>
              <a:rPr lang="lt-LT" altLang="lt-LT" b="1" dirty="0" err="1">
                <a:solidFill>
                  <a:schemeClr val="accent5">
                    <a:lumMod val="60000"/>
                    <a:lumOff val="40000"/>
                  </a:schemeClr>
                </a:solidFill>
              </a:rPr>
              <a:t>cinis</a:t>
            </a:r>
            <a:r>
              <a:rPr lang="lt-LT" altLang="lt-LT" b="1" dirty="0">
                <a:solidFill>
                  <a:schemeClr val="accent5">
                    <a:lumMod val="60000"/>
                    <a:lumOff val="40000"/>
                  </a:schemeClr>
                </a:solidFill>
              </a:rPr>
              <a:t> pasitikėjimas</a:t>
            </a:r>
            <a:r>
              <a:rPr lang="en-US" altLang="lt-LT" b="1" dirty="0">
                <a:solidFill>
                  <a:schemeClr val="accent5">
                    <a:lumMod val="60000"/>
                    <a:lumOff val="40000"/>
                  </a:schemeClr>
                </a:solidFill>
              </a:rPr>
              <a:t/>
            </a:r>
            <a:br>
              <a:rPr lang="en-US" altLang="lt-LT" b="1" dirty="0">
                <a:solidFill>
                  <a:schemeClr val="accent5">
                    <a:lumMod val="60000"/>
                    <a:lumOff val="40000"/>
                  </a:schemeClr>
                </a:solidFill>
              </a:rPr>
            </a:br>
            <a:endParaRPr lang="lt-LT" dirty="0"/>
          </a:p>
        </p:txBody>
      </p:sp>
      <p:sp>
        <p:nvSpPr>
          <p:cNvPr id="3" name="Turinio vietos rezervavimo ženklas 2"/>
          <p:cNvSpPr>
            <a:spLocks noGrp="1"/>
          </p:cNvSpPr>
          <p:nvPr>
            <p:ph idx="1"/>
          </p:nvPr>
        </p:nvSpPr>
        <p:spPr/>
        <p:txBody>
          <a:bodyPr/>
          <a:lstStyle/>
          <a:p>
            <a:pPr marL="0" indent="0">
              <a:buNone/>
            </a:pPr>
            <a:r>
              <a:rPr lang="lt-LT" dirty="0">
                <a:latin typeface="+mj-lt"/>
              </a:rPr>
              <a:t>„Šis pasitikėjimas reiškiasi per komunikacijos skaidrumą ir atvirumą, sąžiningą dalijimąsi informacija, rūpestingą profesinę pagalbą ir bendradarbiavimą tarp mokyklos, steigėjo, ministerijos ir kitų valdymo institucijų. Tai atsispindi ir per budrumą: kaip numatomos galimos krizės, </a:t>
            </a:r>
            <a:r>
              <a:rPr lang="lt-LT" b="1" dirty="0">
                <a:solidFill>
                  <a:schemeClr val="accent1">
                    <a:lumMod val="75000"/>
                  </a:schemeClr>
                </a:solidFill>
                <a:latin typeface="+mj-lt"/>
              </a:rPr>
              <a:t>kaip užtikrinama, kad visos švietimo struktūros tarnautų žmonėms ir mokymuisi, o ne žmonės – struktūroms, kaip įsipareigojama atlikti švietimo misiją ir įgyvendinti ilgalaikius tikslus“ </a:t>
            </a:r>
            <a:r>
              <a:rPr lang="lt-LT" b="1" dirty="0" smtClean="0">
                <a:solidFill>
                  <a:schemeClr val="accent1">
                    <a:lumMod val="75000"/>
                  </a:schemeClr>
                </a:solidFill>
                <a:latin typeface="+mj-lt"/>
              </a:rPr>
              <a:t/>
            </a:r>
            <a:br>
              <a:rPr lang="lt-LT" b="1" dirty="0" smtClean="0">
                <a:solidFill>
                  <a:schemeClr val="accent1">
                    <a:lumMod val="75000"/>
                  </a:schemeClr>
                </a:solidFill>
                <a:latin typeface="+mj-lt"/>
              </a:rPr>
            </a:br>
            <a:r>
              <a:rPr lang="lt-LT" dirty="0" smtClean="0">
                <a:latin typeface="+mj-lt"/>
              </a:rPr>
              <a:t/>
            </a:r>
            <a:br>
              <a:rPr lang="lt-LT" dirty="0" smtClean="0">
                <a:latin typeface="+mj-lt"/>
              </a:rPr>
            </a:br>
            <a:r>
              <a:rPr lang="lt-LT" dirty="0" smtClean="0">
                <a:latin typeface="+mj-lt"/>
              </a:rPr>
              <a:t/>
            </a:r>
            <a:br>
              <a:rPr lang="lt-LT" dirty="0" smtClean="0">
                <a:latin typeface="+mj-lt"/>
              </a:rPr>
            </a:br>
            <a:r>
              <a:rPr lang="lt-LT" dirty="0" smtClean="0">
                <a:latin typeface="+mj-lt"/>
              </a:rPr>
              <a:t>(</a:t>
            </a:r>
            <a:r>
              <a:rPr lang="lt-LT" dirty="0">
                <a:latin typeface="+mj-lt"/>
              </a:rPr>
              <a:t>Fink, 2016, p. 32). </a:t>
            </a:r>
          </a:p>
        </p:txBody>
      </p:sp>
    </p:spTree>
    <p:extLst>
      <p:ext uri="{BB962C8B-B14F-4D97-AF65-F5344CB8AC3E}">
        <p14:creationId xmlns:p14="http://schemas.microsoft.com/office/powerpoint/2010/main" val="8418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altLang="lt-LT" b="1" dirty="0" smtClean="0">
                <a:solidFill>
                  <a:schemeClr val="tx1">
                    <a:lumMod val="65000"/>
                    <a:lumOff val="35000"/>
                  </a:schemeClr>
                </a:solidFill>
              </a:rPr>
              <a:t>Profesinė veikmė (angl. </a:t>
            </a:r>
            <a:r>
              <a:rPr lang="lt-LT" altLang="lt-LT" b="1" i="1" dirty="0" err="1" smtClean="0">
                <a:solidFill>
                  <a:schemeClr val="tx1">
                    <a:lumMod val="65000"/>
                    <a:lumOff val="35000"/>
                  </a:schemeClr>
                </a:solidFill>
              </a:rPr>
              <a:t>professional</a:t>
            </a:r>
            <a:r>
              <a:rPr lang="lt-LT" altLang="lt-LT" b="1" i="1" dirty="0" smtClean="0">
                <a:solidFill>
                  <a:schemeClr val="tx1">
                    <a:lumMod val="65000"/>
                    <a:lumOff val="35000"/>
                  </a:schemeClr>
                </a:solidFill>
              </a:rPr>
              <a:t> </a:t>
            </a:r>
            <a:r>
              <a:rPr lang="lt-LT" altLang="lt-LT" b="1" i="1" dirty="0" err="1" smtClean="0">
                <a:solidFill>
                  <a:schemeClr val="tx1">
                    <a:lumMod val="65000"/>
                    <a:lumOff val="35000"/>
                  </a:schemeClr>
                </a:solidFill>
              </a:rPr>
              <a:t>agency</a:t>
            </a:r>
            <a:r>
              <a:rPr lang="lt-LT" altLang="lt-LT" b="1" dirty="0" smtClean="0">
                <a:solidFill>
                  <a:schemeClr val="tx1">
                    <a:lumMod val="65000"/>
                    <a:lumOff val="35000"/>
                  </a:schemeClr>
                </a:solidFill>
              </a:rPr>
              <a:t>)</a:t>
            </a:r>
            <a:endParaRPr lang="lt-LT" b="1" dirty="0">
              <a:solidFill>
                <a:schemeClr val="tx1">
                  <a:lumMod val="65000"/>
                  <a:lumOff val="35000"/>
                </a:schemeClr>
              </a:solidFill>
            </a:endParaRPr>
          </a:p>
        </p:txBody>
      </p:sp>
      <p:sp>
        <p:nvSpPr>
          <p:cNvPr id="3" name="Turinio vietos rezervavimo ženklas 2"/>
          <p:cNvSpPr>
            <a:spLocks noGrp="1"/>
          </p:cNvSpPr>
          <p:nvPr>
            <p:ph idx="1"/>
          </p:nvPr>
        </p:nvSpPr>
        <p:spPr/>
        <p:txBody>
          <a:bodyPr>
            <a:normAutofit/>
          </a:bodyPr>
          <a:lstStyle/>
          <a:p>
            <a:r>
              <a:rPr lang="lt-LT" dirty="0" smtClean="0">
                <a:latin typeface="+mj-lt"/>
              </a:rPr>
              <a:t>Mokyklų vadovų galia remtis savo sprendimais, gebėjimais , profesionalumu; </a:t>
            </a:r>
            <a:br>
              <a:rPr lang="lt-LT" dirty="0" smtClean="0">
                <a:latin typeface="+mj-lt"/>
              </a:rPr>
            </a:br>
            <a:endParaRPr lang="lt-LT" dirty="0" smtClean="0">
              <a:latin typeface="+mj-lt"/>
            </a:endParaRPr>
          </a:p>
          <a:p>
            <a:r>
              <a:rPr lang="lt-LT" dirty="0" smtClean="0">
                <a:latin typeface="+mj-lt"/>
              </a:rPr>
              <a:t>Profesinė veikmė išauga iš asmeninės profesinės brandos bei  pasitikėjimo savimi, tačiau jai daro įtaką ir tarpasmeninio bei institucinio pasitikėjimo  aplinka: kiek </a:t>
            </a:r>
            <a:r>
              <a:rPr lang="lt-LT" dirty="0" smtClean="0">
                <a:latin typeface="+mj-lt"/>
              </a:rPr>
              <a:t>vadovai yra </a:t>
            </a:r>
            <a:r>
              <a:rPr lang="lt-LT" dirty="0" smtClean="0">
                <a:latin typeface="+mj-lt"/>
              </a:rPr>
              <a:t>įgalinti savarankiškai priimti sprendimus, kiek patikimais </a:t>
            </a:r>
            <a:r>
              <a:rPr lang="lt-LT" dirty="0" smtClean="0">
                <a:latin typeface="+mj-lt"/>
              </a:rPr>
              <a:t>juos laiko politikai </a:t>
            </a:r>
            <a:br>
              <a:rPr lang="lt-LT" dirty="0" smtClean="0">
                <a:latin typeface="+mj-lt"/>
              </a:rPr>
            </a:br>
            <a:r>
              <a:rPr lang="lt-LT" dirty="0" smtClean="0">
                <a:latin typeface="+mj-lt"/>
              </a:rPr>
              <a:t/>
            </a:r>
            <a:br>
              <a:rPr lang="lt-LT" dirty="0" smtClean="0">
                <a:latin typeface="+mj-lt"/>
              </a:rPr>
            </a:br>
            <a:r>
              <a:rPr lang="en-GB" sz="2000" dirty="0" smtClean="0">
                <a:latin typeface="+mj-lt"/>
              </a:rPr>
              <a:t>(</a:t>
            </a:r>
            <a:r>
              <a:rPr lang="en-GB" sz="2000" dirty="0" smtClean="0">
                <a:latin typeface="+mj-lt"/>
              </a:rPr>
              <a:t>Fink</a:t>
            </a:r>
            <a:r>
              <a:rPr lang="en-GB" sz="2000" dirty="0">
                <a:latin typeface="+mj-lt"/>
              </a:rPr>
              <a:t>, </a:t>
            </a:r>
            <a:r>
              <a:rPr lang="en-GB" sz="2000" dirty="0" smtClean="0">
                <a:latin typeface="+mj-lt"/>
              </a:rPr>
              <a:t>2016</a:t>
            </a:r>
            <a:r>
              <a:rPr lang="lt-LT" sz="2000" dirty="0" smtClean="0">
                <a:latin typeface="+mj-lt"/>
              </a:rPr>
              <a:t>, </a:t>
            </a:r>
            <a:r>
              <a:rPr lang="lt-LT" sz="2000" dirty="0" err="1" smtClean="0">
                <a:latin typeface="+mj-lt"/>
              </a:rPr>
              <a:t>Biesta</a:t>
            </a:r>
            <a:r>
              <a:rPr lang="lt-LT" sz="2000" dirty="0" smtClean="0">
                <a:latin typeface="+mj-lt"/>
              </a:rPr>
              <a:t> et al., 2015</a:t>
            </a:r>
            <a:r>
              <a:rPr lang="en-GB" sz="2000" dirty="0" smtClean="0">
                <a:latin typeface="+mj-lt"/>
              </a:rPr>
              <a:t>).</a:t>
            </a:r>
            <a:endParaRPr lang="lt-LT" sz="2000" dirty="0">
              <a:latin typeface="+mj-lt"/>
            </a:endParaRPr>
          </a:p>
        </p:txBody>
      </p:sp>
    </p:spTree>
    <p:extLst>
      <p:ext uri="{BB962C8B-B14F-4D97-AF65-F5344CB8AC3E}">
        <p14:creationId xmlns:p14="http://schemas.microsoft.com/office/powerpoint/2010/main" val="34966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15900" y="578734"/>
            <a:ext cx="12191999" cy="6279266"/>
          </a:xfrm>
        </p:spPr>
        <p:txBody>
          <a:bodyPr>
            <a:normAutofit/>
          </a:bodyPr>
          <a:lstStyle/>
          <a:p>
            <a:r>
              <a:rPr lang="lt-LT" dirty="0">
                <a:latin typeface="+mj-lt"/>
              </a:rPr>
              <a:t>Labiausiai problemišku Lietuvos </a:t>
            </a:r>
            <a:r>
              <a:rPr lang="lt-LT" dirty="0" smtClean="0">
                <a:latin typeface="+mj-lt"/>
              </a:rPr>
              <a:t>švietimo praktikai laiko </a:t>
            </a:r>
            <a:r>
              <a:rPr lang="lt-LT" dirty="0">
                <a:latin typeface="+mj-lt"/>
              </a:rPr>
              <a:t>institucinį pasitikėjimą, atspindintį švietimo valdymo institucijų požiūrį į mokyklas bei praktikus, pasikliovimą jų  kompetencija, sąžiningumu bei tvaria ateitimi, užtikrinimą, kad  „</a:t>
            </a:r>
            <a:r>
              <a:rPr lang="lt-LT" i="1" dirty="0">
                <a:latin typeface="+mj-lt"/>
              </a:rPr>
              <a:t>švietimo struktūros tarnautų žmonėms ir mokymuisi, o ne žmonės struktūroms (Fink,2016:32)</a:t>
            </a:r>
            <a:r>
              <a:rPr lang="lt-LT" dirty="0">
                <a:latin typeface="+mj-lt"/>
              </a:rPr>
              <a:t>. </a:t>
            </a:r>
            <a:r>
              <a:rPr lang="lt-LT" dirty="0" smtClean="0">
                <a:latin typeface="+mj-lt"/>
              </a:rPr>
              <a:t/>
            </a:r>
            <a:br>
              <a:rPr lang="lt-LT" dirty="0" smtClean="0">
                <a:latin typeface="+mj-lt"/>
              </a:rPr>
            </a:br>
            <a:endParaRPr lang="lt-LT" dirty="0" smtClean="0">
              <a:latin typeface="+mj-lt"/>
            </a:endParaRPr>
          </a:p>
          <a:p>
            <a:r>
              <a:rPr lang="lt-LT" dirty="0" smtClean="0">
                <a:latin typeface="+mj-lt"/>
              </a:rPr>
              <a:t>Mokytojai </a:t>
            </a:r>
            <a:r>
              <a:rPr lang="lt-LT" dirty="0">
                <a:latin typeface="+mj-lt"/>
              </a:rPr>
              <a:t>ir mokyklų vadovai jaučiasi  susvetimėję, atsiriboję nuo </a:t>
            </a:r>
            <a:r>
              <a:rPr lang="lt-LT" dirty="0" err="1">
                <a:latin typeface="+mj-lt"/>
              </a:rPr>
              <a:t>makro</a:t>
            </a:r>
            <a:r>
              <a:rPr lang="lt-LT" dirty="0">
                <a:latin typeface="+mj-lt"/>
              </a:rPr>
              <a:t> lygmens švietimo sprendimų, išgyvenama vis didėjanti takoskyra tarp švietimo praktikos ir politikos. Nepasitikėjimo mokykla ženklu ir vadovai, ir mokytojai laiko per didelį veiklos reglamentavimą, nepamatuotus, neapgalvotus švietimo pokyčius, susitarimų, tvarumo stoką</a:t>
            </a:r>
            <a:r>
              <a:rPr lang="lt-LT" dirty="0" smtClean="0">
                <a:latin typeface="+mj-lt"/>
              </a:rPr>
              <a:t>.</a:t>
            </a:r>
            <a:br>
              <a:rPr lang="lt-LT" dirty="0" smtClean="0">
                <a:latin typeface="+mj-lt"/>
              </a:rPr>
            </a:br>
            <a:r>
              <a:rPr lang="lt-LT" dirty="0" smtClean="0">
                <a:latin typeface="+mj-lt"/>
              </a:rPr>
              <a:t> </a:t>
            </a:r>
          </a:p>
          <a:p>
            <a:r>
              <a:rPr lang="lt-LT" dirty="0" smtClean="0">
                <a:latin typeface="+mj-lt"/>
              </a:rPr>
              <a:t>Iš </a:t>
            </a:r>
            <a:r>
              <a:rPr lang="lt-LT" dirty="0">
                <a:latin typeface="+mj-lt"/>
              </a:rPr>
              <a:t>kitos pusės, mokytojai ir vadovai tiki pasitikėjimo vieni kitais galia, stengiasi kurti pasitikėjimu grindžiamą kultūrą ir dirbti vardan mokinių mokymosi, nepaisydami išorinių ir vidinių sunkumų. </a:t>
            </a:r>
          </a:p>
        </p:txBody>
      </p:sp>
    </p:spTree>
    <p:extLst>
      <p:ext uri="{BB962C8B-B14F-4D97-AF65-F5344CB8AC3E}">
        <p14:creationId xmlns:p14="http://schemas.microsoft.com/office/powerpoint/2010/main" val="168094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1001486"/>
            <a:ext cx="10515600" cy="5175477"/>
          </a:xfrm>
        </p:spPr>
        <p:txBody>
          <a:bodyPr/>
          <a:lstStyle/>
          <a:p>
            <a:pPr marL="0" indent="0">
              <a:buNone/>
            </a:pPr>
            <a:r>
              <a:rPr lang="lt-LT" i="1" dirty="0">
                <a:latin typeface="+mj-lt"/>
              </a:rPr>
              <a:t>Gimnazijos vadovė Rita</a:t>
            </a:r>
            <a:r>
              <a:rPr lang="lt-LT" i="1" dirty="0" smtClean="0">
                <a:latin typeface="+mj-lt"/>
              </a:rPr>
              <a:t/>
            </a:r>
            <a:br>
              <a:rPr lang="lt-LT" i="1" dirty="0" smtClean="0">
                <a:latin typeface="+mj-lt"/>
              </a:rPr>
            </a:br>
            <a:r>
              <a:rPr lang="lt-LT" i="1" dirty="0" smtClean="0">
                <a:latin typeface="+mj-lt"/>
              </a:rPr>
              <a:t/>
            </a:r>
            <a:br>
              <a:rPr lang="lt-LT" i="1" dirty="0" smtClean="0">
                <a:latin typeface="+mj-lt"/>
              </a:rPr>
            </a:br>
            <a:r>
              <a:rPr lang="lt-LT" i="1" dirty="0" smtClean="0">
                <a:latin typeface="+mj-lt"/>
              </a:rPr>
              <a:t/>
            </a:r>
            <a:br>
              <a:rPr lang="lt-LT" i="1" dirty="0" smtClean="0">
                <a:latin typeface="+mj-lt"/>
              </a:rPr>
            </a:br>
            <a:r>
              <a:rPr lang="lt-LT" i="1" dirty="0" smtClean="0">
                <a:latin typeface="+mj-lt"/>
              </a:rPr>
              <a:t>Mums </a:t>
            </a:r>
            <a:r>
              <a:rPr lang="lt-LT" i="1" dirty="0">
                <a:latin typeface="+mj-lt"/>
              </a:rPr>
              <a:t>atrodė, kad mes esam tokie laisvi, kad galim keisti ir sistemą. Pirmieji penkeri metai buvo laisvi. Ir juk tada nebuvo ir jokių kompiuterių, mes viską susižinodavom, ir nebuvo tiek tų popierių. Ir kaip mes apsidžiaugėm, kad dabar bus tie kompiuteriai, o dabar... Kas pasidarė, aš nežinau, bet tų popierių..., nes iš mūsų visą laiką reikalauja – šiandien iki dvyliktos valandos, vakar iki dvyliktos valandos... atsiųskit ataskaitą apie ataskaitą... mes gi skęstam... </a:t>
            </a:r>
            <a:r>
              <a:rPr lang="lt-LT" i="1" dirty="0" smtClean="0">
                <a:latin typeface="+mj-lt"/>
              </a:rPr>
              <a:t/>
            </a:r>
            <a:br>
              <a:rPr lang="lt-LT" i="1" dirty="0" smtClean="0">
                <a:latin typeface="+mj-lt"/>
              </a:rPr>
            </a:br>
            <a:r>
              <a:rPr lang="lt-LT" i="1" dirty="0" smtClean="0"/>
              <a:t/>
            </a:r>
            <a:br>
              <a:rPr lang="lt-LT" i="1" dirty="0" smtClean="0"/>
            </a:br>
            <a:r>
              <a:rPr lang="lt-LT" i="1" dirty="0" smtClean="0"/>
              <a:t/>
            </a:r>
            <a:br>
              <a:rPr lang="lt-LT" i="1" dirty="0" smtClean="0"/>
            </a:br>
            <a:endParaRPr lang="lt-LT" dirty="0"/>
          </a:p>
        </p:txBody>
      </p:sp>
    </p:spTree>
    <p:extLst>
      <p:ext uri="{BB962C8B-B14F-4D97-AF65-F5344CB8AC3E}">
        <p14:creationId xmlns:p14="http://schemas.microsoft.com/office/powerpoint/2010/main" val="171893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970280"/>
            <a:ext cx="10515600" cy="5206683"/>
          </a:xfrm>
        </p:spPr>
        <p:txBody>
          <a:bodyPr>
            <a:normAutofit fontScale="92500"/>
          </a:bodyPr>
          <a:lstStyle/>
          <a:p>
            <a:pPr marL="0" indent="0">
              <a:buNone/>
            </a:pPr>
            <a:r>
              <a:rPr lang="lt-LT" i="1" dirty="0">
                <a:latin typeface="+mj-lt"/>
              </a:rPr>
              <a:t>Gal tarp tų 91-ų iki 2000-ųjų, daug ką galėjai </a:t>
            </a:r>
            <a:r>
              <a:rPr lang="lt-LT" i="1" dirty="0" err="1">
                <a:latin typeface="+mj-lt"/>
              </a:rPr>
              <a:t>daryt</a:t>
            </a:r>
            <a:r>
              <a:rPr lang="lt-LT" i="1" dirty="0">
                <a:latin typeface="+mj-lt"/>
              </a:rPr>
              <a:t> taip, kaip tu jautei, kad tai tinka, ir ne tu pats jautei, bet važiuoji į kokią konferenciją, susitinki,  „oi, o mes tą bandom, ir tą bandom ir kaip pas jus išeina?“ . Tai toks..., kai tavęs nevertė </a:t>
            </a:r>
            <a:r>
              <a:rPr lang="lt-LT" i="1" dirty="0" err="1">
                <a:latin typeface="+mj-lt"/>
              </a:rPr>
              <a:t>daryt</a:t>
            </a:r>
            <a:r>
              <a:rPr lang="lt-LT" i="1" dirty="0">
                <a:latin typeface="+mj-lt"/>
              </a:rPr>
              <a:t> kažko tai... Tai, kai tau netrukdo </a:t>
            </a:r>
            <a:r>
              <a:rPr lang="lt-LT" i="1" dirty="0" err="1">
                <a:latin typeface="+mj-lt"/>
              </a:rPr>
              <a:t>dirbt</a:t>
            </a:r>
            <a:r>
              <a:rPr lang="lt-LT" i="1" dirty="0">
                <a:latin typeface="+mj-lt"/>
              </a:rPr>
              <a:t>.... Ir dabar, sakyčiau, kaip direktorė viduj mokyklos, aš esu nepriklausoma,  ir aš daug dalykų tikrai galiu </a:t>
            </a:r>
            <a:r>
              <a:rPr lang="lt-LT" i="1" dirty="0" err="1">
                <a:latin typeface="+mj-lt"/>
              </a:rPr>
              <a:t>padaryt</a:t>
            </a:r>
            <a:r>
              <a:rPr lang="lt-LT" i="1" dirty="0">
                <a:latin typeface="+mj-lt"/>
              </a:rPr>
              <a:t>. Aš tikrai tikiu, kad mūsų mokykla yra nepanaši į kitas mokyklas, nors, aišku, ji turi programas vienodas... O pasitikėjimas..., tai jis labai keičiasi... Taip būna, tu jauti, jauti, jauti pasitikėjimą, bet jeigu tik staiga kažkas... ir  tu jau pradedi </a:t>
            </a:r>
            <a:r>
              <a:rPr lang="lt-LT" i="1" dirty="0" err="1">
                <a:latin typeface="+mj-lt"/>
              </a:rPr>
              <a:t>jaust</a:t>
            </a:r>
            <a:r>
              <a:rPr lang="lt-LT" i="1" dirty="0">
                <a:latin typeface="+mj-lt"/>
              </a:rPr>
              <a:t>, kad jau kažkas tokio įvyko, ir pasitikėjimo nebėra. Bet kai aš, matyt, užaugau kaip direktorė, tai labai buvo toks palankus laikas. Deja, dabar aš to tikrai nejaučiu. Bet, ačiū Dievui, kad aš dabar turiu jėgų pati daug ką </a:t>
            </a:r>
            <a:r>
              <a:rPr lang="lt-LT" i="1" dirty="0" err="1">
                <a:latin typeface="+mj-lt"/>
              </a:rPr>
              <a:t>padaryt</a:t>
            </a:r>
            <a:r>
              <a:rPr lang="lt-LT" i="1" dirty="0">
                <a:latin typeface="+mj-lt"/>
              </a:rPr>
              <a:t>. Tiems pradedantiems vadovams, aš galvoju, yra žymiai sunkiau</a:t>
            </a:r>
            <a:r>
              <a:rPr lang="lt-LT" i="1" dirty="0" smtClean="0">
                <a:latin typeface="+mj-lt"/>
              </a:rPr>
              <a:t>...</a:t>
            </a:r>
            <a:br>
              <a:rPr lang="lt-LT" i="1" dirty="0" smtClean="0">
                <a:latin typeface="+mj-lt"/>
              </a:rPr>
            </a:br>
            <a:endParaRPr lang="lt-LT" dirty="0">
              <a:latin typeface="+mj-lt"/>
            </a:endParaRPr>
          </a:p>
        </p:txBody>
      </p:sp>
    </p:spTree>
    <p:extLst>
      <p:ext uri="{BB962C8B-B14F-4D97-AF65-F5344CB8AC3E}">
        <p14:creationId xmlns:p14="http://schemas.microsoft.com/office/powerpoint/2010/main" val="3855088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Rimantas – kaimo pagrindinės mokyklos vadovas</a:t>
            </a:r>
            <a:endParaRPr lang="lt-LT" dirty="0"/>
          </a:p>
        </p:txBody>
      </p:sp>
      <p:sp>
        <p:nvSpPr>
          <p:cNvPr id="3" name="Turinio vietos rezervavimo ženklas 2"/>
          <p:cNvSpPr>
            <a:spLocks noGrp="1"/>
          </p:cNvSpPr>
          <p:nvPr>
            <p:ph idx="1"/>
          </p:nvPr>
        </p:nvSpPr>
        <p:spPr/>
        <p:txBody>
          <a:bodyPr>
            <a:normAutofit fontScale="92500" lnSpcReduction="10000"/>
          </a:bodyPr>
          <a:lstStyle/>
          <a:p>
            <a:pPr marL="0" indent="0">
              <a:buNone/>
            </a:pPr>
            <a:r>
              <a:rPr lang="lt-LT" i="1" dirty="0">
                <a:latin typeface="+mj-lt"/>
              </a:rPr>
              <a:t>Šiaip tai pasijuto ir tos reformos įvairios... Kai iš vidurinės po reorganizacijos tapom pagrindine mokykla, tada iš tikrųjų dalis tėvų ir vaikų susiejo savo gyvenimą su kitom </a:t>
            </a:r>
            <a:r>
              <a:rPr lang="lt-LT" i="1" dirty="0" err="1">
                <a:latin typeface="+mj-lt"/>
              </a:rPr>
              <a:t>mokyklom</a:t>
            </a:r>
            <a:r>
              <a:rPr lang="lt-LT" i="1" dirty="0">
                <a:latin typeface="+mj-lt"/>
              </a:rPr>
              <a:t>, kad vaikas turi </a:t>
            </a:r>
            <a:r>
              <a:rPr lang="lt-LT" i="1" dirty="0" err="1">
                <a:latin typeface="+mj-lt"/>
              </a:rPr>
              <a:t>pabaigt</a:t>
            </a:r>
            <a:r>
              <a:rPr lang="lt-LT" i="1" dirty="0">
                <a:latin typeface="+mj-lt"/>
              </a:rPr>
              <a:t>, kur pradėjo, tai tokia struktūrinė pasekmė, tai didžiulis iššūkis buvo </a:t>
            </a:r>
            <a:r>
              <a:rPr lang="lt-LT" i="1" dirty="0" err="1">
                <a:latin typeface="+mj-lt"/>
              </a:rPr>
              <a:t>normalizuot</a:t>
            </a:r>
            <a:r>
              <a:rPr lang="lt-LT" i="1" dirty="0">
                <a:latin typeface="+mj-lt"/>
              </a:rPr>
              <a:t> tą judėjimą, nes atsirado vienas antras trečias vaikas, kad palieka mokyklą,  ir ta konkurencija jau pradėjo reikštis, ir gimnazijos keturmetės... Konkurencija gal ir gerai, bet švietime ir konkurencija, ir krepšelis nėra geri dalykai. Aišku, gyvenimas dabar sudėtingas, ir norint </a:t>
            </a:r>
            <a:r>
              <a:rPr lang="lt-LT" i="1" dirty="0" err="1">
                <a:latin typeface="+mj-lt"/>
              </a:rPr>
              <a:t>išlikt</a:t>
            </a:r>
            <a:r>
              <a:rPr lang="lt-LT" i="1" dirty="0">
                <a:latin typeface="+mj-lt"/>
              </a:rPr>
              <a:t>, reikia </a:t>
            </a:r>
            <a:r>
              <a:rPr lang="lt-LT" i="1" dirty="0" err="1">
                <a:latin typeface="+mj-lt"/>
              </a:rPr>
              <a:t>judėt</a:t>
            </a:r>
            <a:r>
              <a:rPr lang="lt-LT" i="1" dirty="0">
                <a:latin typeface="+mj-lt"/>
              </a:rPr>
              <a:t>, ieškot naujų galimybių, ir </a:t>
            </a:r>
            <a:r>
              <a:rPr lang="lt-LT" i="1" dirty="0" err="1">
                <a:latin typeface="+mj-lt"/>
              </a:rPr>
              <a:t>tobulint</a:t>
            </a:r>
            <a:r>
              <a:rPr lang="lt-LT" i="1" dirty="0">
                <a:latin typeface="+mj-lt"/>
              </a:rPr>
              <a:t> mokyklą. Ta reorganizacija, objektyviai ji buvo reikalinga, bet iš tikrųjų... Aš padirbėjau gal keturis metus vidurinės mokyklos </a:t>
            </a:r>
            <a:r>
              <a:rPr lang="lt-LT" i="1" dirty="0" err="1">
                <a:latin typeface="+mj-lt"/>
              </a:rPr>
              <a:t>direktorium</a:t>
            </a:r>
            <a:r>
              <a:rPr lang="lt-LT" i="1" dirty="0">
                <a:latin typeface="+mj-lt"/>
              </a:rPr>
              <a:t>, tai ir vaikai motyvuoti buvo, mokėsi, ir rezultatai stojimo į aukštąsias tikrai buvo neblogi... </a:t>
            </a:r>
            <a:endParaRPr lang="lt-LT" dirty="0">
              <a:latin typeface="+mj-lt"/>
            </a:endParaRPr>
          </a:p>
        </p:txBody>
      </p:sp>
    </p:spTree>
    <p:extLst>
      <p:ext uri="{BB962C8B-B14F-4D97-AF65-F5344CB8AC3E}">
        <p14:creationId xmlns:p14="http://schemas.microsoft.com/office/powerpoint/2010/main" val="300914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765544"/>
            <a:ext cx="10515600" cy="5411419"/>
          </a:xfrm>
        </p:spPr>
        <p:txBody>
          <a:bodyPr/>
          <a:lstStyle/>
          <a:p>
            <a:pPr marL="0" indent="0">
              <a:buNone/>
            </a:pPr>
            <a:r>
              <a:rPr lang="lt-LT" i="1" dirty="0">
                <a:latin typeface="+mj-lt"/>
              </a:rPr>
              <a:t>Reforma kažkaip buvo daroma ne atnaujinant ugdymo turinį, metodus, bet keičiam struktūrą ir bus lygtai geriau. Galima, matyt, ne taip </a:t>
            </a:r>
            <a:r>
              <a:rPr lang="lt-LT" i="1" dirty="0" err="1">
                <a:latin typeface="+mj-lt"/>
              </a:rPr>
              <a:t>reglamentuot</a:t>
            </a:r>
            <a:r>
              <a:rPr lang="lt-LT" i="1" dirty="0">
                <a:latin typeface="+mj-lt"/>
              </a:rPr>
              <a:t> visus šituos dalykus, jeigu pradinė, tai pradinė, bet gali būti pagrindinės mokyklos ar netgi vidurinės klasė, ar net mokyklos bendradarbiauti turėtų tampriau, tas finansavimas kažkoks tai turėtų būti liberalesnis... Per daug sureikšminam tuos formalumus, į dokumentų tikrinimą, veiklos mokyklos ar tai mokytojo, ir užmiršom santykius ir tiesioginį darbą mokytojo su vaiku. Jeigu yra rezultatai, jeigu vaiko daroma pažanga, tai iš tikrųjų šituos dalykus reikėtų </a:t>
            </a:r>
            <a:r>
              <a:rPr lang="lt-LT" i="1" dirty="0" err="1">
                <a:latin typeface="+mj-lt"/>
              </a:rPr>
              <a:t>žiūrėt</a:t>
            </a:r>
            <a:r>
              <a:rPr lang="lt-LT" i="1" dirty="0">
                <a:latin typeface="+mj-lt"/>
              </a:rPr>
              <a:t> liberaliau... </a:t>
            </a:r>
            <a:endParaRPr lang="lt-LT" dirty="0">
              <a:latin typeface="+mj-lt"/>
            </a:endParaRPr>
          </a:p>
          <a:p>
            <a:endParaRPr lang="lt-LT" dirty="0"/>
          </a:p>
        </p:txBody>
      </p:sp>
    </p:spTree>
    <p:extLst>
      <p:ext uri="{BB962C8B-B14F-4D97-AF65-F5344CB8AC3E}">
        <p14:creationId xmlns:p14="http://schemas.microsoft.com/office/powerpoint/2010/main" val="3347724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41960" y="848360"/>
            <a:ext cx="11196320" cy="5572760"/>
          </a:xfrm>
        </p:spPr>
        <p:txBody>
          <a:bodyPr>
            <a:normAutofit lnSpcReduction="10000"/>
          </a:bodyPr>
          <a:lstStyle/>
          <a:p>
            <a:r>
              <a:rPr lang="lt-LT" i="1" dirty="0">
                <a:latin typeface="+mj-lt"/>
              </a:rPr>
              <a:t>Kai pradėjau, pradžioj gal buvo ir lengviau dirbti, nes mažiau žmogus suprasdavai, ką darai. Ta pati pradžia, gal kokie penkeri metai, gal daugiau direktoriavimo, kol visus šituos niuansus pajautei, na ir vėliau, tada jau atsiranda patirtis, ir tuos dalykus jau nori tobulinti ir </a:t>
            </a:r>
            <a:r>
              <a:rPr lang="lt-LT" i="1" dirty="0" err="1">
                <a:latin typeface="+mj-lt"/>
              </a:rPr>
              <a:t>daryt</a:t>
            </a:r>
            <a:r>
              <a:rPr lang="lt-LT" i="1" dirty="0">
                <a:latin typeface="+mj-lt"/>
              </a:rPr>
              <a:t> kitaip, bet atsiranda daug tų reglamentų. Aš asmeniškai nesidomėjau kaip steigiamos privačios mokyklos, bet, manau, kad daugiau leidžiama negu draudžiama mūsų valstybinėms mokykloms. Tai jeigu pasitikima jomis, tai vaikas yra tas pats, ar jis lanko valstybinę, ar privačią mokyklą.   Jeigu leidžiam vieniems, tai leiskim ir kitiems, kodėl gi ne. O mes, reiškia, draudžiam, tai nebijokim </a:t>
            </a:r>
            <a:r>
              <a:rPr lang="lt-LT" i="1" dirty="0" err="1">
                <a:latin typeface="+mj-lt"/>
              </a:rPr>
              <a:t>paeksperimentuot</a:t>
            </a:r>
            <a:r>
              <a:rPr lang="lt-LT" i="1" dirty="0">
                <a:latin typeface="+mj-lt"/>
              </a:rPr>
              <a:t>...  Kaip ir </a:t>
            </a:r>
            <a:r>
              <a:rPr lang="lt-LT" i="1" dirty="0" err="1">
                <a:latin typeface="+mj-lt"/>
              </a:rPr>
              <a:t>norėtųs</a:t>
            </a:r>
            <a:r>
              <a:rPr lang="lt-LT" i="1" dirty="0">
                <a:latin typeface="+mj-lt"/>
              </a:rPr>
              <a:t> daugiau laisvės, ir mažiau kontrolės, ir vietoj mes kartais tikrai geriau žinom, kas </a:t>
            </a:r>
            <a:r>
              <a:rPr lang="lt-LT" i="1" dirty="0" err="1">
                <a:latin typeface="+mj-lt"/>
              </a:rPr>
              <a:t>daryt</a:t>
            </a:r>
            <a:r>
              <a:rPr lang="lt-LT" i="1" dirty="0">
                <a:latin typeface="+mj-lt"/>
              </a:rPr>
              <a:t>, kaip </a:t>
            </a:r>
            <a:r>
              <a:rPr lang="lt-LT" i="1" dirty="0" err="1">
                <a:latin typeface="+mj-lt"/>
              </a:rPr>
              <a:t>daryt</a:t>
            </a:r>
            <a:r>
              <a:rPr lang="lt-LT" i="1" dirty="0">
                <a:latin typeface="+mj-lt"/>
              </a:rPr>
              <a:t> , kad pasiektume tą rezultatą. Ir va kažkaip aš žiūriu ir į privačias mokyklas ir net pavydžiu, kad ...Mintis užkirba, matyt, kad ... kažkada, galbūt kažkaip tai.... Galbūt ji realizuosis, galbūt nesirealizuos. Ta mūsų... tikrai, ji </a:t>
            </a:r>
            <a:r>
              <a:rPr lang="lt-LT" i="1" dirty="0" err="1">
                <a:latin typeface="+mj-lt"/>
              </a:rPr>
              <a:t>stagnuoja</a:t>
            </a:r>
            <a:r>
              <a:rPr lang="lt-LT" i="1" dirty="0">
                <a:latin typeface="+mj-lt"/>
              </a:rPr>
              <a:t> ta mūsų švietimo sistema, yra užkrėsta virusu...</a:t>
            </a:r>
          </a:p>
        </p:txBody>
      </p:sp>
    </p:spTree>
    <p:extLst>
      <p:ext uri="{BB962C8B-B14F-4D97-AF65-F5344CB8AC3E}">
        <p14:creationId xmlns:p14="http://schemas.microsoft.com/office/powerpoint/2010/main" val="1568969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spcBef>
                <a:spcPts val="0"/>
              </a:spcBef>
            </a:pPr>
            <a:r>
              <a:rPr lang="lt-LT" sz="4000" dirty="0">
                <a:latin typeface="Cambria" panose="02040503050406030204" pitchFamily="18" charset="0"/>
              </a:rPr>
              <a:t>Apie ką kalbėsime? </a:t>
            </a:r>
          </a:p>
        </p:txBody>
      </p:sp>
      <p:sp>
        <p:nvSpPr>
          <p:cNvPr id="14" name="Content Placeholder 13"/>
          <p:cNvSpPr>
            <a:spLocks noGrp="1"/>
          </p:cNvSpPr>
          <p:nvPr>
            <p:ph idx="1"/>
          </p:nvPr>
        </p:nvSpPr>
        <p:spPr/>
        <p:txBody>
          <a:bodyPr>
            <a:normAutofit/>
          </a:bodyPr>
          <a:lstStyle/>
          <a:p>
            <a:pPr indent="-274320">
              <a:spcBef>
                <a:spcPts val="1800"/>
              </a:spcBef>
              <a:buClr>
                <a:schemeClr val="tx1"/>
              </a:buClr>
              <a:buSzPct val="80000"/>
              <a:buFont typeface="Wingdings"/>
              <a:buChar char="§"/>
            </a:pPr>
            <a:r>
              <a:rPr lang="lt-LT" sz="3600" dirty="0" smtClean="0">
                <a:latin typeface="+mj-lt"/>
              </a:rPr>
              <a:t>Mokyklos vadovas – švietimo politikos formuotojas ar vykdytojas ? </a:t>
            </a:r>
          </a:p>
          <a:p>
            <a:pPr indent="-274320">
              <a:spcBef>
                <a:spcPts val="1800"/>
              </a:spcBef>
              <a:buClr>
                <a:schemeClr val="tx1"/>
              </a:buClr>
              <a:buSzPct val="80000"/>
              <a:buFont typeface="Wingdings"/>
              <a:buChar char="§"/>
            </a:pPr>
            <a:r>
              <a:rPr lang="lt-LT" sz="3600" dirty="0" smtClean="0">
                <a:latin typeface="+mj-lt"/>
              </a:rPr>
              <a:t>Kiek pasitikima mokyklų vadovais Lietuvoje: tyrimų įžvalgos</a:t>
            </a:r>
          </a:p>
          <a:p>
            <a:pPr indent="-274320">
              <a:spcBef>
                <a:spcPts val="1800"/>
              </a:spcBef>
              <a:buClr>
                <a:schemeClr val="tx1"/>
              </a:buClr>
              <a:buSzPct val="80000"/>
              <a:buFont typeface="Wingdings"/>
              <a:buChar char="§"/>
            </a:pPr>
            <a:r>
              <a:rPr lang="lt-LT" sz="3600" dirty="0" smtClean="0">
                <a:latin typeface="+mj-lt"/>
              </a:rPr>
              <a:t>Gamybinis ir profesinis švietimo kaitos modeliai</a:t>
            </a:r>
          </a:p>
          <a:p>
            <a:pPr indent="-274320">
              <a:spcBef>
                <a:spcPts val="1800"/>
              </a:spcBef>
              <a:buClr>
                <a:schemeClr val="tx1"/>
              </a:buClr>
              <a:buSzPct val="80000"/>
              <a:buFont typeface="Wingdings"/>
              <a:buChar char="§"/>
            </a:pPr>
            <a:r>
              <a:rPr lang="lt-LT" sz="3600" dirty="0" smtClean="0">
                <a:latin typeface="+mj-lt"/>
              </a:rPr>
              <a:t>Kaip susigrąžinsime </a:t>
            </a:r>
            <a:r>
              <a:rPr lang="lt-LT" sz="3600" dirty="0">
                <a:latin typeface="+mj-lt"/>
              </a:rPr>
              <a:t>pasitikėjimą? </a:t>
            </a:r>
          </a:p>
        </p:txBody>
      </p:sp>
    </p:spTree>
    <p:extLst>
      <p:ext uri="{BB962C8B-B14F-4D97-AF65-F5344CB8AC3E}">
        <p14:creationId xmlns:p14="http://schemas.microsoft.com/office/powerpoint/2010/main" val="38462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Jonas – didmiesčio progimnazijos vadovas</a:t>
            </a:r>
            <a:endParaRPr lang="lt-LT" dirty="0"/>
          </a:p>
        </p:txBody>
      </p:sp>
      <p:sp>
        <p:nvSpPr>
          <p:cNvPr id="3" name="Turinio vietos rezervavimo ženklas 2"/>
          <p:cNvSpPr>
            <a:spLocks noGrp="1"/>
          </p:cNvSpPr>
          <p:nvPr>
            <p:ph idx="1"/>
          </p:nvPr>
        </p:nvSpPr>
        <p:spPr/>
        <p:txBody>
          <a:bodyPr>
            <a:normAutofit lnSpcReduction="10000"/>
          </a:bodyPr>
          <a:lstStyle/>
          <a:p>
            <a:pPr marL="0" indent="0">
              <a:buNone/>
            </a:pPr>
            <a:r>
              <a:rPr lang="lt-LT" i="1" dirty="0">
                <a:latin typeface="+mj-lt"/>
              </a:rPr>
              <a:t>Nesu susijęs su jokia politine partija ir savų statymas į visas pozicijas tolygu grupinei ar šeimyninei korupcijai. Tas švietimo pernelyg didelis politizavimas nėra gerai.  Tie, kurie dabar ateina į švietimo politiką, yra politiniai veikėjai, o ne idėjiniai, ir jie per daug prideda to savojo „aš“. Man norėtųsi, kad labiau pakviestų diskusijai, ką kartu galime nuveikti, kai yra strateginiai dokumentai, kurie yra tvarūs , ir jie turėtų būti  tęsiami, o ne stichiškai,  kažkokios naujos idėjos, ir jos net nėra naujos, gera mokykla, jau žinoma ta koncepcija, tai reiktų kelti klausimą, ką padaryti, kad daugėtų tų  gerų mokyklų, ir kai manimi pasitiki, ir kai mane kviečia kartu veikti, tai šito daug daugiau norėtųsi. Visi tie dalykai parodė, kad ta kontrolė neveikia ir nekuria pokyčio. </a:t>
            </a:r>
            <a:endParaRPr lang="lt-LT" dirty="0">
              <a:latin typeface="+mj-lt"/>
            </a:endParaRPr>
          </a:p>
        </p:txBody>
      </p:sp>
    </p:spTree>
    <p:extLst>
      <p:ext uri="{BB962C8B-B14F-4D97-AF65-F5344CB8AC3E}">
        <p14:creationId xmlns:p14="http://schemas.microsoft.com/office/powerpoint/2010/main" val="13483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760228"/>
            <a:ext cx="10515600" cy="5416735"/>
          </a:xfrm>
        </p:spPr>
        <p:txBody>
          <a:bodyPr/>
          <a:lstStyle/>
          <a:p>
            <a:pPr marL="0" indent="0">
              <a:buNone/>
            </a:pPr>
            <a:r>
              <a:rPr lang="lt-LT" i="1" dirty="0">
                <a:latin typeface="+mj-lt"/>
              </a:rPr>
              <a:t>Per mano visą patirtį susiformavo, kad reikia kuo daugiau įgalinti, kuo daugiau leisti apatinei grandžiai, ir ją visą laiką aktyvinti, leisti dalyvauti priimant  sprendimus, gi šitie dalykai yra daug geriau matomi iš vidaus, negu atvažiuos kažkas iš šalies ir mums pasakys. Lyg ir ta kryptis teisinga pasirinkta, tos priežiūros atsisakėm, ir vidinis, išorinis vertinimas – šitas žingsnis buvo teisingas, bet toliau kas vyko, žengtas žingsnis ir tam tikras politinis pokytis yra, bet žengiant toliau, jis kažkur užstringa. Tai tame yra ta pasitikėjimo užstrigimo problema. Tas pirmas žingsnis yra žengtas, bet realybėje tai nevyksta, galbūt tam dar reikia laiko ir tam tikro pokyčio... </a:t>
            </a:r>
            <a:endParaRPr lang="lt-LT" dirty="0">
              <a:latin typeface="+mj-lt"/>
            </a:endParaRPr>
          </a:p>
          <a:p>
            <a:endParaRPr lang="lt-LT" dirty="0"/>
          </a:p>
        </p:txBody>
      </p:sp>
    </p:spTree>
    <p:extLst>
      <p:ext uri="{BB962C8B-B14F-4D97-AF65-F5344CB8AC3E}">
        <p14:creationId xmlns:p14="http://schemas.microsoft.com/office/powerpoint/2010/main" val="2339296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Gintaras – privačios mokyklos steigėjas</a:t>
            </a:r>
            <a:endParaRPr lang="lt-LT" dirty="0"/>
          </a:p>
        </p:txBody>
      </p:sp>
      <p:sp>
        <p:nvSpPr>
          <p:cNvPr id="3" name="Turinio vietos rezervavimo ženklas 2"/>
          <p:cNvSpPr>
            <a:spLocks noGrp="1"/>
          </p:cNvSpPr>
          <p:nvPr>
            <p:ph idx="1"/>
          </p:nvPr>
        </p:nvSpPr>
        <p:spPr>
          <a:xfrm>
            <a:off x="838200" y="1611086"/>
            <a:ext cx="10515600" cy="4565877"/>
          </a:xfrm>
        </p:spPr>
        <p:txBody>
          <a:bodyPr>
            <a:noAutofit/>
          </a:bodyPr>
          <a:lstStyle/>
          <a:p>
            <a:pPr marL="0" indent="0">
              <a:buNone/>
            </a:pPr>
            <a:r>
              <a:rPr lang="lt-LT" dirty="0">
                <a:latin typeface="+mj-lt"/>
              </a:rPr>
              <a:t>Mes visad stebim kas vyksta švietimo sistemoj, ir džiaugiamės, kad tai mūsų nesuardo. Kai būna standartizuoti testai, mes esam dalyvavę, mes pasižiūrim kaip tai atrodo, bet mes niekad nekelsim tragedijos, kad blogi rezultatai, kad kažką mes čia blogai darom... Lygiai taip pat mes nekeliam ovacijų, kai sužinom, kad mes tą pridėtinę vertę kuriam... Mes einam savo keliu ir tas laisvės jausmas yra labai geras dalykas. Egoistiškas, aišku, yra toks kalbėjimas, tarsi pradėjau nuo to, kad man rūpėjo, kas Lietuvoj darosi, bet aš suvokiau, kad daugelį darbų, ką dariau, buvo iš tikrųjų bevertis dalykas , dėl to, kad aš tas „kepures“, kiek aš laiko  sėdėjau, o paskui suvoki, kad aš pats jų </a:t>
            </a:r>
            <a:r>
              <a:rPr lang="lt-LT" dirty="0" err="1">
                <a:latin typeface="+mj-lt"/>
              </a:rPr>
              <a:t>skaityt</a:t>
            </a:r>
            <a:r>
              <a:rPr lang="lt-LT" dirty="0">
                <a:latin typeface="+mj-lt"/>
              </a:rPr>
              <a:t> nebenoriu... Kai tu ateini į mokyklą ir pamatai tuos lakstančius vaikus, tai supranti, kad pats didžiausias atstumas yra tarp tų švietimo dokumentų ir vaikų</a:t>
            </a:r>
            <a:r>
              <a:rPr lang="lt-LT" dirty="0" smtClean="0">
                <a:latin typeface="+mj-lt"/>
              </a:rPr>
              <a:t>...</a:t>
            </a:r>
            <a:br>
              <a:rPr lang="lt-LT" dirty="0" smtClean="0">
                <a:latin typeface="+mj-lt"/>
              </a:rPr>
            </a:br>
            <a:r>
              <a:rPr lang="lt-LT" dirty="0">
                <a:latin typeface="+mj-lt"/>
              </a:rPr>
              <a:t/>
            </a:r>
            <a:br>
              <a:rPr lang="lt-LT" dirty="0">
                <a:latin typeface="+mj-lt"/>
              </a:rPr>
            </a:br>
            <a:endParaRPr lang="lt-LT" dirty="0">
              <a:latin typeface="+mj-lt"/>
            </a:endParaRPr>
          </a:p>
        </p:txBody>
      </p:sp>
    </p:spTree>
    <p:extLst>
      <p:ext uri="{BB962C8B-B14F-4D97-AF65-F5344CB8AC3E}">
        <p14:creationId xmlns:p14="http://schemas.microsoft.com/office/powerpoint/2010/main" val="1402863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749595"/>
            <a:ext cx="10515600" cy="5427368"/>
          </a:xfrm>
        </p:spPr>
        <p:txBody>
          <a:bodyPr/>
          <a:lstStyle/>
          <a:p>
            <a:pPr marL="0" indent="0">
              <a:buNone/>
            </a:pPr>
            <a:r>
              <a:rPr lang="lt-LT" i="1" dirty="0" smtClean="0">
                <a:latin typeface="+mj-lt"/>
              </a:rPr>
              <a:t>Aš </a:t>
            </a:r>
            <a:r>
              <a:rPr lang="lt-LT" i="1" dirty="0">
                <a:latin typeface="+mj-lt"/>
              </a:rPr>
              <a:t>dabar suvokiu vieną dalyką, kad švietime yra dvi tokios paradigmos – viena, kai tu turi tą seną asmenišką santykį, kai mokytojas ima vaiką už rankos ir veda jį kažkur, kažką jam perduoda, vyksta </a:t>
            </a:r>
            <a:r>
              <a:rPr lang="lt-LT" i="1" dirty="0" err="1">
                <a:latin typeface="+mj-lt"/>
              </a:rPr>
              <a:t>perdava</a:t>
            </a:r>
            <a:r>
              <a:rPr lang="lt-LT" i="1" dirty="0">
                <a:latin typeface="+mj-lt"/>
              </a:rPr>
              <a:t>, ir tada mokytojo vaidmuo yra kitoks. O kita paradigma yra </a:t>
            </a:r>
            <a:r>
              <a:rPr lang="lt-LT" i="1" dirty="0" err="1">
                <a:latin typeface="+mj-lt"/>
              </a:rPr>
              <a:t>apšvietos</a:t>
            </a:r>
            <a:r>
              <a:rPr lang="lt-LT" i="1" dirty="0">
                <a:latin typeface="+mj-lt"/>
              </a:rPr>
              <a:t> epochos kūrinys, visuotinis švietimas, su mokykla kaip struktūra, kurioje tu nori ar nenori, vykdai socialinį užsakymą. Ir su kiekvienais metais biurokratėjant pasauliui, tas socialinis užsakymas darosi nepakeliama našta, po kuria </a:t>
            </a:r>
            <a:r>
              <a:rPr lang="lt-LT" i="1" dirty="0" err="1">
                <a:latin typeface="+mj-lt"/>
              </a:rPr>
              <a:t>kalbėt</a:t>
            </a:r>
            <a:r>
              <a:rPr lang="lt-LT" i="1" dirty="0">
                <a:latin typeface="+mj-lt"/>
              </a:rPr>
              <a:t> apie mokytojo autoritetą nėra galimybės. Nemanau, kad kaita, tokia dinamiška, greita yra gerai. Čia tokios taksonomijos, čia anokios, čia kažkokius vertybinius dalykus reikia įtraukti, tas viskas yra gerai, bet viskas plaukia sava vaga... </a:t>
            </a:r>
          </a:p>
          <a:p>
            <a:endParaRPr lang="lt-LT" i="1" dirty="0">
              <a:latin typeface="+mj-lt"/>
            </a:endParaRPr>
          </a:p>
        </p:txBody>
      </p:sp>
    </p:spTree>
    <p:extLst>
      <p:ext uri="{BB962C8B-B14F-4D97-AF65-F5344CB8AC3E}">
        <p14:creationId xmlns:p14="http://schemas.microsoft.com/office/powerpoint/2010/main" val="2217137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solidFill>
                  <a:schemeClr val="tx1">
                    <a:lumMod val="65000"/>
                    <a:lumOff val="35000"/>
                  </a:schemeClr>
                </a:solidFill>
              </a:rPr>
              <a:t>Pasitikėjimo lūžiai</a:t>
            </a:r>
            <a:r>
              <a:rPr lang="lt-LT" dirty="0"/>
              <a:t/>
            </a:r>
            <a:br>
              <a:rPr lang="lt-LT" dirty="0"/>
            </a:br>
            <a:endParaRPr lang="lt-LT" dirty="0"/>
          </a:p>
        </p:txBody>
      </p:sp>
      <p:sp>
        <p:nvSpPr>
          <p:cNvPr id="3" name="Turinio vietos rezervavimo ženklas 2"/>
          <p:cNvSpPr>
            <a:spLocks noGrp="1"/>
          </p:cNvSpPr>
          <p:nvPr>
            <p:ph idx="1"/>
          </p:nvPr>
        </p:nvSpPr>
        <p:spPr>
          <a:xfrm>
            <a:off x="292395" y="1850065"/>
            <a:ext cx="11791507" cy="4385930"/>
          </a:xfrm>
        </p:spPr>
        <p:txBody>
          <a:bodyPr>
            <a:normAutofit fontScale="77500" lnSpcReduction="20000"/>
          </a:bodyPr>
          <a:lstStyle/>
          <a:p>
            <a:r>
              <a:rPr lang="lt-LT" sz="3300" dirty="0" smtClean="0">
                <a:latin typeface="+mj-lt"/>
              </a:rPr>
              <a:t>Nuo </a:t>
            </a:r>
            <a:r>
              <a:rPr lang="lt-LT" sz="3300" dirty="0">
                <a:latin typeface="+mj-lt"/>
              </a:rPr>
              <a:t>visiškos laisvės link smulkmeniško reglamentavimo</a:t>
            </a:r>
            <a:r>
              <a:rPr lang="lt-LT" sz="3300" dirty="0" smtClean="0">
                <a:latin typeface="+mj-lt"/>
              </a:rPr>
              <a:t>;</a:t>
            </a:r>
            <a:br>
              <a:rPr lang="lt-LT" sz="3300" dirty="0" smtClean="0">
                <a:latin typeface="+mj-lt"/>
              </a:rPr>
            </a:br>
            <a:endParaRPr lang="lt-LT" sz="3300" dirty="0" smtClean="0">
              <a:latin typeface="+mj-lt"/>
            </a:endParaRPr>
          </a:p>
          <a:p>
            <a:r>
              <a:rPr lang="lt-LT" sz="3300" dirty="0" smtClean="0">
                <a:latin typeface="+mj-lt"/>
              </a:rPr>
              <a:t>Struktūrinė </a:t>
            </a:r>
            <a:r>
              <a:rPr lang="lt-LT" sz="3300" dirty="0">
                <a:latin typeface="+mj-lt"/>
              </a:rPr>
              <a:t>reforma </a:t>
            </a:r>
            <a:r>
              <a:rPr lang="lt-LT" sz="3300" dirty="0" err="1">
                <a:latin typeface="+mj-lt"/>
              </a:rPr>
              <a:t>vs</a:t>
            </a:r>
            <a:r>
              <a:rPr lang="lt-LT" sz="3300" dirty="0">
                <a:latin typeface="+mj-lt"/>
              </a:rPr>
              <a:t> ugdymo reforma: prieštaringa nenuosekli švietimo politika, </a:t>
            </a:r>
            <a:r>
              <a:rPr lang="lt-LT" sz="3300" dirty="0" smtClean="0">
                <a:latin typeface="+mj-lt"/>
              </a:rPr>
              <a:t>skirtis </a:t>
            </a:r>
            <a:r>
              <a:rPr lang="lt-LT" sz="3300" dirty="0">
                <a:latin typeface="+mj-lt"/>
              </a:rPr>
              <a:t>tarp prieštaringų reformos tikslų</a:t>
            </a:r>
            <a:r>
              <a:rPr lang="lt-LT" sz="3300" dirty="0" smtClean="0">
                <a:latin typeface="+mj-lt"/>
              </a:rPr>
              <a:t>;</a:t>
            </a:r>
            <a:br>
              <a:rPr lang="lt-LT" sz="3300" dirty="0" smtClean="0">
                <a:latin typeface="+mj-lt"/>
              </a:rPr>
            </a:br>
            <a:endParaRPr lang="lt-LT" sz="3300" dirty="0" smtClean="0">
              <a:latin typeface="+mj-lt"/>
            </a:endParaRPr>
          </a:p>
          <a:p>
            <a:r>
              <a:rPr lang="lt-LT" sz="3300" dirty="0" smtClean="0">
                <a:latin typeface="+mj-lt"/>
              </a:rPr>
              <a:t>Sistemos </a:t>
            </a:r>
            <a:r>
              <a:rPr lang="lt-LT" sz="3300" dirty="0">
                <a:latin typeface="+mj-lt"/>
              </a:rPr>
              <a:t>biurokratinis valdymas: kūrybiškumo </a:t>
            </a:r>
            <a:r>
              <a:rPr lang="lt-LT" sz="3300" dirty="0" smtClean="0">
                <a:latin typeface="+mj-lt"/>
              </a:rPr>
              <a:t>pančiai;</a:t>
            </a:r>
            <a:br>
              <a:rPr lang="lt-LT" sz="3300" dirty="0" smtClean="0">
                <a:latin typeface="+mj-lt"/>
              </a:rPr>
            </a:br>
            <a:endParaRPr lang="lt-LT" sz="3300" dirty="0" smtClean="0">
              <a:latin typeface="+mj-lt"/>
            </a:endParaRPr>
          </a:p>
          <a:p>
            <a:r>
              <a:rPr lang="lt-LT" sz="3300" dirty="0" err="1" smtClean="0">
                <a:latin typeface="+mj-lt"/>
              </a:rPr>
              <a:t>Neoliberaliosios</a:t>
            </a:r>
            <a:r>
              <a:rPr lang="lt-LT" sz="3300" dirty="0" smtClean="0">
                <a:latin typeface="+mj-lt"/>
              </a:rPr>
              <a:t> </a:t>
            </a:r>
            <a:r>
              <a:rPr lang="lt-LT" sz="3300" dirty="0">
                <a:latin typeface="+mj-lt"/>
              </a:rPr>
              <a:t>prieigos apraiškos: „paslauga“, konkurencija, reitingai, </a:t>
            </a:r>
            <a:r>
              <a:rPr lang="lt-LT" sz="3300" dirty="0" err="1">
                <a:latin typeface="+mj-lt"/>
              </a:rPr>
              <a:t>marketizavimas</a:t>
            </a:r>
            <a:r>
              <a:rPr lang="lt-LT" sz="3300" dirty="0" smtClean="0">
                <a:latin typeface="+mj-lt"/>
              </a:rPr>
              <a:t>.</a:t>
            </a:r>
            <a:br>
              <a:rPr lang="lt-LT" sz="3300" dirty="0" smtClean="0">
                <a:latin typeface="+mj-lt"/>
              </a:rPr>
            </a:br>
            <a:endParaRPr lang="lt-LT" sz="3300" dirty="0" smtClean="0">
              <a:latin typeface="+mj-lt"/>
            </a:endParaRPr>
          </a:p>
          <a:p>
            <a:r>
              <a:rPr lang="lt-LT" sz="3300" dirty="0" smtClean="0">
                <a:latin typeface="+mj-lt"/>
              </a:rPr>
              <a:t>Švietimo </a:t>
            </a:r>
            <a:r>
              <a:rPr lang="lt-LT" sz="3300" dirty="0">
                <a:latin typeface="+mj-lt"/>
              </a:rPr>
              <a:t>politikos formavimo stilius: praktikai </a:t>
            </a:r>
            <a:r>
              <a:rPr lang="lt-LT" sz="3300" dirty="0" err="1">
                <a:latin typeface="+mj-lt"/>
              </a:rPr>
              <a:t>vs</a:t>
            </a:r>
            <a:r>
              <a:rPr lang="lt-LT" sz="3300" dirty="0">
                <a:latin typeface="+mj-lt"/>
              </a:rPr>
              <a:t> ekspertai. Baimė, nusišalinimas, </a:t>
            </a:r>
            <a:r>
              <a:rPr lang="lt-LT" sz="3300" dirty="0" smtClean="0">
                <a:latin typeface="+mj-lt"/>
              </a:rPr>
              <a:t>apatija.  </a:t>
            </a:r>
            <a:r>
              <a:rPr lang="lt-LT" dirty="0">
                <a:latin typeface="+mj-lt"/>
              </a:rPr>
              <a:t/>
            </a:r>
            <a:br>
              <a:rPr lang="lt-LT" dirty="0">
                <a:latin typeface="+mj-lt"/>
              </a:rPr>
            </a:br>
            <a:endParaRPr lang="lt-LT" dirty="0">
              <a:latin typeface="+mj-lt"/>
            </a:endParaRPr>
          </a:p>
        </p:txBody>
      </p:sp>
    </p:spTree>
    <p:extLst>
      <p:ext uri="{BB962C8B-B14F-4D97-AF65-F5344CB8AC3E}">
        <p14:creationId xmlns:p14="http://schemas.microsoft.com/office/powerpoint/2010/main" val="168301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Gamybinis ir profesinis švietimo kaitos modeliai</a:t>
            </a:r>
            <a:br>
              <a:rPr lang="lt-LT" dirty="0"/>
            </a:br>
            <a:endParaRPr lang="lt-LT" dirty="0"/>
          </a:p>
        </p:txBody>
      </p:sp>
      <p:sp>
        <p:nvSpPr>
          <p:cNvPr id="3" name="Teksto vietos rezervavimo ženklas 2"/>
          <p:cNvSpPr>
            <a:spLocks noGrp="1"/>
          </p:cNvSpPr>
          <p:nvPr>
            <p:ph type="body" idx="1"/>
          </p:nvPr>
        </p:nvSpPr>
        <p:spPr/>
        <p:txBody>
          <a:bodyPr/>
          <a:lstStyle/>
          <a:p>
            <a:endParaRPr lang="lt-LT"/>
          </a:p>
        </p:txBody>
      </p:sp>
    </p:spTree>
    <p:extLst>
      <p:ext uri="{BB962C8B-B14F-4D97-AF65-F5344CB8AC3E}">
        <p14:creationId xmlns:p14="http://schemas.microsoft.com/office/powerpoint/2010/main" val="184194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589" y="365126"/>
            <a:ext cx="10512425" cy="1325563"/>
          </a:xfrm>
        </p:spPr>
        <p:txBody>
          <a:bodyPr>
            <a:normAutofit fontScale="90000"/>
          </a:bodyPr>
          <a:lstStyle/>
          <a:p>
            <a:pPr eaLnBrk="1" hangingPunct="1"/>
            <a:r>
              <a:rPr lang="lt-LT" altLang="lt-LT" sz="4800" b="1" dirty="0" smtClean="0">
                <a:solidFill>
                  <a:schemeClr val="tx2"/>
                </a:solidFill>
              </a:rPr>
              <a:t>PRIEŠTARINGI ŠVIETIMO KAITOS MODELIAI</a:t>
            </a:r>
            <a:endParaRPr lang="en-US" altLang="lt-LT" sz="4800" b="1" dirty="0">
              <a:solidFill>
                <a:schemeClr val="tx2"/>
              </a:solidFill>
            </a:endParaRPr>
          </a:p>
        </p:txBody>
      </p:sp>
      <p:sp>
        <p:nvSpPr>
          <p:cNvPr id="8195" name="Text Box 4"/>
          <p:cNvSpPr txBox="1">
            <a:spLocks noChangeArrowheads="1"/>
          </p:cNvSpPr>
          <p:nvPr/>
        </p:nvSpPr>
        <p:spPr bwMode="auto">
          <a:xfrm>
            <a:off x="191345" y="2348880"/>
            <a:ext cx="1094571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lt-LT" dirty="0" err="1" smtClean="0">
                <a:latin typeface="+mj-lt"/>
                <a:cs typeface="Times New Roman" panose="02020603050405020304" pitchFamily="18" charset="0"/>
              </a:rPr>
              <a:t>Profes</a:t>
            </a:r>
            <a:r>
              <a:rPr lang="lt-LT" altLang="lt-LT" dirty="0" err="1" smtClean="0">
                <a:latin typeface="+mj-lt"/>
                <a:cs typeface="Times New Roman" panose="02020603050405020304" pitchFamily="18" charset="0"/>
              </a:rPr>
              <a:t>inis</a:t>
            </a:r>
            <a:r>
              <a:rPr lang="lt-LT" altLang="lt-LT" dirty="0" smtClean="0">
                <a:latin typeface="+mj-lt"/>
                <a:cs typeface="Times New Roman" panose="02020603050405020304" pitchFamily="18" charset="0"/>
              </a:rPr>
              <a:t> modelis </a:t>
            </a:r>
            <a:r>
              <a:rPr lang="en-US" altLang="lt-LT" dirty="0" smtClean="0">
                <a:latin typeface="+mj-lt"/>
              </a:rPr>
              <a:t>–</a:t>
            </a:r>
            <a:r>
              <a:rPr lang="lt-LT" altLang="lt-LT" dirty="0" smtClean="0">
                <a:latin typeface="+mj-lt"/>
              </a:rPr>
              <a:t>pasitikėjimas žmonėmis</a:t>
            </a:r>
            <a:endParaRPr lang="en-US" altLang="lt-LT" dirty="0">
              <a:latin typeface="+mj-lt"/>
            </a:endParaRPr>
          </a:p>
          <a:p>
            <a:pPr eaLnBrk="1" hangingPunct="1">
              <a:spcBef>
                <a:spcPct val="50000"/>
              </a:spcBef>
              <a:buFontTx/>
              <a:buNone/>
            </a:pPr>
            <a:endParaRPr lang="en-US" altLang="lt-LT" dirty="0">
              <a:latin typeface="+mj-lt"/>
            </a:endParaRPr>
          </a:p>
          <a:p>
            <a:pPr eaLnBrk="1" hangingPunct="1">
              <a:spcBef>
                <a:spcPct val="50000"/>
              </a:spcBef>
              <a:buFontTx/>
              <a:buNone/>
            </a:pPr>
            <a:r>
              <a:rPr lang="lt-LT" altLang="lt-LT" dirty="0" smtClean="0">
                <a:latin typeface="+mj-lt"/>
                <a:cs typeface="Times New Roman" panose="02020603050405020304" pitchFamily="18" charset="0"/>
              </a:rPr>
              <a:t>Gamybinis modelis </a:t>
            </a:r>
            <a:r>
              <a:rPr lang="en-US" altLang="lt-LT" dirty="0" smtClean="0">
                <a:latin typeface="+mj-lt"/>
                <a:cs typeface="Times New Roman" panose="02020603050405020304" pitchFamily="18" charset="0"/>
              </a:rPr>
              <a:t>–</a:t>
            </a:r>
            <a:r>
              <a:rPr lang="lt-LT" altLang="lt-LT" dirty="0" smtClean="0">
                <a:latin typeface="+mj-lt"/>
                <a:cs typeface="Times New Roman" panose="02020603050405020304" pitchFamily="18" charset="0"/>
              </a:rPr>
              <a:t> pasitikėjimas procedūromis, reglamentais</a:t>
            </a:r>
            <a:r>
              <a:rPr lang="lt-LT" altLang="lt-LT" dirty="0">
                <a:latin typeface="Times New Roman" panose="02020603050405020304" pitchFamily="18" charset="0"/>
                <a:cs typeface="Times New Roman" panose="02020603050405020304" pitchFamily="18" charset="0"/>
              </a:rPr>
              <a:t/>
            </a:r>
            <a:br>
              <a:rPr lang="lt-LT" altLang="lt-LT" dirty="0">
                <a:latin typeface="Times New Roman" panose="02020603050405020304" pitchFamily="18" charset="0"/>
                <a:cs typeface="Times New Roman" panose="02020603050405020304" pitchFamily="18" charset="0"/>
              </a:rPr>
            </a:br>
            <a:r>
              <a:rPr lang="lt-LT" altLang="lt-LT" dirty="0">
                <a:latin typeface="Times New Roman" panose="02020603050405020304" pitchFamily="18" charset="0"/>
                <a:cs typeface="Times New Roman" panose="02020603050405020304" pitchFamily="18" charset="0"/>
              </a:rPr>
              <a:t/>
            </a:r>
            <a:br>
              <a:rPr lang="lt-LT" altLang="lt-LT" dirty="0">
                <a:latin typeface="Times New Roman" panose="02020603050405020304" pitchFamily="18" charset="0"/>
                <a:cs typeface="Times New Roman" panose="02020603050405020304" pitchFamily="18" charset="0"/>
              </a:rPr>
            </a:br>
            <a:r>
              <a:rPr lang="lt-LT" altLang="lt-LT" dirty="0" smtClean="0">
                <a:latin typeface="Times New Roman" panose="02020603050405020304" pitchFamily="18" charset="0"/>
                <a:cs typeface="Times New Roman" panose="02020603050405020304" pitchFamily="18" charset="0"/>
              </a:rPr>
              <a:t>Fink</a:t>
            </a:r>
            <a:r>
              <a:rPr lang="lt-LT" altLang="lt-LT" dirty="0">
                <a:latin typeface="Times New Roman" panose="02020603050405020304" pitchFamily="18" charset="0"/>
                <a:cs typeface="Times New Roman" panose="02020603050405020304" pitchFamily="18" charset="0"/>
              </a:rPr>
              <a:t>, </a:t>
            </a:r>
            <a:r>
              <a:rPr lang="en-US" altLang="lt-LT" dirty="0">
                <a:latin typeface="Times New Roman" panose="02020603050405020304" pitchFamily="18" charset="0"/>
                <a:cs typeface="Times New Roman" panose="02020603050405020304" pitchFamily="18" charset="0"/>
              </a:rPr>
              <a:t>201</a:t>
            </a:r>
            <a:r>
              <a:rPr lang="lt-LT" altLang="lt-LT" dirty="0">
                <a:latin typeface="Times New Roman" panose="02020603050405020304" pitchFamily="18" charset="0"/>
                <a:cs typeface="Times New Roman" panose="02020603050405020304" pitchFamily="18" charset="0"/>
              </a:rPr>
              <a:t>6</a:t>
            </a:r>
            <a:endParaRPr lang="en-US" alt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8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b="1" dirty="0" smtClean="0">
                <a:solidFill>
                  <a:schemeClr val="tx1">
                    <a:lumMod val="65000"/>
                    <a:lumOff val="35000"/>
                  </a:schemeClr>
                </a:solidFill>
              </a:rPr>
              <a:t>P</a:t>
            </a:r>
            <a:r>
              <a:rPr lang="lt-LT" b="1" dirty="0" smtClean="0">
                <a:solidFill>
                  <a:schemeClr val="tx1">
                    <a:lumMod val="65000"/>
                    <a:lumOff val="35000"/>
                  </a:schemeClr>
                </a:solidFill>
              </a:rPr>
              <a:t>ROFESINIS KAPITALAS</a:t>
            </a:r>
            <a:endParaRPr lang="lt-LT" b="1" dirty="0">
              <a:solidFill>
                <a:schemeClr val="tx1">
                  <a:lumMod val="65000"/>
                  <a:lumOff val="35000"/>
                </a:schemeClr>
              </a:solidFill>
            </a:endParaRPr>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sz="5200" dirty="0" smtClean="0">
                <a:latin typeface="+mj-lt"/>
              </a:rPr>
              <a:t>Tai šalies švietimo bendruomenė </a:t>
            </a:r>
            <a:r>
              <a:rPr lang="en-GB" sz="5200" dirty="0" smtClean="0">
                <a:latin typeface="+mj-lt"/>
              </a:rPr>
              <a:t>– </a:t>
            </a:r>
            <a:r>
              <a:rPr lang="lt-LT" sz="5200" dirty="0" smtClean="0">
                <a:latin typeface="+mj-lt"/>
              </a:rPr>
              <a:t>mokytojai, vadovai, mokytojų rengėjai, tyrėjai ir visi kiti, dirbantys kartu bendrai misijai </a:t>
            </a:r>
            <a:r>
              <a:rPr lang="en-GB" sz="5200" dirty="0" smtClean="0">
                <a:latin typeface="+mj-lt"/>
              </a:rPr>
              <a:t>– </a:t>
            </a:r>
            <a:r>
              <a:rPr lang="lt-LT" sz="5200" dirty="0" smtClean="0">
                <a:latin typeface="+mj-lt"/>
              </a:rPr>
              <a:t>giliam ir prasmingam mokinių mokymuisi</a:t>
            </a:r>
            <a:r>
              <a:rPr lang="en-GB" sz="5200" dirty="0" smtClean="0">
                <a:latin typeface="+mj-lt"/>
              </a:rPr>
              <a:t>. </a:t>
            </a:r>
            <a:br>
              <a:rPr lang="en-GB" sz="5200" dirty="0" smtClean="0">
                <a:latin typeface="+mj-lt"/>
              </a:rPr>
            </a:br>
            <a:r>
              <a:rPr lang="en-GB" sz="5200" dirty="0" smtClean="0">
                <a:latin typeface="+mj-lt"/>
              </a:rPr>
              <a:t/>
            </a:r>
            <a:br>
              <a:rPr lang="en-GB" sz="5200" dirty="0" smtClean="0">
                <a:latin typeface="+mj-lt"/>
              </a:rPr>
            </a:br>
            <a:endParaRPr lang="en-GB" sz="5200" dirty="0" smtClean="0">
              <a:latin typeface="+mj-lt"/>
            </a:endParaRPr>
          </a:p>
          <a:p>
            <a:r>
              <a:rPr lang="en-GB" sz="1900" dirty="0" smtClean="0"/>
              <a:t>(</a:t>
            </a:r>
            <a:r>
              <a:rPr lang="en-GB" sz="1900" dirty="0"/>
              <a:t>Acc. Hargreaves, </a:t>
            </a:r>
            <a:r>
              <a:rPr lang="en-GB" sz="1900" dirty="0" err="1"/>
              <a:t>Fullan</a:t>
            </a:r>
            <a:r>
              <a:rPr lang="en-GB" sz="1900" dirty="0"/>
              <a:t>, 2012)</a:t>
            </a:r>
            <a:br>
              <a:rPr lang="en-GB" sz="1900" dirty="0"/>
            </a:br>
            <a:r>
              <a:rPr lang="en-GB" dirty="0" smtClean="0"/>
              <a:t/>
            </a:r>
            <a:br>
              <a:rPr lang="en-GB" dirty="0" smtClean="0"/>
            </a:br>
            <a:endParaRPr lang="lt-LT" dirty="0"/>
          </a:p>
        </p:txBody>
      </p:sp>
    </p:spTree>
    <p:extLst>
      <p:ext uri="{BB962C8B-B14F-4D97-AF65-F5344CB8AC3E}">
        <p14:creationId xmlns:p14="http://schemas.microsoft.com/office/powerpoint/2010/main" val="426623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b="1" dirty="0">
                <a:solidFill>
                  <a:schemeClr val="tx1">
                    <a:lumMod val="65000"/>
                    <a:lumOff val="35000"/>
                  </a:schemeClr>
                </a:solidFill>
              </a:rPr>
              <a:t>P</a:t>
            </a:r>
            <a:r>
              <a:rPr lang="lt-LT" b="1" dirty="0">
                <a:solidFill>
                  <a:schemeClr val="tx1">
                    <a:lumMod val="65000"/>
                    <a:lumOff val="35000"/>
                  </a:schemeClr>
                </a:solidFill>
              </a:rPr>
              <a:t>ROFESINIS KAPITALAS</a:t>
            </a:r>
            <a:endParaRPr lang="lt-LT" dirty="0"/>
          </a:p>
        </p:txBody>
      </p:sp>
      <p:sp>
        <p:nvSpPr>
          <p:cNvPr id="3" name="Turinio vietos rezervavimo ženklas 2"/>
          <p:cNvSpPr>
            <a:spLocks noGrp="1"/>
          </p:cNvSpPr>
          <p:nvPr>
            <p:ph idx="1"/>
          </p:nvPr>
        </p:nvSpPr>
        <p:spPr/>
        <p:txBody>
          <a:bodyPr>
            <a:normAutofit lnSpcReduction="10000"/>
          </a:bodyPr>
          <a:lstStyle/>
          <a:p>
            <a:r>
              <a:rPr lang="lt-LT" sz="4000" dirty="0">
                <a:latin typeface="Cambria" panose="02040503050406030204" pitchFamily="18" charset="0"/>
              </a:rPr>
              <a:t>Tai yra tikrasis nuolat augančios ugdymo kokybės pamatas, jungiantis  kiekvieno švietimo praktiko profesinį orumą ir atsakomybę mokymuisi su  bendru visos sistemos įsipareigojimu veikti kartu vardan  mokytojo profesijos puoselėjimo. </a:t>
            </a:r>
            <a:r>
              <a:rPr lang="en-GB" sz="4000" dirty="0">
                <a:latin typeface="Cambria" panose="02040503050406030204" pitchFamily="18" charset="0"/>
              </a:rPr>
              <a:t/>
            </a:r>
            <a:br>
              <a:rPr lang="en-GB" sz="4000" dirty="0">
                <a:latin typeface="Cambria" panose="02040503050406030204" pitchFamily="18" charset="0"/>
              </a:rPr>
            </a:br>
            <a:r>
              <a:rPr lang="en-GB" sz="4000" dirty="0">
                <a:latin typeface="Cambria" panose="02040503050406030204" pitchFamily="18" charset="0"/>
              </a:rPr>
              <a:t/>
            </a:r>
            <a:br>
              <a:rPr lang="en-GB" sz="4000" dirty="0">
                <a:latin typeface="Cambria" panose="02040503050406030204" pitchFamily="18" charset="0"/>
              </a:rPr>
            </a:br>
            <a:r>
              <a:rPr lang="lt-LT" dirty="0"/>
              <a:t/>
            </a:r>
            <a:br>
              <a:rPr lang="lt-LT" dirty="0"/>
            </a:br>
            <a:r>
              <a:rPr lang="en-GB" sz="2000" dirty="0"/>
              <a:t>(Acc. Hargreaves, </a:t>
            </a:r>
            <a:r>
              <a:rPr lang="en-GB" sz="2000" dirty="0" err="1"/>
              <a:t>Fullan</a:t>
            </a:r>
            <a:r>
              <a:rPr lang="en-GB" sz="2000" dirty="0"/>
              <a:t>, </a:t>
            </a:r>
            <a:r>
              <a:rPr lang="en-GB" sz="2000" dirty="0" smtClean="0"/>
              <a:t>2012</a:t>
            </a:r>
            <a:r>
              <a:rPr lang="lt-LT" sz="2000" dirty="0" smtClean="0"/>
              <a:t>)</a:t>
            </a:r>
            <a:endParaRPr lang="lt-LT" sz="2000" dirty="0"/>
          </a:p>
        </p:txBody>
      </p:sp>
    </p:spTree>
    <p:extLst>
      <p:ext uri="{BB962C8B-B14F-4D97-AF65-F5344CB8AC3E}">
        <p14:creationId xmlns:p14="http://schemas.microsoft.com/office/powerpoint/2010/main" val="21907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883920"/>
            <a:ext cx="10591800" cy="5293043"/>
          </a:xfrm>
        </p:spPr>
        <p:txBody>
          <a:bodyPr>
            <a:normAutofit fontScale="92500" lnSpcReduction="10000"/>
          </a:bodyPr>
          <a:lstStyle/>
          <a:p>
            <a:pPr marL="514350" indent="-514350">
              <a:buFont typeface="+mj-lt"/>
              <a:buAutoNum type="arabicPeriod"/>
            </a:pPr>
            <a:r>
              <a:rPr lang="lt-LT" sz="3600" b="1" dirty="0" smtClean="0">
                <a:solidFill>
                  <a:schemeClr val="tx2"/>
                </a:solidFill>
                <a:latin typeface="+mj-lt"/>
              </a:rPr>
              <a:t>Žmogiškasis kapitalas</a:t>
            </a:r>
            <a:r>
              <a:rPr lang="lt-LT" sz="3600" dirty="0" smtClean="0">
                <a:solidFill>
                  <a:schemeClr val="tx2"/>
                </a:solidFill>
                <a:latin typeface="+mj-lt"/>
              </a:rPr>
              <a:t>: individualios </a:t>
            </a:r>
            <a:r>
              <a:rPr lang="lt-LT" sz="3600" dirty="0">
                <a:solidFill>
                  <a:schemeClr val="tx2"/>
                </a:solidFill>
                <a:latin typeface="+mj-lt"/>
              </a:rPr>
              <a:t>žinios, gebėjimai, kompetencijos ir mokymasis , padedantis išskleisti žmogaus talentus; </a:t>
            </a:r>
            <a:r>
              <a:rPr lang="lt-LT" sz="3600" dirty="0" smtClean="0">
                <a:solidFill>
                  <a:schemeClr val="tx2"/>
                </a:solidFill>
                <a:latin typeface="+mj-lt"/>
              </a:rPr>
              <a:t/>
            </a:r>
            <a:br>
              <a:rPr lang="lt-LT" sz="3600" dirty="0" smtClean="0">
                <a:solidFill>
                  <a:schemeClr val="tx2"/>
                </a:solidFill>
                <a:latin typeface="+mj-lt"/>
              </a:rPr>
            </a:br>
            <a:endParaRPr lang="lt-LT" sz="3600" dirty="0" smtClean="0">
              <a:solidFill>
                <a:schemeClr val="tx2"/>
              </a:solidFill>
              <a:latin typeface="+mj-lt"/>
            </a:endParaRPr>
          </a:p>
          <a:p>
            <a:pPr marL="514350" indent="-514350">
              <a:buFont typeface="+mj-lt"/>
              <a:buAutoNum type="arabicPeriod"/>
            </a:pPr>
            <a:r>
              <a:rPr lang="lt-LT" sz="3600" b="1" dirty="0">
                <a:solidFill>
                  <a:schemeClr val="tx2"/>
                </a:solidFill>
                <a:latin typeface="+mj-lt"/>
              </a:rPr>
              <a:t>Socialinis </a:t>
            </a:r>
            <a:r>
              <a:rPr lang="lt-LT" sz="3600" b="1" dirty="0" smtClean="0">
                <a:solidFill>
                  <a:schemeClr val="tx2"/>
                </a:solidFill>
                <a:latin typeface="+mj-lt"/>
              </a:rPr>
              <a:t>kapitalas:</a:t>
            </a:r>
            <a:r>
              <a:rPr lang="lt-LT" sz="3600" dirty="0" smtClean="0">
                <a:solidFill>
                  <a:schemeClr val="tx2"/>
                </a:solidFill>
                <a:latin typeface="+mj-lt"/>
              </a:rPr>
              <a:t> bendradarbiavimas, </a:t>
            </a:r>
            <a:r>
              <a:rPr lang="lt-LT" sz="3600" b="1" dirty="0" smtClean="0">
                <a:solidFill>
                  <a:schemeClr val="accent6"/>
                </a:solidFill>
                <a:latin typeface="+mj-lt"/>
              </a:rPr>
              <a:t>pasitikėjimo lygis</a:t>
            </a:r>
            <a:r>
              <a:rPr lang="en-US" sz="3600" dirty="0" smtClean="0">
                <a:solidFill>
                  <a:schemeClr val="tx2"/>
                </a:solidFill>
                <a:latin typeface="+mj-lt"/>
              </a:rPr>
              <a:t>, </a:t>
            </a:r>
            <a:r>
              <a:rPr lang="en-US" sz="3600" dirty="0" err="1" smtClean="0">
                <a:solidFill>
                  <a:schemeClr val="tx2"/>
                </a:solidFill>
                <a:latin typeface="+mj-lt"/>
              </a:rPr>
              <a:t>tinklai</a:t>
            </a:r>
            <a:r>
              <a:rPr lang="lt-LT" sz="3600" dirty="0" smtClean="0">
                <a:solidFill>
                  <a:schemeClr val="tx2"/>
                </a:solidFill>
                <a:latin typeface="+mj-lt"/>
              </a:rPr>
              <a:t>; </a:t>
            </a:r>
            <a:br>
              <a:rPr lang="lt-LT" sz="3600" dirty="0" smtClean="0">
                <a:solidFill>
                  <a:schemeClr val="tx2"/>
                </a:solidFill>
                <a:latin typeface="+mj-lt"/>
              </a:rPr>
            </a:br>
            <a:endParaRPr lang="lt-LT" sz="3600" dirty="0" smtClean="0">
              <a:solidFill>
                <a:schemeClr val="tx2"/>
              </a:solidFill>
              <a:latin typeface="+mj-lt"/>
            </a:endParaRPr>
          </a:p>
          <a:p>
            <a:pPr marL="514350" indent="-514350">
              <a:buFont typeface="+mj-lt"/>
              <a:buAutoNum type="arabicPeriod"/>
            </a:pPr>
            <a:r>
              <a:rPr lang="lt-LT" sz="3600" b="1" dirty="0" smtClean="0">
                <a:solidFill>
                  <a:schemeClr val="tx2"/>
                </a:solidFill>
                <a:latin typeface="+mj-lt"/>
              </a:rPr>
              <a:t>Sprendimų </a:t>
            </a:r>
            <a:r>
              <a:rPr lang="lt-LT" sz="3600" b="1" dirty="0">
                <a:solidFill>
                  <a:schemeClr val="tx2"/>
                </a:solidFill>
                <a:latin typeface="+mj-lt"/>
              </a:rPr>
              <a:t>priėmimo kapitalas:</a:t>
            </a:r>
            <a:r>
              <a:rPr lang="lt-LT" sz="3600" dirty="0">
                <a:solidFill>
                  <a:schemeClr val="tx2"/>
                </a:solidFill>
                <a:latin typeface="+mj-lt"/>
              </a:rPr>
              <a:t> </a:t>
            </a:r>
            <a:r>
              <a:rPr lang="lt-LT" sz="3600" dirty="0" smtClean="0">
                <a:solidFill>
                  <a:schemeClr val="tx2"/>
                </a:solidFill>
                <a:latin typeface="+mj-lt"/>
              </a:rPr>
              <a:t>galimybė </a:t>
            </a:r>
            <a:r>
              <a:rPr lang="lt-LT" sz="3600" b="1" dirty="0" smtClean="0">
                <a:solidFill>
                  <a:schemeClr val="accent6"/>
                </a:solidFill>
                <a:latin typeface="+mj-lt"/>
              </a:rPr>
              <a:t>savarankiškai</a:t>
            </a:r>
            <a:r>
              <a:rPr lang="lt-LT" sz="3600" dirty="0" smtClean="0">
                <a:solidFill>
                  <a:schemeClr val="tx2"/>
                </a:solidFill>
                <a:latin typeface="+mj-lt"/>
              </a:rPr>
              <a:t> priimti </a:t>
            </a:r>
            <a:r>
              <a:rPr lang="lt-LT" sz="3600" dirty="0">
                <a:solidFill>
                  <a:schemeClr val="tx2"/>
                </a:solidFill>
                <a:latin typeface="+mj-lt"/>
              </a:rPr>
              <a:t>tinkamus </a:t>
            </a:r>
            <a:r>
              <a:rPr lang="lt-LT" sz="3600" dirty="0" smtClean="0">
                <a:solidFill>
                  <a:schemeClr val="tx2"/>
                </a:solidFill>
                <a:latin typeface="+mj-lt"/>
              </a:rPr>
              <a:t>sprendimus</a:t>
            </a:r>
            <a:r>
              <a:rPr lang="en-US" sz="3600" dirty="0" smtClean="0">
                <a:latin typeface="+mj-lt"/>
              </a:rPr>
              <a:t>. </a:t>
            </a:r>
            <a:r>
              <a:rPr lang="lt-LT" sz="3600" dirty="0" smtClean="0">
                <a:latin typeface="+mj-lt"/>
              </a:rPr>
              <a:t/>
            </a:r>
            <a:br>
              <a:rPr lang="lt-LT" sz="3600" dirty="0" smtClean="0">
                <a:latin typeface="+mj-lt"/>
              </a:rPr>
            </a:br>
            <a:r>
              <a:rPr lang="lt-LT" dirty="0" smtClean="0"/>
              <a:t/>
            </a:r>
            <a:br>
              <a:rPr lang="lt-LT" dirty="0" smtClean="0"/>
            </a:br>
            <a:r>
              <a:rPr lang="lt-LT" dirty="0" smtClean="0"/>
              <a:t/>
            </a:r>
            <a:br>
              <a:rPr lang="lt-LT" dirty="0" smtClean="0"/>
            </a:br>
            <a:r>
              <a:rPr lang="lt-LT" dirty="0" smtClean="0"/>
              <a:t/>
            </a:r>
            <a:br>
              <a:rPr lang="lt-LT" dirty="0" smtClean="0"/>
            </a:br>
            <a:endParaRPr lang="lt-LT" dirty="0"/>
          </a:p>
        </p:txBody>
      </p:sp>
    </p:spTree>
    <p:extLst>
      <p:ext uri="{BB962C8B-B14F-4D97-AF65-F5344CB8AC3E}">
        <p14:creationId xmlns:p14="http://schemas.microsoft.com/office/powerpoint/2010/main" val="301616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9336" y="188641"/>
            <a:ext cx="11881320" cy="6832640"/>
          </a:xfrm>
          <a:prstGeom prst="rect">
            <a:avLst/>
          </a:prstGeom>
        </p:spPr>
        <p:txBody>
          <a:bodyPr wrap="square">
            <a:spAutoFit/>
          </a:bodyPr>
          <a:lstStyle/>
          <a:p>
            <a:r>
              <a:rPr lang="lt-LT" sz="4400" dirty="0">
                <a:latin typeface="+mj-lt"/>
              </a:rPr>
              <a:t>Jei valdžia su piliečiais elgiasi pagarbiai, juos laikydama partneriais, o ne objektais, ar net įtariamaisiais, tai ir piliečiai pasitiki valdžia. Politikos formavimo stilius lemia, ar visuomenėje tarpsta pasitikėjimo ar nepasitikėjimo kultūra. Jei piliečiai susiduria su valdžios nepasitikėjimu jais, tai ir jie nepasitiki valdžia. </a:t>
            </a:r>
            <a:r>
              <a:rPr lang="en-US" sz="4400" dirty="0">
                <a:latin typeface="+mj-lt"/>
              </a:rPr>
              <a:t/>
            </a:r>
            <a:br>
              <a:rPr lang="en-US" sz="4400" dirty="0">
                <a:latin typeface="+mj-lt"/>
              </a:rPr>
            </a:br>
            <a:r>
              <a:rPr lang="en-US" sz="4400" dirty="0"/>
              <a:t/>
            </a:r>
            <a:br>
              <a:rPr lang="en-US" sz="4400" dirty="0"/>
            </a:br>
            <a:r>
              <a:rPr lang="en-US" sz="1400" dirty="0"/>
              <a:t/>
            </a:r>
            <a:br>
              <a:rPr lang="en-US" sz="1400" dirty="0"/>
            </a:br>
            <a:r>
              <a:rPr lang="en-US" sz="1400" dirty="0"/>
              <a:t/>
            </a:r>
            <a:br>
              <a:rPr lang="en-US" sz="1400" dirty="0"/>
            </a:br>
            <a:r>
              <a:rPr lang="en-US" sz="1400" dirty="0"/>
              <a:t>(</a:t>
            </a:r>
            <a:r>
              <a:rPr lang="en-US" sz="1400" dirty="0" err="1"/>
              <a:t>Przeworski</a:t>
            </a:r>
            <a:r>
              <a:rPr lang="en-US" sz="1400" dirty="0"/>
              <a:t> et al. in </a:t>
            </a:r>
            <a:r>
              <a:rPr lang="en-US" sz="1400" dirty="0" err="1"/>
              <a:t>Sztompka</a:t>
            </a:r>
            <a:r>
              <a:rPr lang="en-US" sz="1400" dirty="0"/>
              <a:t> , 1999)  </a:t>
            </a:r>
            <a:endParaRPr lang="lt-LT" sz="1400" dirty="0"/>
          </a:p>
        </p:txBody>
      </p:sp>
    </p:spTree>
    <p:extLst>
      <p:ext uri="{BB962C8B-B14F-4D97-AF65-F5344CB8AC3E}">
        <p14:creationId xmlns:p14="http://schemas.microsoft.com/office/powerpoint/2010/main" val="27028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solidFill>
                  <a:schemeClr val="tx2"/>
                </a:solidFill>
              </a:rPr>
              <a:t>Profesinis kapitalas </a:t>
            </a:r>
            <a:endParaRPr lang="lt-LT" dirty="0"/>
          </a:p>
        </p:txBody>
      </p:sp>
      <p:graphicFrame>
        <p:nvGraphicFramePr>
          <p:cNvPr id="4" name="Turinio vietos rezervavimo ženklas 3"/>
          <p:cNvGraphicFramePr>
            <a:graphicFrameLocks noGrp="1"/>
          </p:cNvGraphicFramePr>
          <p:nvPr>
            <p:ph idx="1"/>
            <p:extLst/>
          </p:nvPr>
        </p:nvGraphicFramePr>
        <p:xfrm>
          <a:off x="1981200" y="1420587"/>
          <a:ext cx="8229600" cy="385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as 2"/>
          <p:cNvSpPr/>
          <p:nvPr/>
        </p:nvSpPr>
        <p:spPr>
          <a:xfrm>
            <a:off x="1273630" y="2824843"/>
            <a:ext cx="2226128" cy="14532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rPr>
              <a:t>Tarpasmeninis pasitikėjimas</a:t>
            </a:r>
            <a:endParaRPr lang="lt-LT" dirty="0">
              <a:solidFill>
                <a:schemeClr val="tx1"/>
              </a:solidFill>
            </a:endParaRPr>
          </a:p>
        </p:txBody>
      </p:sp>
      <p:sp>
        <p:nvSpPr>
          <p:cNvPr id="5" name="Ovalas 4"/>
          <p:cNvSpPr/>
          <p:nvPr/>
        </p:nvSpPr>
        <p:spPr>
          <a:xfrm>
            <a:off x="8850086" y="2857500"/>
            <a:ext cx="2411185" cy="15022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rPr>
              <a:t>Institucinis</a:t>
            </a:r>
            <a:br>
              <a:rPr lang="lt-LT" dirty="0" smtClean="0">
                <a:solidFill>
                  <a:schemeClr val="tx1"/>
                </a:solidFill>
              </a:rPr>
            </a:br>
            <a:r>
              <a:rPr lang="lt-LT" dirty="0" smtClean="0">
                <a:solidFill>
                  <a:schemeClr val="tx1"/>
                </a:solidFill>
              </a:rPr>
              <a:t>pasitikėjimas </a:t>
            </a:r>
            <a:endParaRPr lang="lt-LT" dirty="0">
              <a:solidFill>
                <a:schemeClr val="tx1"/>
              </a:solidFill>
            </a:endParaRPr>
          </a:p>
        </p:txBody>
      </p:sp>
      <p:sp>
        <p:nvSpPr>
          <p:cNvPr id="6" name="Ovalas 5"/>
          <p:cNvSpPr/>
          <p:nvPr/>
        </p:nvSpPr>
        <p:spPr>
          <a:xfrm>
            <a:off x="4713513" y="5676900"/>
            <a:ext cx="2481943" cy="1104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rPr>
              <a:t>Profesinė veikmė </a:t>
            </a:r>
            <a:endParaRPr lang="lt-LT" dirty="0">
              <a:solidFill>
                <a:schemeClr val="tx1"/>
              </a:solidFill>
            </a:endParaRPr>
          </a:p>
        </p:txBody>
      </p:sp>
    </p:spTree>
    <p:extLst>
      <p:ext uri="{BB962C8B-B14F-4D97-AF65-F5344CB8AC3E}">
        <p14:creationId xmlns:p14="http://schemas.microsoft.com/office/powerpoint/2010/main" val="3660346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smtClean="0">
                <a:solidFill>
                  <a:schemeClr val="tx1">
                    <a:lumMod val="65000"/>
                    <a:lumOff val="35000"/>
                  </a:schemeClr>
                </a:solidFill>
              </a:rPr>
              <a:t>Kaip auginsime Lietuvos profesinį kapitalą? </a:t>
            </a:r>
            <a:endParaRPr lang="lt-LT" b="1" dirty="0">
              <a:solidFill>
                <a:schemeClr val="tx1">
                  <a:lumMod val="65000"/>
                  <a:lumOff val="35000"/>
                </a:schemeClr>
              </a:solidFill>
            </a:endParaRPr>
          </a:p>
        </p:txBody>
      </p:sp>
      <p:pic>
        <p:nvPicPr>
          <p:cNvPr id="4" name="Content Placeholder 4"/>
          <p:cNvPicPr>
            <a:picLocks noGrp="1" noChangeAspect="1"/>
          </p:cNvPicPr>
          <p:nvPr>
            <p:ph idx="1"/>
          </p:nvPr>
        </p:nvPicPr>
        <p:blipFill>
          <a:blip r:embed="rId2" cstate="print"/>
          <a:stretch>
            <a:fillRect/>
          </a:stretch>
        </p:blipFill>
        <p:spPr>
          <a:xfrm>
            <a:off x="2498651" y="1678829"/>
            <a:ext cx="6539023" cy="4344042"/>
          </a:xfrm>
          <a:prstGeom prst="rect">
            <a:avLst/>
          </a:prstGeom>
        </p:spPr>
      </p:pic>
    </p:spTree>
    <p:extLst>
      <p:ext uri="{BB962C8B-B14F-4D97-AF65-F5344CB8AC3E}">
        <p14:creationId xmlns:p14="http://schemas.microsoft.com/office/powerpoint/2010/main" val="374510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015" y="534675"/>
            <a:ext cx="8481142" cy="5646999"/>
          </a:xfrm>
        </p:spPr>
      </p:pic>
    </p:spTree>
    <p:extLst>
      <p:ext uri="{BB962C8B-B14F-4D97-AF65-F5344CB8AC3E}">
        <p14:creationId xmlns:p14="http://schemas.microsoft.com/office/powerpoint/2010/main" val="48561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392" y="964386"/>
            <a:ext cx="9248173" cy="5603593"/>
          </a:xfrm>
        </p:spPr>
      </p:pic>
    </p:spTree>
    <p:extLst>
      <p:ext uri="{BB962C8B-B14F-4D97-AF65-F5344CB8AC3E}">
        <p14:creationId xmlns:p14="http://schemas.microsoft.com/office/powerpoint/2010/main" val="318686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r>
              <a:rPr lang="lt-LT" dirty="0" smtClean="0"/>
              <a:t>KĄ DARYTI ? </a:t>
            </a:r>
            <a:endParaRPr lang="lt-LT" dirty="0"/>
          </a:p>
        </p:txBody>
      </p:sp>
      <p:sp>
        <p:nvSpPr>
          <p:cNvPr id="3" name="Turinio vietos rezervavimo ženklas 2"/>
          <p:cNvSpPr>
            <a:spLocks noGrp="1"/>
          </p:cNvSpPr>
          <p:nvPr>
            <p:ph sz="half" idx="1"/>
          </p:nvPr>
        </p:nvSpPr>
        <p:spPr/>
        <p:txBody>
          <a:bodyPr>
            <a:normAutofit/>
          </a:bodyPr>
          <a:lstStyle/>
          <a:p>
            <a:r>
              <a:rPr lang="lt-LT" dirty="0" smtClean="0">
                <a:latin typeface="+mj-lt"/>
              </a:rPr>
              <a:t>PASITIKĖJIMAS </a:t>
            </a:r>
            <a:br>
              <a:rPr lang="lt-LT" dirty="0" smtClean="0">
                <a:latin typeface="+mj-lt"/>
              </a:rPr>
            </a:br>
            <a:endParaRPr lang="lt-LT" dirty="0" smtClean="0">
              <a:latin typeface="+mj-lt"/>
            </a:endParaRPr>
          </a:p>
          <a:p>
            <a:r>
              <a:rPr lang="lt-LT" dirty="0" smtClean="0">
                <a:latin typeface="+mj-lt"/>
              </a:rPr>
              <a:t>POZITYVUMAS </a:t>
            </a:r>
            <a:br>
              <a:rPr lang="lt-LT" dirty="0" smtClean="0">
                <a:latin typeface="+mj-lt"/>
              </a:rPr>
            </a:br>
            <a:endParaRPr lang="lt-LT" dirty="0" smtClean="0">
              <a:latin typeface="+mj-lt"/>
            </a:endParaRPr>
          </a:p>
          <a:p>
            <a:r>
              <a:rPr lang="lt-LT" dirty="0" smtClean="0">
                <a:latin typeface="+mj-lt"/>
              </a:rPr>
              <a:t>ŠVIETIMO POLITIKOS NUOSEKLUMAS</a:t>
            </a:r>
            <a:br>
              <a:rPr lang="lt-LT" dirty="0" smtClean="0">
                <a:latin typeface="+mj-lt"/>
              </a:rPr>
            </a:br>
            <a:endParaRPr lang="lt-LT" dirty="0" smtClean="0">
              <a:latin typeface="+mj-lt"/>
            </a:endParaRPr>
          </a:p>
          <a:p>
            <a:r>
              <a:rPr lang="lt-LT" dirty="0" smtClean="0">
                <a:latin typeface="+mj-lt"/>
              </a:rPr>
              <a:t>NUOLATINIS DIALOGAS</a:t>
            </a:r>
            <a:br>
              <a:rPr lang="lt-LT" dirty="0" smtClean="0">
                <a:latin typeface="+mj-lt"/>
              </a:rPr>
            </a:br>
            <a:endParaRPr lang="lt-LT" dirty="0" smtClean="0">
              <a:latin typeface="+mj-lt"/>
            </a:endParaRPr>
          </a:p>
          <a:p>
            <a:pPr marL="0" indent="0">
              <a:buNone/>
            </a:pPr>
            <a:endParaRPr lang="lt-LT" dirty="0">
              <a:latin typeface="+mj-lt"/>
            </a:endParaRPr>
          </a:p>
        </p:txBody>
      </p:sp>
      <p:pic>
        <p:nvPicPr>
          <p:cNvPr id="6" name="Turinio vietos rezervavimo ženklas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8412"/>
            <a:ext cx="5181600" cy="3445764"/>
          </a:xfrm>
          <a:prstGeom prst="rect">
            <a:avLst/>
          </a:prstGeom>
        </p:spPr>
      </p:pic>
    </p:spTree>
    <p:extLst>
      <p:ext uri="{BB962C8B-B14F-4D97-AF65-F5344CB8AC3E}">
        <p14:creationId xmlns:p14="http://schemas.microsoft.com/office/powerpoint/2010/main" val="3547769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urinio vietos rezervavimo ženklas 2"/>
          <p:cNvSpPr>
            <a:spLocks noGrp="1"/>
          </p:cNvSpPr>
          <p:nvPr>
            <p:ph sz="half" idx="1"/>
          </p:nvPr>
        </p:nvSpPr>
        <p:spPr>
          <a:xfrm>
            <a:off x="756920" y="1005840"/>
            <a:ext cx="5259707" cy="5591512"/>
          </a:xfrm>
        </p:spPr>
        <p:txBody>
          <a:bodyPr>
            <a:noAutofit/>
          </a:bodyPr>
          <a:lstStyle/>
          <a:p>
            <a:pPr marL="0" indent="0">
              <a:buNone/>
            </a:pPr>
            <a:r>
              <a:rPr lang="lt-LT" altLang="lt-LT" sz="3600" dirty="0">
                <a:latin typeface="+mj-lt"/>
              </a:rPr>
              <a:t>Nuo mokytojo priklauso tautos laisvė. Todėl jis turi būti laisvesnis už visus. Mokytojų bendruomenė, pažadinta rūpesčio vaiku, gali keisti valstybę ir jos ateitį. </a:t>
            </a:r>
            <a:br>
              <a:rPr lang="lt-LT" altLang="lt-LT" sz="3600" dirty="0">
                <a:latin typeface="+mj-lt"/>
              </a:rPr>
            </a:br>
            <a:r>
              <a:rPr lang="lt-LT" altLang="lt-LT" sz="3600" dirty="0"/>
              <a:t/>
            </a:r>
            <a:br>
              <a:rPr lang="lt-LT" altLang="lt-LT" sz="3600" dirty="0"/>
            </a:br>
            <a:r>
              <a:rPr lang="lt-LT" altLang="lt-LT" sz="3600" dirty="0"/>
              <a:t/>
            </a:r>
            <a:br>
              <a:rPr lang="lt-LT" altLang="lt-LT" sz="3600" dirty="0"/>
            </a:br>
            <a:r>
              <a:rPr lang="lt-LT" altLang="lt-LT" sz="3600" dirty="0"/>
              <a:t/>
            </a:r>
            <a:br>
              <a:rPr lang="lt-LT" altLang="lt-LT" sz="3600" dirty="0"/>
            </a:br>
            <a:endParaRPr lang="lt-LT" altLang="lt-LT" sz="3600" dirty="0"/>
          </a:p>
        </p:txBody>
      </p:sp>
      <p:sp>
        <p:nvSpPr>
          <p:cNvPr id="25604" name="Skaidrės numerio vietos rezervavimo ženklas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buChar char="•"/>
              <a:defRPr sz="3200">
                <a:solidFill>
                  <a:srgbClr val="000000"/>
                </a:solidFill>
                <a:latin typeface="Arial" panose="020B0604020202020204" pitchFamily="34" charset="0"/>
                <a:ea typeface="MS PGothic" panose="020B0600070205080204" pitchFamily="34" charset="-128"/>
              </a:defRPr>
            </a:lvl1pPr>
            <a:lvl2pPr marL="742950" indent="-285750" eaLnBrk="0" hangingPunct="0">
              <a:spcBef>
                <a:spcPts val="700"/>
              </a:spcBef>
              <a:buChar char="–"/>
              <a:defRPr sz="2800">
                <a:solidFill>
                  <a:srgbClr val="000000"/>
                </a:solidFill>
                <a:latin typeface="Arial" panose="020B0604020202020204" pitchFamily="34" charset="0"/>
                <a:ea typeface="MS PGothic" panose="020B0600070205080204" pitchFamily="34" charset="-128"/>
              </a:defRPr>
            </a:lvl2pPr>
            <a:lvl3pPr marL="1143000" indent="-228600" eaLnBrk="0" hangingPunct="0">
              <a:spcBef>
                <a:spcPts val="600"/>
              </a:spcBef>
              <a:buChar char="•"/>
              <a:defRPr sz="2400">
                <a:solidFill>
                  <a:srgbClr val="000000"/>
                </a:solidFill>
                <a:latin typeface="Arial" panose="020B0604020202020204" pitchFamily="34" charset="0"/>
                <a:ea typeface="MS PGothic" panose="020B0600070205080204" pitchFamily="34" charset="-128"/>
              </a:defRPr>
            </a:lvl3pPr>
            <a:lvl4pPr marL="1600200" indent="-228600" eaLnBrk="0" hangingPunct="0">
              <a:spcBef>
                <a:spcPts val="500"/>
              </a:spcBef>
              <a:buChar char="–"/>
              <a:defRPr sz="2000">
                <a:solidFill>
                  <a:srgbClr val="000000"/>
                </a:solidFill>
                <a:latin typeface="Arial" panose="020B0604020202020204" pitchFamily="34" charset="0"/>
                <a:ea typeface="MS PGothic" panose="020B0600070205080204" pitchFamily="34" charset="-128"/>
              </a:defRPr>
            </a:lvl4pPr>
            <a:lvl5pPr marL="2057400" indent="-228600" eaLnBrk="0" hangingPunct="0">
              <a:spcBef>
                <a:spcPts val="500"/>
              </a:spcBef>
              <a:buChar char="»"/>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lnSpc>
                <a:spcPct val="81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Font typeface="Arial" panose="020B0604020202020204" pitchFamily="34" charset="0"/>
              <a:buNone/>
            </a:pPr>
            <a:fld id="{AC104B91-9C05-412F-9DE2-A64A5F82C308}" type="slidenum">
              <a:rPr lang="en-GB" altLang="lt-LT" sz="1400"/>
              <a:pPr eaLnBrk="1" hangingPunct="1">
                <a:spcBef>
                  <a:spcPct val="0"/>
                </a:spcBef>
                <a:buFont typeface="Arial" panose="020B0604020202020204" pitchFamily="34" charset="0"/>
                <a:buNone/>
              </a:pPr>
              <a:t>35</a:t>
            </a:fld>
            <a:endParaRPr lang="en-GB" altLang="lt-LT" sz="1400"/>
          </a:p>
        </p:txBody>
      </p:sp>
      <p:pic>
        <p:nvPicPr>
          <p:cNvPr id="25605" name="Picture 2" descr="C:\Users\Egle\Desktop\Luksiene_20M_20_g_.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92145" y="2564905"/>
            <a:ext cx="4037013" cy="2695575"/>
          </a:xfrm>
        </p:spPr>
      </p:pic>
      <p:sp>
        <p:nvSpPr>
          <p:cNvPr id="2" name="Stačiakampis 1"/>
          <p:cNvSpPr/>
          <p:nvPr/>
        </p:nvSpPr>
        <p:spPr>
          <a:xfrm>
            <a:off x="7608168" y="5661248"/>
            <a:ext cx="4032448" cy="369332"/>
          </a:xfrm>
          <a:prstGeom prst="rect">
            <a:avLst/>
          </a:prstGeom>
        </p:spPr>
        <p:txBody>
          <a:bodyPr wrap="square">
            <a:spAutoFit/>
          </a:bodyPr>
          <a:lstStyle/>
          <a:p>
            <a:r>
              <a:rPr lang="lt-LT" altLang="lt-LT" dirty="0"/>
              <a:t>Prof. Meilė Lukšienė</a:t>
            </a:r>
            <a:endParaRPr lang="lt-LT" dirty="0"/>
          </a:p>
        </p:txBody>
      </p:sp>
    </p:spTree>
    <p:extLst>
      <p:ext uri="{BB962C8B-B14F-4D97-AF65-F5344CB8AC3E}">
        <p14:creationId xmlns:p14="http://schemas.microsoft.com/office/powerpoint/2010/main" val="292561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idx="4294967295"/>
          </p:nvPr>
        </p:nvSpPr>
        <p:spPr>
          <a:xfrm>
            <a:off x="119063" y="274638"/>
            <a:ext cx="12071350" cy="6178698"/>
          </a:xfrm>
        </p:spPr>
        <p:txBody>
          <a:bodyPr>
            <a:normAutofit fontScale="90000"/>
          </a:bodyPr>
          <a:lstStyle/>
          <a:p>
            <a:pPr algn="ctr"/>
            <a:r>
              <a:rPr lang="lt-LT" sz="8000" b="1" dirty="0">
                <a:solidFill>
                  <a:schemeClr val="tx2"/>
                </a:solidFill>
              </a:rPr>
              <a:t>Lietuvos </a:t>
            </a:r>
            <a:r>
              <a:rPr lang="lt-LT" sz="8000" b="1" dirty="0" smtClean="0">
                <a:solidFill>
                  <a:schemeClr val="tx2"/>
                </a:solidFill>
              </a:rPr>
              <a:t>mokyklų vadovai!</a:t>
            </a:r>
            <a:r>
              <a:rPr lang="en-US" sz="8000" b="1" dirty="0">
                <a:solidFill>
                  <a:schemeClr val="tx2"/>
                </a:solidFill>
              </a:rPr>
              <a:t/>
            </a:r>
            <a:br>
              <a:rPr lang="en-US" sz="8000" b="1" dirty="0">
                <a:solidFill>
                  <a:schemeClr val="tx2"/>
                </a:solidFill>
              </a:rPr>
            </a:br>
            <a:r>
              <a:rPr lang="en-US" sz="8000" b="1" dirty="0">
                <a:solidFill>
                  <a:schemeClr val="tx2"/>
                </a:solidFill>
              </a:rPr>
              <a:t/>
            </a:r>
            <a:br>
              <a:rPr lang="en-US" sz="8000" b="1" dirty="0">
                <a:solidFill>
                  <a:schemeClr val="tx2"/>
                </a:solidFill>
              </a:rPr>
            </a:br>
            <a:r>
              <a:rPr lang="en-US" sz="8000" b="1" dirty="0">
                <a:solidFill>
                  <a:schemeClr val="tx2"/>
                </a:solidFill>
              </a:rPr>
              <a:t>P</a:t>
            </a:r>
            <a:r>
              <a:rPr lang="lt-LT" sz="8000" b="1" dirty="0" err="1">
                <a:solidFill>
                  <a:schemeClr val="tx2"/>
                </a:solidFill>
              </a:rPr>
              <a:t>akelkime</a:t>
            </a:r>
            <a:r>
              <a:rPr lang="lt-LT" sz="8000" b="1" dirty="0">
                <a:solidFill>
                  <a:schemeClr val="tx2"/>
                </a:solidFill>
              </a:rPr>
              <a:t> galvas</a:t>
            </a:r>
            <a:r>
              <a:rPr lang="en-US" sz="8000" b="1" dirty="0">
                <a:solidFill>
                  <a:schemeClr val="tx2"/>
                </a:solidFill>
              </a:rPr>
              <a:t>!</a:t>
            </a:r>
            <a:br>
              <a:rPr lang="en-US" sz="8000" b="1" dirty="0">
                <a:solidFill>
                  <a:schemeClr val="tx2"/>
                </a:solidFill>
              </a:rPr>
            </a:br>
            <a:r>
              <a:rPr lang="lt-LT" sz="8000" b="1" dirty="0">
                <a:solidFill>
                  <a:schemeClr val="tx2"/>
                </a:solidFill>
              </a:rPr>
              <a:t>Susigrąžinkime pasitikėjimą ir profesinį orumą</a:t>
            </a:r>
            <a:r>
              <a:rPr lang="en-US" sz="8000" b="1" dirty="0">
                <a:solidFill>
                  <a:schemeClr val="tx2"/>
                </a:solidFill>
              </a:rPr>
              <a:t>! </a:t>
            </a:r>
            <a:endParaRPr lang="lt-LT" sz="8000" dirty="0">
              <a:solidFill>
                <a:schemeClr val="tx2"/>
              </a:solidFill>
            </a:endParaRPr>
          </a:p>
        </p:txBody>
      </p:sp>
    </p:spTree>
    <p:extLst>
      <p:ext uri="{BB962C8B-B14F-4D97-AF65-F5344CB8AC3E}">
        <p14:creationId xmlns:p14="http://schemas.microsoft.com/office/powerpoint/2010/main" val="374166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r>
              <a:rPr lang="lt-LT" dirty="0" smtClean="0"/>
              <a:t>AČIŪ </a:t>
            </a:r>
            <a:r>
              <a:rPr lang="en-US" dirty="0" smtClean="0"/>
              <a:t>!</a:t>
            </a:r>
            <a:endParaRPr lang="lt-LT" dirty="0"/>
          </a:p>
        </p:txBody>
      </p:sp>
      <p:sp>
        <p:nvSpPr>
          <p:cNvPr id="6" name="Teksto vietos rezervavimo ženklas 5"/>
          <p:cNvSpPr>
            <a:spLocks noGrp="1"/>
          </p:cNvSpPr>
          <p:nvPr>
            <p:ph type="body" sz="half" idx="2"/>
          </p:nvPr>
        </p:nvSpPr>
        <p:spPr/>
        <p:txBody>
          <a:bodyPr/>
          <a:lstStyle/>
          <a:p>
            <a:r>
              <a:rPr lang="en-US" dirty="0"/>
              <a:t/>
            </a:r>
            <a:br>
              <a:rPr lang="en-US" dirty="0"/>
            </a:br>
            <a:r>
              <a:rPr lang="en-US" dirty="0" smtClean="0"/>
              <a:t/>
            </a:r>
            <a:br>
              <a:rPr lang="en-US" dirty="0" smtClean="0"/>
            </a:br>
            <a:r>
              <a:rPr lang="en-US" dirty="0" err="1" smtClean="0"/>
              <a:t>Egl</a:t>
            </a:r>
            <a:r>
              <a:rPr lang="lt-LT" dirty="0" smtClean="0"/>
              <a:t>ė Pranckūnienė</a:t>
            </a:r>
            <a:br>
              <a:rPr lang="lt-LT" dirty="0" smtClean="0"/>
            </a:br>
            <a:r>
              <a:rPr lang="lt-LT" dirty="0" smtClean="0"/>
              <a:t/>
            </a:r>
            <a:br>
              <a:rPr lang="lt-LT" dirty="0" smtClean="0"/>
            </a:br>
            <a:r>
              <a:rPr lang="lt-LT" dirty="0" smtClean="0"/>
              <a:t/>
            </a:r>
            <a:br>
              <a:rPr lang="lt-LT" dirty="0" smtClean="0"/>
            </a:br>
            <a:r>
              <a:rPr lang="lt-LT" dirty="0" smtClean="0"/>
              <a:t>tel. 370 655 81519 </a:t>
            </a:r>
            <a:br>
              <a:rPr lang="lt-LT" dirty="0" smtClean="0"/>
            </a:br>
            <a:r>
              <a:rPr lang="lt-LT" dirty="0" smtClean="0"/>
              <a:t/>
            </a:r>
            <a:br>
              <a:rPr lang="lt-LT" dirty="0" smtClean="0"/>
            </a:br>
            <a:r>
              <a:rPr lang="lt-LT" dirty="0" smtClean="0"/>
              <a:t/>
            </a:r>
            <a:br>
              <a:rPr lang="lt-LT" dirty="0" smtClean="0"/>
            </a:br>
            <a:r>
              <a:rPr lang="lt-LT" dirty="0" smtClean="0"/>
              <a:t>egle</a:t>
            </a:r>
            <a:r>
              <a:rPr lang="en-US" dirty="0" smtClean="0"/>
              <a:t>@</a:t>
            </a:r>
            <a:r>
              <a:rPr lang="en-US" dirty="0" err="1" smtClean="0"/>
              <a:t>mtc.lt</a:t>
            </a:r>
            <a:endParaRPr lang="lt-LT" dirty="0"/>
          </a:p>
        </p:txBody>
      </p:sp>
      <p:pic>
        <p:nvPicPr>
          <p:cNvPr id="7" name="Picture 2" descr="https://scontent-lhr3-1.xx.fbcdn.net/t31.0-8/14852980_10202272227964463_354722956152840142_o.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0380" b="10380"/>
          <a:stretch>
            <a:fillRect/>
          </a:stretch>
        </p:blipFill>
        <p:spPr bwMode="auto">
          <a:xfrm>
            <a:off x="3669348" y="1160145"/>
            <a:ext cx="6172200" cy="487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p:cNvPicPr>
            <a:picLocks noChangeAspect="1"/>
          </p:cNvPicPr>
          <p:nvPr/>
        </p:nvPicPr>
        <p:blipFill>
          <a:blip r:embed="rId3"/>
          <a:stretch>
            <a:fillRect/>
          </a:stretch>
        </p:blipFill>
        <p:spPr>
          <a:xfrm>
            <a:off x="10813765" y="6239281"/>
            <a:ext cx="1225835" cy="545435"/>
          </a:xfrm>
          <a:prstGeom prst="rect">
            <a:avLst/>
          </a:prstGeom>
        </p:spPr>
      </p:pic>
    </p:spTree>
    <p:extLst>
      <p:ext uri="{BB962C8B-B14F-4D97-AF65-F5344CB8AC3E}">
        <p14:creationId xmlns:p14="http://schemas.microsoft.com/office/powerpoint/2010/main" val="361529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1849" y="1709738"/>
            <a:ext cx="11000921" cy="2852737"/>
          </a:xfrm>
        </p:spPr>
        <p:txBody>
          <a:bodyPr>
            <a:normAutofit fontScale="90000"/>
          </a:bodyPr>
          <a:lstStyle/>
          <a:p>
            <a:r>
              <a:rPr lang="lt-LT" dirty="0"/>
              <a:t>Mokyklos vadovas – švietimo politikos formuotojas ar vykdytojas ? </a:t>
            </a:r>
            <a:br>
              <a:rPr lang="lt-LT" dirty="0"/>
            </a:br>
            <a:endParaRPr lang="lt-LT" dirty="0"/>
          </a:p>
        </p:txBody>
      </p:sp>
    </p:spTree>
    <p:extLst>
      <p:ext uri="{BB962C8B-B14F-4D97-AF65-F5344CB8AC3E}">
        <p14:creationId xmlns:p14="http://schemas.microsoft.com/office/powerpoint/2010/main" val="326419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658586"/>
            <a:ext cx="10515600" cy="5518377"/>
          </a:xfrm>
        </p:spPr>
        <p:txBody>
          <a:bodyPr>
            <a:normAutofit/>
          </a:bodyPr>
          <a:lstStyle/>
          <a:p>
            <a:r>
              <a:rPr lang="lt-LT" dirty="0">
                <a:latin typeface="+mj-lt"/>
              </a:rPr>
              <a:t>Šiandieninė ugdymo kaita orientuoja mokyklų vadovus kurti pasitikėjimo aplinką </a:t>
            </a:r>
            <a:r>
              <a:rPr lang="lt-LT" dirty="0" smtClean="0">
                <a:latin typeface="+mj-lt"/>
              </a:rPr>
              <a:t>mokykloje: būtinas </a:t>
            </a:r>
            <a:r>
              <a:rPr lang="lt-LT" dirty="0">
                <a:latin typeface="+mj-lt"/>
              </a:rPr>
              <a:t>tarpusavio </a:t>
            </a:r>
            <a:r>
              <a:rPr lang="lt-LT" dirty="0" smtClean="0">
                <a:latin typeface="+mj-lt"/>
              </a:rPr>
              <a:t>bendradarbiavimas </a:t>
            </a:r>
            <a:r>
              <a:rPr lang="lt-LT" dirty="0">
                <a:latin typeface="+mj-lt"/>
              </a:rPr>
              <a:t>priimant sprendimus, sprendžiant problemas, koordinuojant veiksmus, lanksčiai reaguojant į išorinį spaudimą. </a:t>
            </a:r>
            <a:r>
              <a:rPr lang="lt-LT" dirty="0" smtClean="0">
                <a:latin typeface="+mj-lt"/>
              </a:rPr>
              <a:t/>
            </a:r>
            <a:br>
              <a:rPr lang="lt-LT" dirty="0" smtClean="0">
                <a:latin typeface="+mj-lt"/>
              </a:rPr>
            </a:br>
            <a:endParaRPr lang="lt-LT" dirty="0" smtClean="0">
              <a:latin typeface="+mj-lt"/>
            </a:endParaRPr>
          </a:p>
          <a:p>
            <a:r>
              <a:rPr lang="lt-LT" dirty="0" smtClean="0">
                <a:latin typeface="+mj-lt"/>
              </a:rPr>
              <a:t>Pasitikėjimas </a:t>
            </a:r>
            <a:r>
              <a:rPr lang="lt-LT" dirty="0">
                <a:latin typeface="+mj-lt"/>
              </a:rPr>
              <a:t>tarp vadovų ir mokytojų padeda kurti bendradarbiavimo kultūrą, stiprina mokytojų motyvaciją imtis pokyčių, siekti profesinio augimo, padeda visiems kartu lengviau susidoroti su išorinės atskaitomybės reikalavimais. </a:t>
            </a:r>
            <a:r>
              <a:rPr lang="lt-LT" dirty="0" smtClean="0">
                <a:latin typeface="+mj-lt"/>
              </a:rPr>
              <a:t/>
            </a:r>
            <a:br>
              <a:rPr lang="lt-LT" dirty="0" smtClean="0">
                <a:latin typeface="+mj-lt"/>
              </a:rPr>
            </a:br>
            <a:r>
              <a:rPr lang="lt-LT" dirty="0" smtClean="0"/>
              <a:t/>
            </a:r>
            <a:br>
              <a:rPr lang="lt-LT" dirty="0" smtClean="0"/>
            </a:br>
            <a:r>
              <a:rPr lang="lt-LT" dirty="0" smtClean="0"/>
              <a:t/>
            </a:r>
            <a:br>
              <a:rPr lang="lt-LT" dirty="0" smtClean="0"/>
            </a:br>
            <a:r>
              <a:rPr lang="lt-LT" dirty="0" smtClean="0"/>
              <a:t/>
            </a:r>
            <a:br>
              <a:rPr lang="lt-LT" dirty="0" smtClean="0"/>
            </a:br>
            <a:r>
              <a:rPr lang="lt-LT" sz="2000" dirty="0" smtClean="0">
                <a:latin typeface="+mj-lt"/>
              </a:rPr>
              <a:t>(</a:t>
            </a:r>
            <a:r>
              <a:rPr lang="lt-LT" sz="2000" dirty="0" err="1">
                <a:latin typeface="+mj-lt"/>
              </a:rPr>
              <a:t>Bryk</a:t>
            </a:r>
            <a:r>
              <a:rPr lang="lt-LT" sz="2000" dirty="0">
                <a:latin typeface="+mj-lt"/>
              </a:rPr>
              <a:t> ir </a:t>
            </a:r>
            <a:r>
              <a:rPr lang="lt-LT" sz="2000" dirty="0" err="1">
                <a:latin typeface="+mj-lt"/>
              </a:rPr>
              <a:t>Schneider</a:t>
            </a:r>
            <a:r>
              <a:rPr lang="lt-LT" sz="2000" dirty="0">
                <a:latin typeface="+mj-lt"/>
              </a:rPr>
              <a:t>, 2002; </a:t>
            </a:r>
            <a:r>
              <a:rPr lang="lt-LT" sz="2000" dirty="0" err="1">
                <a:latin typeface="+mj-lt"/>
              </a:rPr>
              <a:t>Forsyth</a:t>
            </a:r>
            <a:r>
              <a:rPr lang="lt-LT" sz="2000" dirty="0">
                <a:latin typeface="+mj-lt"/>
              </a:rPr>
              <a:t> ir kt., 2011; </a:t>
            </a:r>
            <a:r>
              <a:rPr lang="lt-LT" sz="2000" dirty="0" err="1">
                <a:latin typeface="+mj-lt"/>
              </a:rPr>
              <a:t>Tscannen-Moran</a:t>
            </a:r>
            <a:r>
              <a:rPr lang="lt-LT" sz="2000" dirty="0">
                <a:latin typeface="+mj-lt"/>
              </a:rPr>
              <a:t>, 2004; 2014; Van </a:t>
            </a:r>
            <a:r>
              <a:rPr lang="lt-LT" sz="2000" dirty="0" err="1">
                <a:latin typeface="+mj-lt"/>
              </a:rPr>
              <a:t>Maele</a:t>
            </a:r>
            <a:r>
              <a:rPr lang="lt-LT" sz="2000" dirty="0">
                <a:latin typeface="+mj-lt"/>
              </a:rPr>
              <a:t> ir kt., 2014; Smith ir </a:t>
            </a:r>
            <a:r>
              <a:rPr lang="lt-LT" sz="2000" dirty="0" err="1">
                <a:latin typeface="+mj-lt"/>
              </a:rPr>
              <a:t>Flores</a:t>
            </a:r>
            <a:r>
              <a:rPr lang="lt-LT" sz="2000" dirty="0">
                <a:latin typeface="+mj-lt"/>
              </a:rPr>
              <a:t>, 2014; Daly ir kt., 2014; </a:t>
            </a:r>
            <a:r>
              <a:rPr lang="lt-LT" sz="2000" dirty="0" err="1">
                <a:latin typeface="+mj-lt"/>
              </a:rPr>
              <a:t>Wood</a:t>
            </a:r>
            <a:r>
              <a:rPr lang="lt-LT" sz="2000" dirty="0">
                <a:latin typeface="+mj-lt"/>
              </a:rPr>
              <a:t>, 2014).</a:t>
            </a:r>
            <a:endParaRPr lang="lt-LT" dirty="0">
              <a:latin typeface="+mj-lt"/>
            </a:endParaRPr>
          </a:p>
        </p:txBody>
      </p:sp>
    </p:spTree>
    <p:extLst>
      <p:ext uri="{BB962C8B-B14F-4D97-AF65-F5344CB8AC3E}">
        <p14:creationId xmlns:p14="http://schemas.microsoft.com/office/powerpoint/2010/main" val="13054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199" y="642258"/>
            <a:ext cx="10891157" cy="5534706"/>
          </a:xfrm>
        </p:spPr>
        <p:txBody>
          <a:bodyPr>
            <a:normAutofit fontScale="62500" lnSpcReduction="20000"/>
          </a:bodyPr>
          <a:lstStyle/>
          <a:p>
            <a:r>
              <a:rPr lang="lt-LT" sz="4500" dirty="0" smtClean="0">
                <a:latin typeface="+mj-lt"/>
              </a:rPr>
              <a:t>Vadovų </a:t>
            </a:r>
            <a:r>
              <a:rPr lang="lt-LT" sz="4500" dirty="0">
                <a:latin typeface="+mj-lt"/>
              </a:rPr>
              <a:t>kuriama pasitikėjimo aplinka mokykloje leidžia mokytojams nebijoti rizikuoti išbandant naujoves, teikti ir gauti atvirą grįžtamąjį ryšį, tarpusavio </a:t>
            </a:r>
            <a:r>
              <a:rPr lang="lt-LT" sz="4500" dirty="0" smtClean="0">
                <a:latin typeface="+mj-lt"/>
              </a:rPr>
              <a:t>pagalbą;</a:t>
            </a:r>
            <a:br>
              <a:rPr lang="lt-LT" sz="4500" dirty="0" smtClean="0">
                <a:latin typeface="+mj-lt"/>
              </a:rPr>
            </a:br>
            <a:r>
              <a:rPr lang="lt-LT" sz="4500" dirty="0" smtClean="0">
                <a:latin typeface="+mj-lt"/>
              </a:rPr>
              <a:t> </a:t>
            </a:r>
          </a:p>
          <a:p>
            <a:r>
              <a:rPr lang="lt-LT" sz="4500" dirty="0" smtClean="0">
                <a:latin typeface="+mj-lt"/>
              </a:rPr>
              <a:t>Mokytojams </a:t>
            </a:r>
            <a:r>
              <a:rPr lang="lt-LT" sz="4500" dirty="0">
                <a:latin typeface="+mj-lt"/>
              </a:rPr>
              <a:t>yra svarbus vadovo rūpestis jų gerove, </a:t>
            </a:r>
            <a:r>
              <a:rPr lang="lt-LT" sz="4500" dirty="0" smtClean="0">
                <a:latin typeface="+mj-lt"/>
              </a:rPr>
              <a:t>profesiniu </a:t>
            </a:r>
            <a:r>
              <a:rPr lang="lt-LT" sz="4500" dirty="0">
                <a:latin typeface="+mj-lt"/>
              </a:rPr>
              <a:t>tobulėjimu</a:t>
            </a:r>
            <a:r>
              <a:rPr lang="lt-LT" sz="4500" dirty="0" smtClean="0">
                <a:latin typeface="+mj-lt"/>
              </a:rPr>
              <a:t>.</a:t>
            </a:r>
            <a:br>
              <a:rPr lang="lt-LT" sz="4500" dirty="0" smtClean="0">
                <a:latin typeface="+mj-lt"/>
              </a:rPr>
            </a:br>
            <a:r>
              <a:rPr lang="lt-LT" sz="4500" dirty="0" smtClean="0">
                <a:latin typeface="+mj-lt"/>
              </a:rPr>
              <a:t> </a:t>
            </a:r>
          </a:p>
          <a:p>
            <a:r>
              <a:rPr lang="lt-LT" sz="4500" dirty="0" smtClean="0">
                <a:latin typeface="+mj-lt"/>
              </a:rPr>
              <a:t>Vadovams dažnai tenka „</a:t>
            </a:r>
            <a:r>
              <a:rPr lang="lt-LT" sz="4500" dirty="0">
                <a:latin typeface="+mj-lt"/>
              </a:rPr>
              <a:t>vartininko“ vaidmuo, apsaugant mokytojus nuo nepagrįstų tėvų ar švietimo politikų reikalavimų. </a:t>
            </a:r>
            <a:r>
              <a:rPr lang="lt-LT" sz="4500" dirty="0" smtClean="0">
                <a:latin typeface="+mj-lt"/>
              </a:rPr>
              <a:t/>
            </a:r>
            <a:br>
              <a:rPr lang="lt-LT" sz="4500" dirty="0" smtClean="0">
                <a:latin typeface="+mj-lt"/>
              </a:rPr>
            </a:br>
            <a:endParaRPr lang="lt-LT" sz="4500" dirty="0" smtClean="0">
              <a:latin typeface="+mj-lt"/>
            </a:endParaRPr>
          </a:p>
          <a:p>
            <a:r>
              <a:rPr lang="lt-LT" sz="4500" dirty="0" smtClean="0">
                <a:latin typeface="+mj-lt"/>
              </a:rPr>
              <a:t>Švietimo </a:t>
            </a:r>
            <a:r>
              <a:rPr lang="lt-LT" sz="4500" dirty="0">
                <a:latin typeface="+mj-lt"/>
              </a:rPr>
              <a:t>politikos formuotojų pasitikėjimas vadovais yra itin </a:t>
            </a:r>
            <a:r>
              <a:rPr lang="lt-LT" sz="4500" dirty="0" smtClean="0">
                <a:latin typeface="+mj-lt"/>
              </a:rPr>
              <a:t>svarbus, </a:t>
            </a:r>
            <a:r>
              <a:rPr lang="lt-LT" sz="4500" dirty="0">
                <a:latin typeface="+mj-lt"/>
              </a:rPr>
              <a:t>kai jie turi mokykloje sukurti inovacijoms palankų klimatą ir užtikrinti, kad tam tarnautų mokyklos struktūros, ugdymo procesas </a:t>
            </a:r>
            <a:r>
              <a:rPr lang="lt-LT" sz="4500" dirty="0" smtClean="0">
                <a:latin typeface="+mj-lt"/>
              </a:rPr>
              <a:t>. </a:t>
            </a:r>
          </a:p>
          <a:p>
            <a:pPr marL="0" indent="0">
              <a:buNone/>
            </a:pPr>
            <a:r>
              <a:rPr lang="lt-LT" dirty="0"/>
              <a:t/>
            </a:r>
            <a:br>
              <a:rPr lang="lt-LT" dirty="0"/>
            </a:br>
            <a:r>
              <a:rPr lang="lt-LT" dirty="0"/>
              <a:t/>
            </a:r>
            <a:br>
              <a:rPr lang="lt-LT" dirty="0"/>
            </a:br>
            <a:endParaRPr lang="lt-LT" dirty="0"/>
          </a:p>
        </p:txBody>
      </p:sp>
    </p:spTree>
    <p:extLst>
      <p:ext uri="{BB962C8B-B14F-4D97-AF65-F5344CB8AC3E}">
        <p14:creationId xmlns:p14="http://schemas.microsoft.com/office/powerpoint/2010/main" val="256718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631371"/>
            <a:ext cx="10515600" cy="5545592"/>
          </a:xfrm>
        </p:spPr>
        <p:txBody>
          <a:bodyPr>
            <a:normAutofit fontScale="47500" lnSpcReduction="20000"/>
          </a:bodyPr>
          <a:lstStyle/>
          <a:p>
            <a:pPr marL="0" indent="0">
              <a:lnSpc>
                <a:spcPct val="120000"/>
              </a:lnSpc>
              <a:buNone/>
            </a:pPr>
            <a:r>
              <a:rPr lang="lt-LT" sz="6700" dirty="0" smtClean="0">
                <a:latin typeface="+mj-lt"/>
              </a:rPr>
              <a:t>Vadovai </a:t>
            </a:r>
            <a:r>
              <a:rPr lang="lt-LT" sz="6700" dirty="0">
                <a:latin typeface="+mj-lt"/>
              </a:rPr>
              <a:t>yra labiau linkę rizikuoti ir išbandyti naujas </a:t>
            </a:r>
            <a:r>
              <a:rPr lang="lt-LT" sz="6700" dirty="0" smtClean="0">
                <a:latin typeface="+mj-lt"/>
              </a:rPr>
              <a:t>idėjas: </a:t>
            </a:r>
            <a:r>
              <a:rPr lang="lt-LT" sz="4600" dirty="0" smtClean="0">
                <a:latin typeface="+mj-lt"/>
              </a:rPr>
              <a:t/>
            </a:r>
            <a:br>
              <a:rPr lang="lt-LT" sz="4600" dirty="0" smtClean="0">
                <a:latin typeface="+mj-lt"/>
              </a:rPr>
            </a:br>
            <a:endParaRPr lang="lt-LT" sz="4600" dirty="0" smtClean="0">
              <a:latin typeface="+mj-lt"/>
            </a:endParaRPr>
          </a:p>
          <a:p>
            <a:pPr>
              <a:lnSpc>
                <a:spcPct val="120000"/>
              </a:lnSpc>
            </a:pPr>
            <a:r>
              <a:rPr lang="lt-LT" sz="5800" dirty="0" smtClean="0">
                <a:latin typeface="+mj-lt"/>
              </a:rPr>
              <a:t>kai </a:t>
            </a:r>
            <a:r>
              <a:rPr lang="lt-LT" sz="5800" dirty="0">
                <a:latin typeface="+mj-lt"/>
              </a:rPr>
              <a:t>jaučia mokyklos steigėjo ir kitų vadovaujančių institucijų pasitikėjimą ir </a:t>
            </a:r>
            <a:r>
              <a:rPr lang="lt-LT" sz="5800" dirty="0" smtClean="0">
                <a:latin typeface="+mj-lt"/>
              </a:rPr>
              <a:t>pagalbą</a:t>
            </a:r>
          </a:p>
          <a:p>
            <a:pPr>
              <a:lnSpc>
                <a:spcPct val="120000"/>
              </a:lnSpc>
            </a:pPr>
            <a:r>
              <a:rPr lang="lt-LT" sz="5800" dirty="0" smtClean="0">
                <a:latin typeface="+mj-lt"/>
              </a:rPr>
              <a:t>kai </a:t>
            </a:r>
            <a:r>
              <a:rPr lang="lt-LT" sz="5800" dirty="0">
                <a:latin typeface="+mj-lt"/>
              </a:rPr>
              <a:t>visai sistemai būdingas pasitikėjimo klimatas, skatinantis inovacijas, tarpusavio bendradarbiavimą, mokymąsi vieniems iš kitų. </a:t>
            </a:r>
            <a:endParaRPr lang="lt-LT" sz="5800" dirty="0" smtClean="0">
              <a:latin typeface="+mj-lt"/>
            </a:endParaRPr>
          </a:p>
          <a:p>
            <a:pPr>
              <a:lnSpc>
                <a:spcPct val="120000"/>
              </a:lnSpc>
            </a:pPr>
            <a:r>
              <a:rPr lang="lt-LT" sz="5800" dirty="0" smtClean="0">
                <a:latin typeface="+mj-lt"/>
              </a:rPr>
              <a:t>Tarpusavio </a:t>
            </a:r>
            <a:r>
              <a:rPr lang="lt-LT" sz="5800" dirty="0">
                <a:latin typeface="+mj-lt"/>
              </a:rPr>
              <a:t>konkurencija, menkas bendradarbiavimas tarp vadovų didina jų vienišumą sparčios švietimo kaitos sąlygomis </a:t>
            </a:r>
            <a:r>
              <a:rPr lang="lt-LT" sz="5800" dirty="0" smtClean="0">
                <a:latin typeface="+mj-lt"/>
              </a:rPr>
              <a:t>. </a:t>
            </a:r>
            <a:r>
              <a:rPr lang="lt-LT" sz="5800" dirty="0" smtClean="0"/>
              <a:t/>
            </a:r>
            <a:br>
              <a:rPr lang="lt-LT" sz="5800" dirty="0" smtClean="0"/>
            </a:br>
            <a:r>
              <a:rPr lang="lt-LT" dirty="0" smtClean="0"/>
              <a:t/>
            </a:r>
            <a:br>
              <a:rPr lang="lt-LT" dirty="0" smtClean="0"/>
            </a:br>
            <a:r>
              <a:rPr lang="lt-LT" dirty="0" smtClean="0"/>
              <a:t/>
            </a:r>
            <a:br>
              <a:rPr lang="lt-LT" dirty="0" smtClean="0"/>
            </a:br>
            <a:r>
              <a:rPr lang="lt-LT" dirty="0" smtClean="0"/>
              <a:t/>
            </a:r>
            <a:br>
              <a:rPr lang="lt-LT" dirty="0" smtClean="0"/>
            </a:br>
            <a:r>
              <a:rPr lang="lt-LT" dirty="0" smtClean="0"/>
              <a:t>(</a:t>
            </a:r>
            <a:r>
              <a:rPr lang="lt-LT" dirty="0"/>
              <a:t>Daly ir kt., 2014; </a:t>
            </a:r>
            <a:r>
              <a:rPr lang="lt-LT" dirty="0" err="1"/>
              <a:t>Li</a:t>
            </a:r>
            <a:r>
              <a:rPr lang="lt-LT" dirty="0"/>
              <a:t> ir kt., 2016).</a:t>
            </a:r>
          </a:p>
        </p:txBody>
      </p:sp>
    </p:spTree>
    <p:extLst>
      <p:ext uri="{BB962C8B-B14F-4D97-AF65-F5344CB8AC3E}">
        <p14:creationId xmlns:p14="http://schemas.microsoft.com/office/powerpoint/2010/main" val="168710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538843"/>
            <a:ext cx="10515600" cy="5638120"/>
          </a:xfrm>
        </p:spPr>
        <p:txBody>
          <a:bodyPr>
            <a:normAutofit/>
          </a:bodyPr>
          <a:lstStyle/>
          <a:p>
            <a:r>
              <a:rPr lang="lt-LT" dirty="0" smtClean="0">
                <a:latin typeface="+mj-lt"/>
              </a:rPr>
              <a:t>Pasitikėjimu </a:t>
            </a:r>
            <a:r>
              <a:rPr lang="lt-LT" dirty="0">
                <a:latin typeface="+mj-lt"/>
              </a:rPr>
              <a:t>arba nepasitikėjimu grindžiami švietimo politikos sprendimai </a:t>
            </a:r>
            <a:r>
              <a:rPr lang="lt-LT" dirty="0" smtClean="0">
                <a:latin typeface="+mj-lt"/>
              </a:rPr>
              <a:t>tiesiogiai </a:t>
            </a:r>
            <a:r>
              <a:rPr lang="lt-LT" dirty="0">
                <a:latin typeface="+mj-lt"/>
              </a:rPr>
              <a:t>veikia mokyklų ir mokytojų darbą bei tarpusavio pasitikėjimą. </a:t>
            </a:r>
            <a:r>
              <a:rPr lang="lt-LT" dirty="0" smtClean="0">
                <a:latin typeface="+mj-lt"/>
              </a:rPr>
              <a:t/>
            </a:r>
            <a:br>
              <a:rPr lang="lt-LT" dirty="0" smtClean="0">
                <a:latin typeface="+mj-lt"/>
              </a:rPr>
            </a:br>
            <a:endParaRPr lang="lt-LT" dirty="0" smtClean="0">
              <a:latin typeface="+mj-lt"/>
            </a:endParaRPr>
          </a:p>
          <a:p>
            <a:r>
              <a:rPr lang="lt-LT" dirty="0" smtClean="0">
                <a:latin typeface="+mj-lt"/>
              </a:rPr>
              <a:t>Švietimo </a:t>
            </a:r>
            <a:r>
              <a:rPr lang="lt-LT" dirty="0">
                <a:latin typeface="+mj-lt"/>
              </a:rPr>
              <a:t>praktikai ir mokyklos jautriausiai reaguoja į vertinimo, kontrolės, atskaitomybės mechanizmus ir jų kaitą. </a:t>
            </a:r>
            <a:r>
              <a:rPr lang="lt-LT" dirty="0" smtClean="0">
                <a:latin typeface="+mj-lt"/>
              </a:rPr>
              <a:t/>
            </a:r>
            <a:br>
              <a:rPr lang="lt-LT" dirty="0" smtClean="0">
                <a:latin typeface="+mj-lt"/>
              </a:rPr>
            </a:br>
            <a:endParaRPr lang="lt-LT" dirty="0" smtClean="0">
              <a:latin typeface="+mj-lt"/>
            </a:endParaRPr>
          </a:p>
          <a:p>
            <a:r>
              <a:rPr lang="lt-LT" dirty="0" smtClean="0">
                <a:latin typeface="+mj-lt"/>
              </a:rPr>
              <a:t>Primesti</a:t>
            </a:r>
            <a:r>
              <a:rPr lang="lt-LT" dirty="0">
                <a:latin typeface="+mj-lt"/>
              </a:rPr>
              <a:t>, nepagrįsti </a:t>
            </a:r>
            <a:r>
              <a:rPr lang="lt-LT" dirty="0" smtClean="0">
                <a:latin typeface="+mj-lt"/>
              </a:rPr>
              <a:t>vadovų ir mokyklų kontrolės </a:t>
            </a:r>
            <a:r>
              <a:rPr lang="lt-LT" dirty="0">
                <a:latin typeface="+mj-lt"/>
              </a:rPr>
              <a:t>būdai, formalūs reikalavimai, nesusiję su ugdymo tobulinimu, skleidžia nepasitikėjimą švietimo praktikais, o tai neigiamai veikia </a:t>
            </a:r>
            <a:r>
              <a:rPr lang="lt-LT" dirty="0" smtClean="0">
                <a:latin typeface="+mj-lt"/>
              </a:rPr>
              <a:t>jų  </a:t>
            </a:r>
            <a:r>
              <a:rPr lang="lt-LT" dirty="0">
                <a:latin typeface="+mj-lt"/>
              </a:rPr>
              <a:t>darbo „moralę“ ir ilgainiui atsisuka prieš </a:t>
            </a:r>
            <a:r>
              <a:rPr lang="lt-LT" dirty="0" smtClean="0">
                <a:latin typeface="+mj-lt"/>
              </a:rPr>
              <a:t>mokinius. </a:t>
            </a:r>
            <a:br>
              <a:rPr lang="lt-LT" dirty="0" smtClean="0">
                <a:latin typeface="+mj-lt"/>
              </a:rPr>
            </a:br>
            <a:r>
              <a:rPr lang="lt-LT" dirty="0" smtClean="0"/>
              <a:t/>
            </a:r>
            <a:br>
              <a:rPr lang="lt-LT" dirty="0" smtClean="0"/>
            </a:br>
            <a:r>
              <a:rPr lang="lt-LT" dirty="0" smtClean="0"/>
              <a:t/>
            </a:r>
            <a:br>
              <a:rPr lang="lt-LT" dirty="0" smtClean="0"/>
            </a:br>
            <a:r>
              <a:rPr lang="lt-LT" sz="1600" dirty="0" smtClean="0"/>
              <a:t>(</a:t>
            </a:r>
            <a:r>
              <a:rPr lang="lt-LT" sz="1600" dirty="0"/>
              <a:t>Avis, 2003; Van </a:t>
            </a:r>
            <a:r>
              <a:rPr lang="lt-LT" sz="1600" dirty="0" err="1"/>
              <a:t>Maele</a:t>
            </a:r>
            <a:r>
              <a:rPr lang="lt-LT" sz="1600" dirty="0"/>
              <a:t>, 2014; </a:t>
            </a:r>
            <a:r>
              <a:rPr lang="lt-LT" sz="1600" dirty="0" err="1"/>
              <a:t>Sahlberg</a:t>
            </a:r>
            <a:r>
              <a:rPr lang="lt-LT" sz="1600" dirty="0"/>
              <a:t>, 2007; </a:t>
            </a:r>
            <a:r>
              <a:rPr lang="lt-LT" sz="1600" dirty="0" err="1"/>
              <a:t>Day</a:t>
            </a:r>
            <a:r>
              <a:rPr lang="lt-LT" sz="1600" dirty="0"/>
              <a:t> ir kt., 2014; </a:t>
            </a:r>
            <a:r>
              <a:rPr lang="lt-LT" sz="1600" dirty="0" err="1"/>
              <a:t>Kochanek</a:t>
            </a:r>
            <a:r>
              <a:rPr lang="lt-LT" sz="1600" dirty="0"/>
              <a:t> </a:t>
            </a:r>
            <a:r>
              <a:rPr lang="lt-LT" sz="1600" dirty="0" err="1"/>
              <a:t>and</a:t>
            </a:r>
            <a:r>
              <a:rPr lang="lt-LT" sz="1600" dirty="0"/>
              <a:t> </a:t>
            </a:r>
            <a:r>
              <a:rPr lang="lt-LT" sz="1600" dirty="0" err="1"/>
              <a:t>Clifford</a:t>
            </a:r>
            <a:r>
              <a:rPr lang="lt-LT" sz="1600" dirty="0"/>
              <a:t>, 2014; </a:t>
            </a:r>
            <a:r>
              <a:rPr lang="lt-LT" sz="1600" dirty="0" err="1"/>
              <a:t>Li</a:t>
            </a:r>
            <a:r>
              <a:rPr lang="lt-LT" sz="1600" dirty="0"/>
              <a:t> ir kt., 2016; </a:t>
            </a:r>
            <a:r>
              <a:rPr lang="lt-LT" sz="1600" dirty="0" err="1"/>
              <a:t>Riddel</a:t>
            </a:r>
            <a:r>
              <a:rPr lang="lt-LT" sz="1600" dirty="0"/>
              <a:t>, 2016).</a:t>
            </a:r>
          </a:p>
        </p:txBody>
      </p:sp>
    </p:spTree>
    <p:extLst>
      <p:ext uri="{BB962C8B-B14F-4D97-AF65-F5344CB8AC3E}">
        <p14:creationId xmlns:p14="http://schemas.microsoft.com/office/powerpoint/2010/main" val="1610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870857"/>
            <a:ext cx="10515600" cy="5306106"/>
          </a:xfrm>
        </p:spPr>
        <p:txBody>
          <a:bodyPr/>
          <a:lstStyle/>
          <a:p>
            <a:r>
              <a:rPr lang="lt-LT" sz="4000" dirty="0" smtClean="0">
                <a:latin typeface="+mj-lt"/>
              </a:rPr>
              <a:t>Prarasto </a:t>
            </a:r>
            <a:r>
              <a:rPr lang="lt-LT" sz="4000" dirty="0">
                <a:latin typeface="+mj-lt"/>
              </a:rPr>
              <a:t>pasitikėjimo situacijos ir mokyklose, ir </a:t>
            </a:r>
            <a:r>
              <a:rPr lang="lt-LT" sz="4000" dirty="0" smtClean="0">
                <a:latin typeface="+mj-lt"/>
              </a:rPr>
              <a:t>visuomenėje sėja </a:t>
            </a:r>
            <a:r>
              <a:rPr lang="lt-LT" sz="4000" dirty="0">
                <a:latin typeface="+mj-lt"/>
              </a:rPr>
              <a:t>įtarumą, atsiribojimą, maištavimą. </a:t>
            </a:r>
            <a:r>
              <a:rPr lang="lt-LT" sz="4000" dirty="0" smtClean="0">
                <a:latin typeface="+mj-lt"/>
              </a:rPr>
              <a:t/>
            </a:r>
            <a:br>
              <a:rPr lang="lt-LT" sz="4000" dirty="0" smtClean="0">
                <a:latin typeface="+mj-lt"/>
              </a:rPr>
            </a:br>
            <a:r>
              <a:rPr lang="lt-LT" sz="4000" dirty="0" smtClean="0">
                <a:latin typeface="+mj-lt"/>
              </a:rPr>
              <a:t/>
            </a:r>
            <a:br>
              <a:rPr lang="lt-LT" sz="4000" dirty="0" smtClean="0">
                <a:latin typeface="+mj-lt"/>
              </a:rPr>
            </a:br>
            <a:endParaRPr lang="lt-LT" sz="4000" dirty="0" smtClean="0">
              <a:latin typeface="+mj-lt"/>
            </a:endParaRPr>
          </a:p>
          <a:p>
            <a:r>
              <a:rPr lang="lt-LT" sz="4000" dirty="0" smtClean="0">
                <a:latin typeface="+mj-lt"/>
              </a:rPr>
              <a:t>Atkurti </a:t>
            </a:r>
            <a:r>
              <a:rPr lang="lt-LT" sz="4000" dirty="0">
                <a:latin typeface="+mj-lt"/>
              </a:rPr>
              <a:t>prarastą pasitikėjimą yra itin sunku, tam reikia daug </a:t>
            </a:r>
            <a:r>
              <a:rPr lang="lt-LT" sz="4000" dirty="0" smtClean="0">
                <a:latin typeface="+mj-lt"/>
              </a:rPr>
              <a:t>laiko </a:t>
            </a:r>
            <a:r>
              <a:rPr lang="lt-LT" sz="4000" dirty="0">
                <a:latin typeface="+mj-lt"/>
              </a:rPr>
              <a:t>ir </a:t>
            </a:r>
            <a:r>
              <a:rPr lang="lt-LT" sz="4000" dirty="0" smtClean="0">
                <a:latin typeface="+mj-lt"/>
              </a:rPr>
              <a:t>pastangų. </a:t>
            </a:r>
            <a:br>
              <a:rPr lang="lt-LT" sz="4000" dirty="0" smtClean="0">
                <a:latin typeface="+mj-lt"/>
              </a:rPr>
            </a:br>
            <a:r>
              <a:rPr lang="lt-LT" sz="4000" dirty="0" smtClean="0">
                <a:latin typeface="+mj-lt"/>
              </a:rPr>
              <a:t/>
            </a:r>
            <a:br>
              <a:rPr lang="lt-LT" sz="4000" dirty="0" smtClean="0">
                <a:latin typeface="+mj-lt"/>
              </a:rPr>
            </a:br>
            <a:r>
              <a:rPr lang="lt-LT" dirty="0"/>
              <a:t>(</a:t>
            </a:r>
            <a:r>
              <a:rPr lang="lt-LT" dirty="0" err="1"/>
              <a:t>Tschannen-Moran</a:t>
            </a:r>
            <a:r>
              <a:rPr lang="lt-LT" dirty="0"/>
              <a:t>, 2014; </a:t>
            </a:r>
            <a:r>
              <a:rPr lang="lt-LT" dirty="0" err="1"/>
              <a:t>Riddel</a:t>
            </a:r>
            <a:r>
              <a:rPr lang="lt-LT" dirty="0"/>
              <a:t>, 2016).</a:t>
            </a:r>
            <a:endParaRPr lang="lt-LT" sz="4000" dirty="0">
              <a:latin typeface="+mj-lt"/>
            </a:endParaRPr>
          </a:p>
        </p:txBody>
      </p:sp>
    </p:spTree>
    <p:extLst>
      <p:ext uri="{BB962C8B-B14F-4D97-AF65-F5344CB8AC3E}">
        <p14:creationId xmlns:p14="http://schemas.microsoft.com/office/powerpoint/2010/main" val="155403445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1783</Words>
  <Application>Microsoft Office PowerPoint</Application>
  <PresentationFormat>Plačiaekranė</PresentationFormat>
  <Paragraphs>87</Paragraphs>
  <Slides>37</Slides>
  <Notes>0</Notes>
  <HiddenSlides>3</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37</vt:i4>
      </vt:variant>
    </vt:vector>
  </HeadingPairs>
  <TitlesOfParts>
    <vt:vector size="44" baseType="lpstr">
      <vt:lpstr>MS PGothic</vt:lpstr>
      <vt:lpstr>Arial</vt:lpstr>
      <vt:lpstr>Calibri</vt:lpstr>
      <vt:lpstr>Cambria</vt:lpstr>
      <vt:lpstr>Times New Roman</vt:lpstr>
      <vt:lpstr>Wingdings</vt:lpstr>
      <vt:lpstr>„Office“ tema</vt:lpstr>
      <vt:lpstr>Mokyklos vadovas - „vartininkas“ tarp politikos ir praktikos</vt:lpstr>
      <vt:lpstr>Apie ką kalbėsime? </vt:lpstr>
      <vt:lpstr>„PowerPoint“ pateiktis</vt:lpstr>
      <vt:lpstr>Mokyklos vadovas – švietimo politikos formuotojas ar vykdytojas ?  </vt:lpstr>
      <vt:lpstr>„PowerPoint“ pateiktis</vt:lpstr>
      <vt:lpstr>„PowerPoint“ pateiktis</vt:lpstr>
      <vt:lpstr>„PowerPoint“ pateiktis</vt:lpstr>
      <vt:lpstr>„PowerPoint“ pateiktis</vt:lpstr>
      <vt:lpstr>„PowerPoint“ pateiktis</vt:lpstr>
      <vt:lpstr>Kiek pasitikima mokyklų vadovais Lietuvoje: tyrimų įžvalgos </vt:lpstr>
      <vt:lpstr>„PowerPoint“ pateiktis</vt:lpstr>
      <vt:lpstr>Institucinis pasitikėjimas </vt:lpstr>
      <vt:lpstr>Profesinė veikmė (angl. professional agency)</vt:lpstr>
      <vt:lpstr>„PowerPoint“ pateiktis</vt:lpstr>
      <vt:lpstr>„PowerPoint“ pateiktis</vt:lpstr>
      <vt:lpstr>„PowerPoint“ pateiktis</vt:lpstr>
      <vt:lpstr>Rimantas – kaimo pagrindinės mokyklos vadovas</vt:lpstr>
      <vt:lpstr>„PowerPoint“ pateiktis</vt:lpstr>
      <vt:lpstr>„PowerPoint“ pateiktis</vt:lpstr>
      <vt:lpstr>Jonas – didmiesčio progimnazijos vadovas</vt:lpstr>
      <vt:lpstr>„PowerPoint“ pateiktis</vt:lpstr>
      <vt:lpstr>Gintaras – privačios mokyklos steigėjas</vt:lpstr>
      <vt:lpstr>„PowerPoint“ pateiktis</vt:lpstr>
      <vt:lpstr>Pasitikėjimo lūžiai </vt:lpstr>
      <vt:lpstr>Gamybinis ir profesinis švietimo kaitos modeliai </vt:lpstr>
      <vt:lpstr>PRIEŠTARINGI ŠVIETIMO KAITOS MODELIAI</vt:lpstr>
      <vt:lpstr>PROFESINIS KAPITALAS</vt:lpstr>
      <vt:lpstr>PROFESINIS KAPITALAS</vt:lpstr>
      <vt:lpstr>„PowerPoint“ pateiktis</vt:lpstr>
      <vt:lpstr>Profesinis kapitalas </vt:lpstr>
      <vt:lpstr>Kaip auginsime Lietuvos profesinį kapitalą? </vt:lpstr>
      <vt:lpstr>„PowerPoint“ pateiktis</vt:lpstr>
      <vt:lpstr>„PowerPoint“ pateiktis</vt:lpstr>
      <vt:lpstr>KĄ DARYTI ? </vt:lpstr>
      <vt:lpstr>„PowerPoint“ pateiktis</vt:lpstr>
      <vt:lpstr>Lietuvos mokyklų vadovai!  Pakelkime galvas! Susigrąžinkime pasitikėjimą ir profesinį orumą! </vt:lpstr>
      <vt:lpstr>AČIŪ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Įtampų tarp švietimo politikos ir praktikos atspindžiai Lietuvos švietimo praktikų  biografiniuose naratyvuose</dc:title>
  <dc:creator>Eglė Pranckūnienė</dc:creator>
  <cp:lastModifiedBy>Eglė Pranckūnienė</cp:lastModifiedBy>
  <cp:revision>59</cp:revision>
  <dcterms:created xsi:type="dcterms:W3CDTF">2017-10-13T08:27:50Z</dcterms:created>
  <dcterms:modified xsi:type="dcterms:W3CDTF">2018-05-21T08:39:46Z</dcterms:modified>
</cp:coreProperties>
</file>