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0" r:id="rId3"/>
    <p:sldId id="320" r:id="rId4"/>
    <p:sldId id="324" r:id="rId5"/>
    <p:sldId id="261" r:id="rId6"/>
    <p:sldId id="325" r:id="rId7"/>
    <p:sldId id="264" r:id="rId8"/>
    <p:sldId id="304" r:id="rId9"/>
    <p:sldId id="298" r:id="rId10"/>
    <p:sldId id="322" r:id="rId11"/>
    <p:sldId id="306" r:id="rId12"/>
    <p:sldId id="308" r:id="rId13"/>
    <p:sldId id="313" r:id="rId14"/>
    <p:sldId id="314" r:id="rId15"/>
    <p:sldId id="315" r:id="rId16"/>
    <p:sldId id="301" r:id="rId17"/>
    <p:sldId id="299" r:id="rId18"/>
    <p:sldId id="312" r:id="rId19"/>
    <p:sldId id="323" r:id="rId20"/>
    <p:sldId id="300" r:id="rId21"/>
    <p:sldId id="310" r:id="rId22"/>
    <p:sldId id="268" r:id="rId23"/>
    <p:sldId id="270" r:id="rId24"/>
    <p:sldId id="271" r:id="rId25"/>
    <p:sldId id="272" r:id="rId26"/>
    <p:sldId id="289" r:id="rId27"/>
    <p:sldId id="276" r:id="rId28"/>
    <p:sldId id="278" r:id="rId29"/>
    <p:sldId id="288" r:id="rId30"/>
    <p:sldId id="317" r:id="rId31"/>
    <p:sldId id="318" r:id="rId32"/>
    <p:sldId id="319" r:id="rId33"/>
    <p:sldId id="30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lt-LT" smtClean="0"/>
              <a:t>Spustelėję redag. ruoš. pavad. stilių</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E13A308-D474-4626-93D9-FC4C7339D9D9}" type="datetimeFigureOut">
              <a:rPr lang="lt-LT" smtClean="0"/>
              <a:t>2018-05-20</a:t>
            </a:fld>
            <a:endParaRPr lang="lt-LT"/>
          </a:p>
        </p:txBody>
      </p:sp>
      <p:sp>
        <p:nvSpPr>
          <p:cNvPr id="5" name="Footer Placeholder 4"/>
          <p:cNvSpPr>
            <a:spLocks noGrp="1"/>
          </p:cNvSpPr>
          <p:nvPr>
            <p:ph type="ftr" sz="quarter" idx="11"/>
          </p:nvPr>
        </p:nvSpPr>
        <p:spPr>
          <a:xfrm>
            <a:off x="2692397" y="5037663"/>
            <a:ext cx="5214635" cy="279400"/>
          </a:xfrm>
        </p:spPr>
        <p:txBody>
          <a:bodyPr/>
          <a:lstStyle/>
          <a:p>
            <a:endParaRPr lang="lt-LT"/>
          </a:p>
        </p:txBody>
      </p:sp>
      <p:sp>
        <p:nvSpPr>
          <p:cNvPr id="6" name="Slide Number Placeholder 5"/>
          <p:cNvSpPr>
            <a:spLocks noGrp="1"/>
          </p:cNvSpPr>
          <p:nvPr>
            <p:ph type="sldNum" sz="quarter" idx="12"/>
          </p:nvPr>
        </p:nvSpPr>
        <p:spPr>
          <a:xfrm>
            <a:off x="8956900" y="5037663"/>
            <a:ext cx="551167" cy="279400"/>
          </a:xfrm>
        </p:spPr>
        <p:txBody>
          <a:bodyPr/>
          <a:lstStyle/>
          <a:p>
            <a:fld id="{E61E8036-83F7-4DEA-8CD6-1FC1DF229272}" type="slidenum">
              <a:rPr lang="lt-LT" smtClean="0"/>
              <a:t>‹#›</a:t>
            </a:fld>
            <a:endParaRPr lang="lt-L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83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8E13A308-D474-4626-93D9-FC4C7339D9D9}" type="datetimeFigureOut">
              <a:rPr lang="lt-LT" smtClean="0"/>
              <a:t>2018-05-20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61E8036-83F7-4DEA-8CD6-1FC1DF229272}" type="slidenum">
              <a:rPr lang="lt-LT" smtClean="0"/>
              <a:t>‹#›</a:t>
            </a:fld>
            <a:endParaRPr lang="lt-LT"/>
          </a:p>
        </p:txBody>
      </p:sp>
    </p:spTree>
    <p:extLst>
      <p:ext uri="{BB962C8B-B14F-4D97-AF65-F5344CB8AC3E}">
        <p14:creationId xmlns:p14="http://schemas.microsoft.com/office/powerpoint/2010/main" val="234596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8E13A308-D474-4626-93D9-FC4C7339D9D9}" type="datetimeFigureOut">
              <a:rPr lang="lt-LT" smtClean="0"/>
              <a:t>2018-05-20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61E8036-83F7-4DEA-8CD6-1FC1DF229272}" type="slidenum">
              <a:rPr lang="lt-LT" smtClean="0"/>
              <a:t>‹#›</a:t>
            </a:fld>
            <a:endParaRPr lang="lt-L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6615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lt-LT" smtClean="0"/>
              <a:t>Spustelėję redag. ruoš. pavad. stilių</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8E13A308-D474-4626-93D9-FC4C7339D9D9}" type="datetimeFigureOut">
              <a:rPr lang="lt-LT" smtClean="0"/>
              <a:t>2018-05-20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61E8036-83F7-4DEA-8CD6-1FC1DF229272}" type="slidenum">
              <a:rPr lang="lt-LT" smtClean="0"/>
              <a:t>‹#›</a:t>
            </a:fld>
            <a:endParaRPr lang="lt-L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59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8E13A308-D474-4626-93D9-FC4C7339D9D9}" type="datetimeFigureOut">
              <a:rPr lang="lt-LT" smtClean="0"/>
              <a:t>2018-05-20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61E8036-83F7-4DEA-8CD6-1FC1DF229272}" type="slidenum">
              <a:rPr lang="lt-LT" smtClean="0"/>
              <a:t>‹#›</a:t>
            </a:fld>
            <a:endParaRPr lang="lt-LT"/>
          </a:p>
        </p:txBody>
      </p:sp>
    </p:spTree>
    <p:extLst>
      <p:ext uri="{BB962C8B-B14F-4D97-AF65-F5344CB8AC3E}">
        <p14:creationId xmlns:p14="http://schemas.microsoft.com/office/powerpoint/2010/main" val="31439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lt-LT" smtClean="0"/>
              <a:t>Spustelėję redag. ruoš. pavad. stilių</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8E13A308-D474-4626-93D9-FC4C7339D9D9}" type="datetimeFigureOut">
              <a:rPr lang="lt-LT" smtClean="0"/>
              <a:t>2018-05-20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61E8036-83F7-4DEA-8CD6-1FC1DF229272}" type="slidenum">
              <a:rPr lang="lt-LT" smtClean="0"/>
              <a:t>‹#›</a:t>
            </a:fld>
            <a:endParaRPr lang="lt-L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00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lt-LT" smtClean="0"/>
              <a:t>Spustelėję redag. ruoš. pavad. stilių</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8E13A308-D474-4626-93D9-FC4C7339D9D9}" type="datetimeFigureOut">
              <a:rPr lang="lt-LT" smtClean="0"/>
              <a:t>2018-05-20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61E8036-83F7-4DEA-8CD6-1FC1DF229272}" type="slidenum">
              <a:rPr lang="lt-LT" smtClean="0"/>
              <a:t>‹#›</a:t>
            </a:fld>
            <a:endParaRPr lang="lt-L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386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ncho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8E13A308-D474-4626-93D9-FC4C7339D9D9}" type="datetimeFigureOut">
              <a:rPr lang="lt-LT" smtClean="0"/>
              <a:t>2018-05-20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61E8036-83F7-4DEA-8CD6-1FC1DF229272}" type="slidenum">
              <a:rPr lang="lt-LT" smtClean="0"/>
              <a:t>‹#›</a:t>
            </a:fld>
            <a:endParaRPr lang="lt-L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811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8E13A308-D474-4626-93D9-FC4C7339D9D9}" type="datetimeFigureOut">
              <a:rPr lang="lt-LT" smtClean="0"/>
              <a:t>2018-05-20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61E8036-83F7-4DEA-8CD6-1FC1DF229272}" type="slidenum">
              <a:rPr lang="lt-LT" smtClean="0"/>
              <a:t>‹#›</a:t>
            </a:fld>
            <a:endParaRPr lang="lt-L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82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8E13A308-D474-4626-93D9-FC4C7339D9D9}" type="datetimeFigureOut">
              <a:rPr lang="lt-LT" smtClean="0"/>
              <a:t>2018-05-20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61E8036-83F7-4DEA-8CD6-1FC1DF229272}" type="slidenum">
              <a:rPr lang="lt-LT" smtClean="0"/>
              <a:t>‹#›</a:t>
            </a:fld>
            <a:endParaRPr lang="lt-LT"/>
          </a:p>
        </p:txBody>
      </p:sp>
    </p:spTree>
    <p:extLst>
      <p:ext uri="{BB962C8B-B14F-4D97-AF65-F5344CB8AC3E}">
        <p14:creationId xmlns:p14="http://schemas.microsoft.com/office/powerpoint/2010/main" val="361807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8E13A308-D474-4626-93D9-FC4C7339D9D9}" type="datetimeFigureOut">
              <a:rPr lang="lt-LT" smtClean="0"/>
              <a:t>2018-05-20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61E8036-83F7-4DEA-8CD6-1FC1DF229272}" type="slidenum">
              <a:rPr lang="lt-LT" smtClean="0"/>
              <a:t>‹#›</a:t>
            </a:fld>
            <a:endParaRPr lang="lt-L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192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8E13A308-D474-4626-93D9-FC4C7339D9D9}" type="datetimeFigureOut">
              <a:rPr lang="lt-LT" smtClean="0"/>
              <a:t>2018-05-20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61E8036-83F7-4DEA-8CD6-1FC1DF229272}" type="slidenum">
              <a:rPr lang="lt-LT" smtClean="0"/>
              <a:t>‹#›</a:t>
            </a:fld>
            <a:endParaRPr lang="lt-LT"/>
          </a:p>
        </p:txBody>
      </p:sp>
    </p:spTree>
    <p:extLst>
      <p:ext uri="{BB962C8B-B14F-4D97-AF65-F5344CB8AC3E}">
        <p14:creationId xmlns:p14="http://schemas.microsoft.com/office/powerpoint/2010/main" val="133029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8E13A308-D474-4626-93D9-FC4C7339D9D9}" type="datetimeFigureOut">
              <a:rPr lang="lt-LT" smtClean="0"/>
              <a:t>2018-05-20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E61E8036-83F7-4DEA-8CD6-1FC1DF229272}" type="slidenum">
              <a:rPr lang="lt-LT" smtClean="0"/>
              <a:t>‹#›</a:t>
            </a:fld>
            <a:endParaRPr lang="lt-L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36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8E13A308-D474-4626-93D9-FC4C7339D9D9}" type="datetimeFigureOut">
              <a:rPr lang="lt-LT" smtClean="0"/>
              <a:t>2018-05-20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E61E8036-83F7-4DEA-8CD6-1FC1DF229272}" type="slidenum">
              <a:rPr lang="lt-LT" smtClean="0"/>
              <a:t>‹#›</a:t>
            </a:fld>
            <a:endParaRPr lang="lt-L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25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3A308-D474-4626-93D9-FC4C7339D9D9}" type="datetimeFigureOut">
              <a:rPr lang="lt-LT" smtClean="0"/>
              <a:t>2018-05-20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E61E8036-83F7-4DEA-8CD6-1FC1DF229272}" type="slidenum">
              <a:rPr lang="lt-LT" smtClean="0"/>
              <a:t>‹#›</a:t>
            </a:fld>
            <a:endParaRPr lang="lt-LT"/>
          </a:p>
        </p:txBody>
      </p:sp>
    </p:spTree>
    <p:extLst>
      <p:ext uri="{BB962C8B-B14F-4D97-AF65-F5344CB8AC3E}">
        <p14:creationId xmlns:p14="http://schemas.microsoft.com/office/powerpoint/2010/main" val="152863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lt-LT" smtClean="0"/>
              <a:t>Spustelėję redag. ruoš. pavad. stilių</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8E13A308-D474-4626-93D9-FC4C7339D9D9}" type="datetimeFigureOut">
              <a:rPr lang="lt-LT" smtClean="0"/>
              <a:t>2018-05-20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61E8036-83F7-4DEA-8CD6-1FC1DF229272}" type="slidenum">
              <a:rPr lang="lt-LT" smtClean="0"/>
              <a:t>‹#›</a:t>
            </a:fld>
            <a:endParaRPr lang="lt-L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942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lt-LT" smtClean="0"/>
              <a:t>Spustelėję redag. ruoš. pavad. stilių</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8E13A308-D474-4626-93D9-FC4C7339D9D9}" type="datetimeFigureOut">
              <a:rPr lang="lt-LT" smtClean="0"/>
              <a:t>2018-05-20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61E8036-83F7-4DEA-8CD6-1FC1DF229272}" type="slidenum">
              <a:rPr lang="lt-LT" smtClean="0"/>
              <a:t>‹#›</a:t>
            </a:fld>
            <a:endParaRPr lang="lt-LT"/>
          </a:p>
        </p:txBody>
      </p:sp>
    </p:spTree>
    <p:extLst>
      <p:ext uri="{BB962C8B-B14F-4D97-AF65-F5344CB8AC3E}">
        <p14:creationId xmlns:p14="http://schemas.microsoft.com/office/powerpoint/2010/main" val="218502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13A308-D474-4626-93D9-FC4C7339D9D9}" type="datetimeFigureOut">
              <a:rPr lang="lt-LT" smtClean="0"/>
              <a:t>2018-05-20</a:t>
            </a:fld>
            <a:endParaRPr lang="lt-L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t-L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1E8036-83F7-4DEA-8CD6-1FC1DF229272}" type="slidenum">
              <a:rPr lang="lt-LT" smtClean="0"/>
              <a:t>‹#›</a:t>
            </a:fld>
            <a:endParaRPr lang="lt-LT"/>
          </a:p>
        </p:txBody>
      </p:sp>
    </p:spTree>
    <p:extLst>
      <p:ext uri="{BB962C8B-B14F-4D97-AF65-F5344CB8AC3E}">
        <p14:creationId xmlns:p14="http://schemas.microsoft.com/office/powerpoint/2010/main" val="200029206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lstStyle/>
          <a:p>
            <a:r>
              <a:rPr lang="lt-LT" dirty="0" smtClean="0"/>
              <a:t>Taigi, kas geresnio, VADOVE?</a:t>
            </a:r>
            <a:endParaRPr lang="lt-LT" dirty="0"/>
          </a:p>
        </p:txBody>
      </p:sp>
      <p:sp>
        <p:nvSpPr>
          <p:cNvPr id="3" name="Antrinis pavadinimas 2"/>
          <p:cNvSpPr>
            <a:spLocks noGrp="1"/>
          </p:cNvSpPr>
          <p:nvPr>
            <p:ph type="subTitle" idx="1"/>
          </p:nvPr>
        </p:nvSpPr>
        <p:spPr>
          <a:xfrm>
            <a:off x="2309091" y="3500582"/>
            <a:ext cx="7490691" cy="2225963"/>
          </a:xfrm>
        </p:spPr>
        <p:txBody>
          <a:bodyPr>
            <a:normAutofit/>
          </a:bodyPr>
          <a:lstStyle/>
          <a:p>
            <a:r>
              <a:rPr lang="lt-LT" b="1" dirty="0" smtClean="0"/>
              <a:t>Jolita Andrijauskienė,</a:t>
            </a:r>
          </a:p>
          <a:p>
            <a:r>
              <a:rPr lang="lt-LT" b="1" i="1" dirty="0" smtClean="0"/>
              <a:t>Lietuvos švietimo įstaigų vadovų profesinės sąjungos (LŠĮVPS) pirmininkė,</a:t>
            </a:r>
          </a:p>
          <a:p>
            <a:r>
              <a:rPr lang="lt-LT" sz="1500" b="1" dirty="0" smtClean="0"/>
              <a:t>2018 </a:t>
            </a:r>
            <a:r>
              <a:rPr lang="lt-LT" sz="1500" b="1" dirty="0"/>
              <a:t>m. </a:t>
            </a:r>
            <a:r>
              <a:rPr lang="lt-LT" sz="1500" b="1" dirty="0" smtClean="0"/>
              <a:t>gegužės 21 </a:t>
            </a:r>
            <a:r>
              <a:rPr lang="lt-LT" sz="1500" b="1" dirty="0"/>
              <a:t>d. </a:t>
            </a:r>
            <a:r>
              <a:rPr lang="lt-LT" sz="1500" b="1" dirty="0" smtClean="0"/>
              <a:t>Vilnius</a:t>
            </a:r>
            <a:endParaRPr lang="lt-LT" sz="1500" b="1" dirty="0"/>
          </a:p>
          <a:p>
            <a:endParaRPr lang="lt-LT" dirty="0" smtClean="0"/>
          </a:p>
          <a:p>
            <a:endParaRPr lang="lt-LT" dirty="0"/>
          </a:p>
        </p:txBody>
      </p:sp>
    </p:spTree>
    <p:extLst>
      <p:ext uri="{BB962C8B-B14F-4D97-AF65-F5344CB8AC3E}">
        <p14:creationId xmlns:p14="http://schemas.microsoft.com/office/powerpoint/2010/main" val="29583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23014" y="723014"/>
            <a:ext cx="10749516" cy="1222744"/>
          </a:xfrm>
        </p:spPr>
        <p:txBody>
          <a:bodyPr>
            <a:noAutofit/>
          </a:bodyPr>
          <a:lstStyle/>
          <a:p>
            <a:pPr marL="0" indent="0"/>
            <a:r>
              <a:rPr lang="lt-LT" sz="2000" b="1" dirty="0" smtClean="0">
                <a:latin typeface="Times New Roman" panose="02020603050405020304" pitchFamily="18" charset="0"/>
                <a:cs typeface="Times New Roman" panose="02020603050405020304" pitchFamily="18" charset="0"/>
              </a:rPr>
              <a:t/>
            </a:r>
            <a:br>
              <a:rPr lang="lt-LT" sz="2000" b="1" dirty="0" smtClean="0">
                <a:latin typeface="Times New Roman" panose="02020603050405020304" pitchFamily="18" charset="0"/>
                <a:cs typeface="Times New Roman" panose="02020603050405020304" pitchFamily="18" charset="0"/>
              </a:rPr>
            </a:br>
            <a:r>
              <a:rPr lang="lt-LT" sz="2000" b="1" dirty="0" smtClean="0">
                <a:latin typeface="Times New Roman" panose="02020603050405020304" pitchFamily="18" charset="0"/>
                <a:cs typeface="Times New Roman" panose="02020603050405020304" pitchFamily="18" charset="0"/>
              </a:rPr>
              <a:t/>
            </a:r>
            <a:br>
              <a:rPr lang="lt-LT" sz="2000" b="1" dirty="0" smtClean="0">
                <a:latin typeface="Times New Roman" panose="02020603050405020304" pitchFamily="18" charset="0"/>
                <a:cs typeface="Times New Roman" panose="02020603050405020304" pitchFamily="18" charset="0"/>
              </a:rPr>
            </a:br>
            <a:r>
              <a:rPr lang="lt-LT" sz="2000" b="1" dirty="0" smtClean="0">
                <a:latin typeface="Times New Roman" panose="02020603050405020304" pitchFamily="18" charset="0"/>
                <a:cs typeface="Times New Roman" panose="02020603050405020304" pitchFamily="18" charset="0"/>
              </a:rPr>
              <a:t/>
            </a:r>
            <a:br>
              <a:rPr lang="lt-LT" sz="2000" b="1" dirty="0" smtClean="0">
                <a:latin typeface="Times New Roman" panose="02020603050405020304" pitchFamily="18" charset="0"/>
                <a:cs typeface="Times New Roman" panose="02020603050405020304" pitchFamily="18" charset="0"/>
              </a:rPr>
            </a:br>
            <a:r>
              <a:rPr lang="lt-LT" sz="2000" b="1" dirty="0">
                <a:latin typeface="Times New Roman" panose="02020603050405020304" pitchFamily="18" charset="0"/>
                <a:cs typeface="Times New Roman" panose="02020603050405020304" pitchFamily="18" charset="0"/>
              </a:rPr>
              <a:t/>
            </a:r>
            <a:br>
              <a:rPr lang="lt-LT" sz="2000" b="1" dirty="0">
                <a:latin typeface="Times New Roman" panose="02020603050405020304" pitchFamily="18" charset="0"/>
                <a:cs typeface="Times New Roman" panose="02020603050405020304" pitchFamily="18" charset="0"/>
              </a:rPr>
            </a:br>
            <a:r>
              <a:rPr lang="lt-LT" sz="3200" b="1" dirty="0" smtClean="0">
                <a:latin typeface="Times New Roman" panose="02020603050405020304" pitchFamily="18" charset="0"/>
                <a:cs typeface="Times New Roman" panose="02020603050405020304" pitchFamily="18" charset="0"/>
              </a:rPr>
              <a:t>2018-05-16 </a:t>
            </a:r>
            <a:r>
              <a:rPr lang="lt-LT" sz="3200" b="1" dirty="0">
                <a:latin typeface="Times New Roman" panose="02020603050405020304" pitchFamily="18" charset="0"/>
                <a:cs typeface="Times New Roman" panose="02020603050405020304" pitchFamily="18" charset="0"/>
              </a:rPr>
              <a:t>Lietuvos Respublikos Seimo kanceliarijos teisės departamento </a:t>
            </a:r>
            <a:r>
              <a:rPr lang="lt-LT" sz="3200" b="1" dirty="0" smtClean="0">
                <a:latin typeface="Times New Roman" panose="02020603050405020304" pitchFamily="18" charset="0"/>
                <a:cs typeface="Times New Roman" panose="02020603050405020304" pitchFamily="18" charset="0"/>
              </a:rPr>
              <a:t>išvada:</a:t>
            </a:r>
            <a:br>
              <a:rPr lang="lt-LT" sz="3200" b="1" dirty="0" smtClean="0">
                <a:latin typeface="Times New Roman" panose="02020603050405020304" pitchFamily="18" charset="0"/>
                <a:cs typeface="Times New Roman" panose="02020603050405020304" pitchFamily="18" charset="0"/>
              </a:rPr>
            </a:br>
            <a:r>
              <a:rPr lang="lt-LT" sz="3200" b="1" dirty="0" smtClean="0">
                <a:latin typeface="Times New Roman" panose="02020603050405020304" pitchFamily="18" charset="0"/>
                <a:cs typeface="Times New Roman" panose="02020603050405020304" pitchFamily="18" charset="0"/>
              </a:rPr>
              <a:t> </a:t>
            </a:r>
            <a:r>
              <a:rPr lang="lt-LT" sz="3200" b="1" dirty="0">
                <a:latin typeface="Times New Roman" panose="02020603050405020304" pitchFamily="18" charset="0"/>
                <a:cs typeface="Times New Roman" panose="02020603050405020304" pitchFamily="18" charset="0"/>
              </a:rPr>
              <a:t/>
            </a:r>
            <a:br>
              <a:rPr lang="lt-LT" sz="3200" b="1" dirty="0">
                <a:latin typeface="Times New Roman" panose="02020603050405020304" pitchFamily="18" charset="0"/>
                <a:cs typeface="Times New Roman" panose="02020603050405020304" pitchFamily="18" charset="0"/>
              </a:rPr>
            </a:br>
            <a:r>
              <a:rPr lang="lt-LT" sz="3200" b="1" dirty="0">
                <a:latin typeface="Times New Roman" panose="02020603050405020304" pitchFamily="18" charset="0"/>
                <a:cs typeface="Times New Roman" panose="02020603050405020304" pitchFamily="18" charset="0"/>
              </a:rPr>
              <a:t/>
            </a:r>
            <a:br>
              <a:rPr lang="lt-LT" sz="3200" b="1" dirty="0">
                <a:latin typeface="Times New Roman" panose="02020603050405020304" pitchFamily="18" charset="0"/>
                <a:cs typeface="Times New Roman" panose="02020603050405020304" pitchFamily="18" charset="0"/>
              </a:rPr>
            </a:br>
            <a:r>
              <a:rPr lang="lt-LT" sz="2400" b="1" dirty="0" smtClean="0">
                <a:latin typeface="Times New Roman" panose="02020603050405020304" pitchFamily="18" charset="0"/>
                <a:cs typeface="Times New Roman" panose="02020603050405020304" pitchFamily="18" charset="0"/>
              </a:rPr>
              <a:t> </a:t>
            </a:r>
            <a:r>
              <a:rPr lang="lt-LT" sz="2200" b="1" dirty="0" smtClean="0">
                <a:latin typeface="Times New Roman" panose="02020603050405020304" pitchFamily="18" charset="0"/>
                <a:cs typeface="Times New Roman" panose="02020603050405020304" pitchFamily="18" charset="0"/>
              </a:rPr>
              <a:t/>
            </a:r>
            <a:br>
              <a:rPr lang="lt-LT" sz="2200" b="1" dirty="0" smtClean="0">
                <a:latin typeface="Times New Roman" panose="02020603050405020304" pitchFamily="18" charset="0"/>
                <a:cs typeface="Times New Roman" panose="02020603050405020304" pitchFamily="18" charset="0"/>
              </a:rPr>
            </a:br>
            <a:endParaRPr lang="lt-LT" sz="2000" i="1" dirty="0">
              <a:solidFill>
                <a:srgbClr val="FF0000"/>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723014" y="2392326"/>
            <a:ext cx="10749516" cy="3848986"/>
          </a:xfrm>
        </p:spPr>
        <p:txBody>
          <a:bodyPr>
            <a:normAutofit lnSpcReduction="10000"/>
          </a:bodyPr>
          <a:lstStyle/>
          <a:p>
            <a:pPr algn="just">
              <a:buFont typeface="Wingdings" panose="05000000000000000000" pitchFamily="2" charset="2"/>
              <a:buChar char="ü"/>
            </a:pPr>
            <a:r>
              <a:rPr lang="lt-LT" sz="2800" i="1" dirty="0">
                <a:latin typeface="Times New Roman" panose="02020603050405020304" pitchFamily="18" charset="0"/>
                <a:ea typeface="Times New Roman" panose="02020603050405020304" pitchFamily="18" charset="0"/>
              </a:rPr>
              <a:t>SVARSTYTINAS s</a:t>
            </a:r>
            <a:r>
              <a:rPr lang="en-GB" sz="2800" i="1" dirty="0" err="1">
                <a:latin typeface="Times New Roman" panose="02020603050405020304" pitchFamily="18" charset="0"/>
                <a:ea typeface="Times New Roman" panose="02020603050405020304" pitchFamily="18" charset="0"/>
              </a:rPr>
              <a:t>iūl</a:t>
            </a:r>
            <a:r>
              <a:rPr lang="lt-LT" sz="2800" i="1" dirty="0" err="1">
                <a:latin typeface="Times New Roman" panose="02020603050405020304" pitchFamily="18" charset="0"/>
                <a:ea typeface="Times New Roman" panose="02020603050405020304" pitchFamily="18" charset="0"/>
              </a:rPr>
              <a:t>ymas</a:t>
            </a:r>
            <a:r>
              <a:rPr lang="en-GB" sz="2800" i="1"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visų</a:t>
            </a:r>
            <a:r>
              <a:rPr lang="en-GB" sz="2800" b="1" i="1"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mokytojų</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nepriklausomai</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nuo</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jų</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įgyto</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išsilavinimo</a:t>
            </a:r>
            <a:r>
              <a:rPr lang="en-GB" sz="2800" i="1"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pareigybes</a:t>
            </a:r>
            <a:r>
              <a:rPr lang="en-GB" sz="2800" b="1" i="1"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priskirti</a:t>
            </a:r>
            <a:r>
              <a:rPr lang="en-GB" sz="2800" b="1" i="1" dirty="0">
                <a:latin typeface="Times New Roman" panose="02020603050405020304" pitchFamily="18" charset="0"/>
                <a:ea typeface="Times New Roman" panose="02020603050405020304" pitchFamily="18" charset="0"/>
              </a:rPr>
              <a:t> A2 </a:t>
            </a:r>
            <a:r>
              <a:rPr lang="en-GB" sz="2800" b="1" i="1" dirty="0" err="1">
                <a:latin typeface="Times New Roman" panose="02020603050405020304" pitchFamily="18" charset="0"/>
                <a:ea typeface="Times New Roman" panose="02020603050405020304" pitchFamily="18" charset="0"/>
              </a:rPr>
              <a:t>lygio</a:t>
            </a:r>
            <a:r>
              <a:rPr lang="en-GB" sz="2800" b="1" i="1"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pareigybei</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kuriai</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būtinas</a:t>
            </a:r>
            <a:r>
              <a:rPr lang="en-GB" sz="2800" i="1" dirty="0">
                <a:latin typeface="Times New Roman" panose="02020603050405020304" pitchFamily="18" charset="0"/>
                <a:ea typeface="Times New Roman" panose="02020603050405020304" pitchFamily="18" charset="0"/>
              </a:rPr>
              <a:t> ne </a:t>
            </a:r>
            <a:r>
              <a:rPr lang="en-GB" sz="2800" i="1" dirty="0" err="1">
                <a:latin typeface="Times New Roman" panose="02020603050405020304" pitchFamily="18" charset="0"/>
                <a:ea typeface="Times New Roman" panose="02020603050405020304" pitchFamily="18" charset="0"/>
              </a:rPr>
              <a:t>žemesnis</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kaip</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aukštasis</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universitetinis</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išsilavinimas</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su</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bakalauro</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kvalifikaciniu</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ar</a:t>
            </a:r>
            <a:r>
              <a:rPr lang="en-GB" sz="2800" i="1" dirty="0">
                <a:latin typeface="Times New Roman" panose="02020603050405020304" pitchFamily="18" charset="0"/>
                <a:ea typeface="Times New Roman" panose="02020603050405020304" pitchFamily="18" charset="0"/>
              </a:rPr>
              <a:t> jam </a:t>
            </a:r>
            <a:r>
              <a:rPr lang="en-GB" sz="2800" i="1" dirty="0" err="1">
                <a:latin typeface="Times New Roman" panose="02020603050405020304" pitchFamily="18" charset="0"/>
                <a:ea typeface="Times New Roman" panose="02020603050405020304" pitchFamily="18" charset="0"/>
              </a:rPr>
              <a:t>prilygintu</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išsilavinimu</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arba</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aukštasis</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koleginis</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išsilavinimas</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su</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profesinio</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bakalauro</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kvalifikaciniu</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laipsniu</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ar</a:t>
            </a:r>
            <a:r>
              <a:rPr lang="en-GB" sz="2800" i="1" dirty="0">
                <a:latin typeface="Times New Roman" panose="02020603050405020304" pitchFamily="18" charset="0"/>
                <a:ea typeface="Times New Roman" panose="02020603050405020304" pitchFamily="18" charset="0"/>
              </a:rPr>
              <a:t> jam </a:t>
            </a:r>
            <a:r>
              <a:rPr lang="en-GB" sz="2800" i="1" dirty="0" err="1">
                <a:latin typeface="Times New Roman" panose="02020603050405020304" pitchFamily="18" charset="0"/>
                <a:ea typeface="Times New Roman" panose="02020603050405020304" pitchFamily="18" charset="0"/>
              </a:rPr>
              <a:t>prilygintu</a:t>
            </a:r>
            <a:r>
              <a:rPr lang="en-GB" sz="2800" i="1" dirty="0">
                <a:latin typeface="Times New Roman" panose="02020603050405020304" pitchFamily="18" charset="0"/>
                <a:ea typeface="Times New Roman" panose="02020603050405020304" pitchFamily="18" charset="0"/>
              </a:rPr>
              <a:t> </a:t>
            </a:r>
            <a:r>
              <a:rPr lang="en-GB" sz="2800" i="1" dirty="0" err="1">
                <a:latin typeface="Times New Roman" panose="02020603050405020304" pitchFamily="18" charset="0"/>
                <a:ea typeface="Times New Roman" panose="02020603050405020304" pitchFamily="18" charset="0"/>
              </a:rPr>
              <a:t>išsilavinimu</a:t>
            </a:r>
            <a:r>
              <a:rPr lang="lt-LT" sz="2800" i="1" dirty="0">
                <a:latin typeface="Times New Roman" panose="02020603050405020304" pitchFamily="18" charset="0"/>
                <a:ea typeface="Times New Roman" panose="02020603050405020304" pitchFamily="18" charset="0"/>
              </a:rPr>
              <a:t>. </a:t>
            </a:r>
            <a:endParaRPr lang="lt-LT" sz="2800" i="1" dirty="0" smtClean="0">
              <a:latin typeface="Times New Roman" panose="02020603050405020304" pitchFamily="18" charset="0"/>
              <a:ea typeface="Times New Roman" panose="02020603050405020304" pitchFamily="18" charset="0"/>
            </a:endParaRPr>
          </a:p>
          <a:p>
            <a:pPr marL="0" indent="0" algn="just">
              <a:buNone/>
            </a:pPr>
            <a:r>
              <a:rPr lang="lt-LT" sz="2800" b="1" i="1" dirty="0" smtClean="0">
                <a:latin typeface="Times New Roman" panose="02020603050405020304" pitchFamily="18" charset="0"/>
                <a:ea typeface="Times New Roman" panose="02020603050405020304" pitchFamily="18" charset="0"/>
              </a:rPr>
              <a:t>S</a:t>
            </a:r>
            <a:r>
              <a:rPr lang="en-GB" sz="2800" b="1" i="1" dirty="0" err="1">
                <a:latin typeface="Times New Roman" panose="02020603050405020304" pitchFamily="18" charset="0"/>
                <a:ea typeface="Times New Roman" panose="02020603050405020304" pitchFamily="18" charset="0"/>
              </a:rPr>
              <a:t>iūlomas</a:t>
            </a:r>
            <a:r>
              <a:rPr lang="en-GB" sz="2800" b="1" i="1"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reguliavimas</a:t>
            </a:r>
            <a:r>
              <a:rPr lang="en-GB" sz="2800" b="1" i="1"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svarstytinas</a:t>
            </a:r>
            <a:r>
              <a:rPr lang="en-GB" sz="2800" b="1" i="1"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asmenų</a:t>
            </a:r>
            <a:r>
              <a:rPr lang="en-GB" sz="2800" b="1" i="1" dirty="0">
                <a:latin typeface="Times New Roman" panose="02020603050405020304" pitchFamily="18" charset="0"/>
                <a:ea typeface="Times New Roman" panose="02020603050405020304" pitchFamily="18" charset="0"/>
              </a:rPr>
              <a:t> </a:t>
            </a:r>
            <a:r>
              <a:rPr lang="en-GB" sz="2800" b="1" i="1" dirty="0" err="1">
                <a:solidFill>
                  <a:srgbClr val="FF0000"/>
                </a:solidFill>
                <a:latin typeface="Times New Roman" panose="02020603050405020304" pitchFamily="18" charset="0"/>
                <a:ea typeface="Times New Roman" panose="02020603050405020304" pitchFamily="18" charset="0"/>
              </a:rPr>
              <a:t>lygiateisiškumo</a:t>
            </a:r>
            <a:r>
              <a:rPr lang="en-GB" sz="2800" b="1" i="1" dirty="0">
                <a:solidFill>
                  <a:srgbClr val="FF0000"/>
                </a:solidFill>
                <a:latin typeface="Times New Roman" panose="02020603050405020304" pitchFamily="18" charset="0"/>
                <a:ea typeface="Times New Roman" panose="02020603050405020304" pitchFamily="18" charset="0"/>
              </a:rPr>
              <a:t> </a:t>
            </a:r>
            <a:r>
              <a:rPr lang="en-GB" sz="2800" b="1" i="1" dirty="0" err="1">
                <a:solidFill>
                  <a:srgbClr val="FF0000"/>
                </a:solidFill>
                <a:latin typeface="Times New Roman" panose="02020603050405020304" pitchFamily="18" charset="0"/>
                <a:ea typeface="Times New Roman" panose="02020603050405020304" pitchFamily="18" charset="0"/>
              </a:rPr>
              <a:t>principo</a:t>
            </a:r>
            <a:r>
              <a:rPr lang="en-GB" sz="2800" b="1" i="1" dirty="0">
                <a:solidFill>
                  <a:srgbClr val="FF0000"/>
                </a:solidFill>
                <a:latin typeface="Times New Roman" panose="02020603050405020304" pitchFamily="18" charset="0"/>
                <a:ea typeface="Times New Roman" panose="02020603050405020304" pitchFamily="18" charset="0"/>
              </a:rPr>
              <a:t> </a:t>
            </a:r>
            <a:r>
              <a:rPr lang="en-GB" sz="2800" b="1" i="1" dirty="0" err="1">
                <a:solidFill>
                  <a:srgbClr val="FF0000"/>
                </a:solidFill>
                <a:latin typeface="Times New Roman" panose="02020603050405020304" pitchFamily="18" charset="0"/>
                <a:ea typeface="Times New Roman" panose="02020603050405020304" pitchFamily="18" charset="0"/>
              </a:rPr>
              <a:t>kontekste</a:t>
            </a:r>
            <a:r>
              <a:rPr lang="en-GB" sz="2800" b="1" i="1"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ir</a:t>
            </a:r>
            <a:r>
              <a:rPr lang="en-GB" sz="2800" b="1" i="1" dirty="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atsižvelgiant</a:t>
            </a:r>
            <a:r>
              <a:rPr lang="en-GB" sz="2800" b="1" i="1" dirty="0">
                <a:latin typeface="Times New Roman" panose="02020603050405020304" pitchFamily="18" charset="0"/>
                <a:ea typeface="Times New Roman" panose="02020603050405020304" pitchFamily="18" charset="0"/>
              </a:rPr>
              <a:t> į </a:t>
            </a:r>
            <a:r>
              <a:rPr lang="en-GB" sz="2800" b="1" i="1" dirty="0" smtClean="0">
                <a:latin typeface="Times New Roman" panose="02020603050405020304" pitchFamily="18" charset="0"/>
                <a:ea typeface="Times New Roman" panose="02020603050405020304" pitchFamily="18" charset="0"/>
              </a:rPr>
              <a:t>L</a:t>
            </a:r>
            <a:r>
              <a:rPr lang="lt-LT" sz="2800" b="1" i="1" dirty="0" smtClean="0">
                <a:latin typeface="Times New Roman" panose="02020603050405020304" pitchFamily="18" charset="0"/>
                <a:ea typeface="Times New Roman" panose="02020603050405020304" pitchFamily="18" charset="0"/>
              </a:rPr>
              <a:t>R</a:t>
            </a:r>
            <a:r>
              <a:rPr lang="en-GB" sz="2800" b="1" i="1" dirty="0" smtClean="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Konstitucijos</a:t>
            </a:r>
            <a:r>
              <a:rPr lang="en-GB" sz="2800" b="1" i="1" dirty="0">
                <a:latin typeface="Times New Roman" panose="02020603050405020304" pitchFamily="18" charset="0"/>
                <a:ea typeface="Times New Roman" panose="02020603050405020304" pitchFamily="18" charset="0"/>
              </a:rPr>
              <a:t> 48 </a:t>
            </a:r>
            <a:r>
              <a:rPr lang="en-GB" sz="2800" b="1" i="1" dirty="0" err="1" smtClean="0">
                <a:latin typeface="Times New Roman" panose="02020603050405020304" pitchFamily="18" charset="0"/>
                <a:ea typeface="Times New Roman" panose="02020603050405020304" pitchFamily="18" charset="0"/>
              </a:rPr>
              <a:t>str</a:t>
            </a:r>
            <a:r>
              <a:rPr lang="lt-LT" sz="2800" b="1" i="1" dirty="0" smtClean="0">
                <a:latin typeface="Times New Roman" panose="02020603050405020304" pitchFamily="18" charset="0"/>
                <a:ea typeface="Times New Roman" panose="02020603050405020304" pitchFamily="18" charset="0"/>
              </a:rPr>
              <a:t>.</a:t>
            </a:r>
            <a:r>
              <a:rPr lang="en-GB" sz="2800" b="1" i="1" dirty="0" smtClean="0">
                <a:latin typeface="Times New Roman" panose="02020603050405020304" pitchFamily="18" charset="0"/>
                <a:ea typeface="Times New Roman" panose="02020603050405020304" pitchFamily="18" charset="0"/>
              </a:rPr>
              <a:t> </a:t>
            </a:r>
            <a:r>
              <a:rPr lang="en-GB" sz="2800" b="1" i="1" dirty="0" err="1">
                <a:latin typeface="Times New Roman" panose="02020603050405020304" pitchFamily="18" charset="0"/>
                <a:ea typeface="Times New Roman" panose="02020603050405020304" pitchFamily="18" charset="0"/>
              </a:rPr>
              <a:t>įtvirtintą</a:t>
            </a:r>
            <a:r>
              <a:rPr lang="en-GB" sz="2800" b="1" i="1" dirty="0">
                <a:latin typeface="Times New Roman" panose="02020603050405020304" pitchFamily="18" charset="0"/>
                <a:ea typeface="Times New Roman" panose="02020603050405020304" pitchFamily="18" charset="0"/>
              </a:rPr>
              <a:t> </a:t>
            </a:r>
            <a:r>
              <a:rPr lang="en-GB" sz="2800" b="1" i="1" dirty="0" err="1">
                <a:solidFill>
                  <a:srgbClr val="FF0000"/>
                </a:solidFill>
                <a:latin typeface="Times New Roman" panose="02020603050405020304" pitchFamily="18" charset="0"/>
                <a:ea typeface="Times New Roman" panose="02020603050405020304" pitchFamily="18" charset="0"/>
              </a:rPr>
              <a:t>žmogaus</a:t>
            </a:r>
            <a:r>
              <a:rPr lang="en-GB" sz="2800" b="1" i="1" dirty="0">
                <a:solidFill>
                  <a:srgbClr val="FF0000"/>
                </a:solidFill>
                <a:latin typeface="Times New Roman" panose="02020603050405020304" pitchFamily="18" charset="0"/>
                <a:ea typeface="Times New Roman" panose="02020603050405020304" pitchFamily="18" charset="0"/>
              </a:rPr>
              <a:t> </a:t>
            </a:r>
            <a:r>
              <a:rPr lang="en-GB" sz="2800" b="1" i="1" dirty="0" err="1">
                <a:solidFill>
                  <a:srgbClr val="FF0000"/>
                </a:solidFill>
                <a:latin typeface="Times New Roman" panose="02020603050405020304" pitchFamily="18" charset="0"/>
                <a:ea typeface="Times New Roman" panose="02020603050405020304" pitchFamily="18" charset="0"/>
              </a:rPr>
              <a:t>teisę</a:t>
            </a:r>
            <a:r>
              <a:rPr lang="en-GB" sz="2800" b="1" i="1" dirty="0">
                <a:solidFill>
                  <a:srgbClr val="FF0000"/>
                </a:solidFill>
                <a:latin typeface="Times New Roman" panose="02020603050405020304" pitchFamily="18" charset="0"/>
                <a:ea typeface="Times New Roman" panose="02020603050405020304" pitchFamily="18" charset="0"/>
              </a:rPr>
              <a:t> </a:t>
            </a:r>
            <a:r>
              <a:rPr lang="en-GB" sz="2800" b="1" i="1" dirty="0" err="1">
                <a:solidFill>
                  <a:srgbClr val="FF0000"/>
                </a:solidFill>
                <a:latin typeface="Times New Roman" panose="02020603050405020304" pitchFamily="18" charset="0"/>
                <a:ea typeface="Times New Roman" panose="02020603050405020304" pitchFamily="18" charset="0"/>
              </a:rPr>
              <a:t>gauti</a:t>
            </a:r>
            <a:r>
              <a:rPr lang="en-GB" sz="2800" b="1" i="1" dirty="0">
                <a:solidFill>
                  <a:srgbClr val="FF0000"/>
                </a:solidFill>
                <a:latin typeface="Times New Roman" panose="02020603050405020304" pitchFamily="18" charset="0"/>
                <a:ea typeface="Times New Roman" panose="02020603050405020304" pitchFamily="18" charset="0"/>
              </a:rPr>
              <a:t> </a:t>
            </a:r>
            <a:r>
              <a:rPr lang="en-GB" sz="2800" b="1" i="1" dirty="0" err="1">
                <a:solidFill>
                  <a:srgbClr val="FF0000"/>
                </a:solidFill>
                <a:latin typeface="Times New Roman" panose="02020603050405020304" pitchFamily="18" charset="0"/>
                <a:ea typeface="Times New Roman" panose="02020603050405020304" pitchFamily="18" charset="0"/>
              </a:rPr>
              <a:t>teisingą</a:t>
            </a:r>
            <a:r>
              <a:rPr lang="en-GB" sz="2800" b="1" i="1" dirty="0">
                <a:solidFill>
                  <a:srgbClr val="FF0000"/>
                </a:solidFill>
                <a:latin typeface="Times New Roman" panose="02020603050405020304" pitchFamily="18" charset="0"/>
                <a:ea typeface="Times New Roman" panose="02020603050405020304" pitchFamily="18" charset="0"/>
              </a:rPr>
              <a:t> </a:t>
            </a:r>
            <a:r>
              <a:rPr lang="en-GB" sz="2800" b="1" i="1" dirty="0" err="1">
                <a:solidFill>
                  <a:srgbClr val="FF0000"/>
                </a:solidFill>
                <a:latin typeface="Times New Roman" panose="02020603050405020304" pitchFamily="18" charset="0"/>
                <a:ea typeface="Times New Roman" panose="02020603050405020304" pitchFamily="18" charset="0"/>
              </a:rPr>
              <a:t>apmokėjimą</a:t>
            </a:r>
            <a:r>
              <a:rPr lang="en-GB" sz="2800" b="1" i="1" dirty="0">
                <a:solidFill>
                  <a:srgbClr val="FF0000"/>
                </a:solidFill>
                <a:latin typeface="Times New Roman" panose="02020603050405020304" pitchFamily="18" charset="0"/>
                <a:ea typeface="Times New Roman" panose="02020603050405020304" pitchFamily="18" charset="0"/>
              </a:rPr>
              <a:t> </a:t>
            </a:r>
            <a:r>
              <a:rPr lang="en-GB" sz="2800" b="1" i="1" dirty="0" err="1">
                <a:solidFill>
                  <a:srgbClr val="FF0000"/>
                </a:solidFill>
                <a:latin typeface="Times New Roman" panose="02020603050405020304" pitchFamily="18" charset="0"/>
                <a:ea typeface="Times New Roman" panose="02020603050405020304" pitchFamily="18" charset="0"/>
              </a:rPr>
              <a:t>už</a:t>
            </a:r>
            <a:r>
              <a:rPr lang="en-GB" sz="2800" b="1" i="1" dirty="0">
                <a:solidFill>
                  <a:srgbClr val="FF0000"/>
                </a:solidFill>
                <a:latin typeface="Times New Roman" panose="02020603050405020304" pitchFamily="18" charset="0"/>
                <a:ea typeface="Times New Roman" panose="02020603050405020304" pitchFamily="18" charset="0"/>
              </a:rPr>
              <a:t> </a:t>
            </a:r>
            <a:r>
              <a:rPr lang="en-GB" sz="2800" b="1" i="1" dirty="0" err="1">
                <a:solidFill>
                  <a:srgbClr val="FF0000"/>
                </a:solidFill>
                <a:latin typeface="Times New Roman" panose="02020603050405020304" pitchFamily="18" charset="0"/>
                <a:ea typeface="Times New Roman" panose="02020603050405020304" pitchFamily="18" charset="0"/>
              </a:rPr>
              <a:t>darbą</a:t>
            </a:r>
            <a:r>
              <a:rPr lang="en-GB" sz="2800" i="1" dirty="0">
                <a:solidFill>
                  <a:srgbClr val="FF0000"/>
                </a:solidFill>
                <a:latin typeface="Times New Roman" panose="02020603050405020304" pitchFamily="18" charset="0"/>
                <a:ea typeface="Times New Roman" panose="02020603050405020304" pitchFamily="18" charset="0"/>
              </a:rPr>
              <a:t>. </a:t>
            </a:r>
            <a:endParaRPr lang="lt-LT" sz="2800" i="1" dirty="0">
              <a:solidFill>
                <a:srgbClr val="FF0000"/>
              </a:solidFill>
              <a:latin typeface="Times New Roman" panose="02020603050405020304" pitchFamily="18" charset="0"/>
              <a:ea typeface="Times New Roman" panose="02020603050405020304" pitchFamily="18" charset="0"/>
            </a:endParaRPr>
          </a:p>
          <a:p>
            <a:pPr algn="just"/>
            <a:endParaRPr lang="lt-LT" dirty="0"/>
          </a:p>
        </p:txBody>
      </p:sp>
    </p:spTree>
    <p:extLst>
      <p:ext uri="{BB962C8B-B14F-4D97-AF65-F5344CB8AC3E}">
        <p14:creationId xmlns:p14="http://schemas.microsoft.com/office/powerpoint/2010/main" val="4283928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797442" y="671691"/>
            <a:ext cx="10547498" cy="6555641"/>
          </a:xfrm>
          <a:prstGeom prst="rect">
            <a:avLst/>
          </a:prstGeom>
        </p:spPr>
        <p:txBody>
          <a:bodyPr wrap="square">
            <a:spAutoFit/>
          </a:bodyPr>
          <a:lstStyle/>
          <a:p>
            <a:pPr marL="342900" indent="-342900" algn="just">
              <a:buFont typeface="Wingdings" panose="05000000000000000000" pitchFamily="2" charset="2"/>
              <a:buChar char="ü"/>
            </a:pPr>
            <a:r>
              <a:rPr lang="lt-LT" sz="2400" dirty="0" smtClean="0">
                <a:latin typeface="Times New Roman" panose="02020603050405020304" pitchFamily="18" charset="0"/>
                <a:cs typeface="Times New Roman" panose="02020603050405020304" pitchFamily="18" charset="0"/>
              </a:rPr>
              <a:t>(...) Konstitucijos </a:t>
            </a:r>
            <a:r>
              <a:rPr lang="lt-LT" sz="2400" dirty="0">
                <a:latin typeface="Times New Roman" panose="02020603050405020304" pitchFamily="18" charset="0"/>
                <a:cs typeface="Times New Roman" panose="02020603050405020304" pitchFamily="18" charset="0"/>
              </a:rPr>
              <a:t>48 straipsnio 1 dalyje </a:t>
            </a:r>
            <a:r>
              <a:rPr lang="lt-LT" sz="2400" b="1" dirty="0">
                <a:latin typeface="Times New Roman" panose="02020603050405020304" pitchFamily="18" charset="0"/>
                <a:cs typeface="Times New Roman" panose="02020603050405020304" pitchFamily="18" charset="0"/>
              </a:rPr>
              <a:t>įtvirtinta teisė gauti teisingą apmokėjimą už darbą </a:t>
            </a:r>
            <a:r>
              <a:rPr lang="lt-LT" sz="2400" dirty="0">
                <a:latin typeface="Times New Roman" panose="02020603050405020304" pitchFamily="18" charset="0"/>
                <a:cs typeface="Times New Roman" panose="02020603050405020304" pitchFamily="18" charset="0"/>
              </a:rPr>
              <a:t>yra susijusi su konstituciniu teisingumo principu ir reiškia asmens teisę gauti tokį apmokėjimą už darbą, </a:t>
            </a:r>
            <a:r>
              <a:rPr lang="lt-LT" sz="2400" b="1" dirty="0">
                <a:latin typeface="Times New Roman" panose="02020603050405020304" pitchFamily="18" charset="0"/>
                <a:cs typeface="Times New Roman" panose="02020603050405020304" pitchFamily="18" charset="0"/>
              </a:rPr>
              <a:t>kuris būtų teisingas atsižvelgiant </a:t>
            </a:r>
            <a:r>
              <a:rPr lang="lt-LT" sz="2400" i="1" dirty="0" err="1">
                <a:latin typeface="Times New Roman" panose="02020603050405020304" pitchFamily="18" charset="0"/>
                <a:cs typeface="Times New Roman" panose="02020603050405020304" pitchFamily="18" charset="0"/>
              </a:rPr>
              <a:t>inter</a:t>
            </a:r>
            <a:r>
              <a:rPr lang="lt-LT" sz="2400" i="1" dirty="0">
                <a:latin typeface="Times New Roman" panose="02020603050405020304" pitchFamily="18" charset="0"/>
                <a:cs typeface="Times New Roman" panose="02020603050405020304" pitchFamily="18" charset="0"/>
              </a:rPr>
              <a:t> alia</a:t>
            </a:r>
            <a:r>
              <a:rPr lang="lt-LT" sz="2400" dirty="0">
                <a:latin typeface="Times New Roman" panose="02020603050405020304" pitchFamily="18" charset="0"/>
                <a:cs typeface="Times New Roman" panose="02020603050405020304" pitchFamily="18" charset="0"/>
              </a:rPr>
              <a:t> </a:t>
            </a:r>
            <a:r>
              <a:rPr lang="lt-LT" sz="2400" b="1" dirty="0">
                <a:latin typeface="Times New Roman" panose="02020603050405020304" pitchFamily="18" charset="0"/>
                <a:cs typeface="Times New Roman" panose="02020603050405020304" pitchFamily="18" charset="0"/>
              </a:rPr>
              <a:t>į jo atliekamo darbo pobūdį, darbo funkcijų sudėtingumą ir apimtį, tenkančią atsakomybę už tų funkcijų vykdymą, einamų pareigų ypatumus, asmens profesinį lygį, kvalifikaciją;</a:t>
            </a:r>
            <a:r>
              <a:rPr lang="lt-LT" sz="2400" dirty="0">
                <a:latin typeface="Times New Roman" panose="02020603050405020304" pitchFamily="18" charset="0"/>
                <a:cs typeface="Times New Roman" panose="02020603050405020304" pitchFamily="18" charset="0"/>
              </a:rPr>
              <a:t> </a:t>
            </a:r>
            <a:endParaRPr lang="lt-LT"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lt-LT" sz="2400" b="1" dirty="0" smtClean="0">
                <a:latin typeface="Times New Roman" panose="02020603050405020304" pitchFamily="18" charset="0"/>
                <a:cs typeface="Times New Roman" panose="02020603050405020304" pitchFamily="18" charset="0"/>
              </a:rPr>
              <a:t>pagal </a:t>
            </a:r>
            <a:r>
              <a:rPr lang="lt-LT" sz="2400" b="1" dirty="0">
                <a:latin typeface="Times New Roman" panose="02020603050405020304" pitchFamily="18" charset="0"/>
                <a:cs typeface="Times New Roman" panose="02020603050405020304" pitchFamily="18" charset="0"/>
              </a:rPr>
              <a:t>Konstituciją netoleruotinas toks teisinis reguliavimas, kuriuo </a:t>
            </a:r>
            <a:r>
              <a:rPr lang="lt-LT" sz="2400" b="1" i="1" dirty="0">
                <a:solidFill>
                  <a:srgbClr val="FF0000"/>
                </a:solidFill>
                <a:latin typeface="Times New Roman" panose="02020603050405020304" pitchFamily="18" charset="0"/>
                <a:cs typeface="Times New Roman" panose="02020603050405020304" pitchFamily="18" charset="0"/>
              </a:rPr>
              <a:t>skirtingas pagal atliekamų funkcijų sudėtingumą</a:t>
            </a:r>
            <a:r>
              <a:rPr lang="lt-LT" sz="2400" i="1" dirty="0">
                <a:solidFill>
                  <a:srgbClr val="FF0000"/>
                </a:solidFill>
                <a:latin typeface="Times New Roman" panose="02020603050405020304" pitchFamily="18" charset="0"/>
                <a:cs typeface="Times New Roman" panose="02020603050405020304" pitchFamily="18" charset="0"/>
              </a:rPr>
              <a:t>, </a:t>
            </a:r>
            <a:r>
              <a:rPr lang="lt-LT" sz="2400" b="1" i="1" dirty="0">
                <a:solidFill>
                  <a:srgbClr val="FF0000"/>
                </a:solidFill>
                <a:latin typeface="Times New Roman" panose="02020603050405020304" pitchFamily="18" charset="0"/>
                <a:cs typeface="Times New Roman" panose="02020603050405020304" pitchFamily="18" charset="0"/>
              </a:rPr>
              <a:t>apimtį ir tenkančią atsakomybę pareigas einantiems ir skirtingo profesinio lygio, kvalifikacijos asmenims, gaunantiems atlyginimą iš valstybės ar savivaldybės biudžeto lėšų, būtų nustatytas vienodas ar iš esmės nesiskiriantis atlyginimo dydis</a:t>
            </a:r>
            <a:r>
              <a:rPr lang="lt-LT" sz="2400" b="1" i="1" dirty="0" smtClean="0">
                <a:solidFill>
                  <a:srgbClr val="FF0000"/>
                </a:solidFill>
                <a:latin typeface="Times New Roman" panose="02020603050405020304" pitchFamily="18" charset="0"/>
                <a:cs typeface="Times New Roman" panose="02020603050405020304" pitchFamily="18" charset="0"/>
              </a:rPr>
              <a:t>.</a:t>
            </a:r>
            <a:r>
              <a:rPr lang="en-GB" sz="2400" b="1" dirty="0">
                <a:latin typeface="Times New Roman" panose="02020603050405020304" pitchFamily="18" charset="0"/>
                <a:cs typeface="Times New Roman" panose="02020603050405020304" pitchFamily="18" charset="0"/>
              </a:rPr>
              <a:t> </a:t>
            </a:r>
            <a:endParaRPr lang="lt-LT" sz="24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lt-LT" sz="2400" b="1" dirty="0" smtClean="0">
                <a:latin typeface="Times New Roman" panose="02020603050405020304" pitchFamily="18" charset="0"/>
                <a:cs typeface="Times New Roman" panose="02020603050405020304" pitchFamily="18" charset="0"/>
              </a:rPr>
              <a:t>S</a:t>
            </a:r>
            <a:r>
              <a:rPr lang="en-GB" sz="2400" b="1" dirty="0" err="1" smtClean="0">
                <a:latin typeface="Times New Roman" panose="02020603050405020304" pitchFamily="18" charset="0"/>
                <a:cs typeface="Times New Roman" panose="02020603050405020304" pitchFamily="18" charset="0"/>
              </a:rPr>
              <a:t>iūlomas</a:t>
            </a:r>
            <a:r>
              <a:rPr lang="en-GB" sz="2400" b="1" dirty="0" smtClean="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reguliavimas</a:t>
            </a:r>
            <a:r>
              <a:rPr lang="en-GB" sz="2400" b="1"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kuriuo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visiems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mokytojams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nepriklausomai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nuo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jų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turimo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išsilavinimo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ir</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atitinkami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nuo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skirtingo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vykdomo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mokymo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lygio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būtų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nustatytas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vienodas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darbo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apmokėjimas</a:t>
            </a:r>
            <a:r>
              <a:rPr lang="en-GB" sz="2400" dirty="0">
                <a:latin typeface="Times New Roman" panose="02020603050405020304" pitchFamily="18" charset="0"/>
                <a:cs typeface="Times New Roman" panose="02020603050405020304" pitchFamily="18" charset="0"/>
              </a:rPr>
              <a:t>,</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prieštarautų</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teisinės</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valstybės</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principui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bei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pažeistų</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konstitucinę</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žmonių</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teisę</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gauti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teisingą</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apmokėjimą</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už</a:t>
            </a:r>
            <a:r>
              <a:rPr lang="en-GB" sz="2400" b="1" dirty="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darbą</a:t>
            </a:r>
            <a:endParaRPr lang="lt-LT" sz="2400" b="1" dirty="0" smtClean="0">
              <a:latin typeface="Times New Roman" panose="02020603050405020304" pitchFamily="18" charset="0"/>
              <a:cs typeface="Times New Roman" panose="02020603050405020304" pitchFamily="18" charset="0"/>
            </a:endParaRPr>
          </a:p>
          <a:p>
            <a:pPr algn="just"/>
            <a:endParaRPr lang="lt-LT" dirty="0"/>
          </a:p>
          <a:p>
            <a:pPr algn="just"/>
            <a:endParaRPr lang="lt-LT" dirty="0"/>
          </a:p>
        </p:txBody>
      </p:sp>
    </p:spTree>
    <p:extLst>
      <p:ext uri="{BB962C8B-B14F-4D97-AF65-F5344CB8AC3E}">
        <p14:creationId xmlns:p14="http://schemas.microsoft.com/office/powerpoint/2010/main" val="33291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510363" y="669852"/>
            <a:ext cx="11015330" cy="5262979"/>
          </a:xfrm>
          <a:prstGeom prst="rect">
            <a:avLst/>
          </a:prstGeom>
        </p:spPr>
        <p:txBody>
          <a:bodyPr wrap="square">
            <a:spAutoFit/>
          </a:bodyPr>
          <a:lstStyle/>
          <a:p>
            <a:pPr marL="342900" indent="-342900" algn="just">
              <a:buFont typeface="Wingdings" panose="05000000000000000000" pitchFamily="2" charset="2"/>
              <a:buChar char="ü"/>
            </a:pPr>
            <a:r>
              <a:rPr lang="lt-LT" sz="2400" dirty="0" smtClean="0">
                <a:latin typeface="Times New Roman" panose="02020603050405020304" pitchFamily="18" charset="0"/>
                <a:ea typeface="Times New Roman" panose="02020603050405020304" pitchFamily="18" charset="0"/>
                <a:cs typeface="Times New Roman" panose="02020603050405020304" pitchFamily="18" charset="0"/>
              </a:rPr>
              <a:t>S</a:t>
            </a:r>
            <a:r>
              <a:rPr lang="en-GB" sz="2400" dirty="0" err="1" smtClean="0">
                <a:latin typeface="Times New Roman" panose="02020603050405020304" pitchFamily="18" charset="0"/>
                <a:ea typeface="Times New Roman" panose="02020603050405020304" pitchFamily="18" charset="0"/>
                <a:cs typeface="Times New Roman" panose="02020603050405020304" pitchFamily="18" charset="0"/>
              </a:rPr>
              <a:t>varstytina</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ea typeface="Times New Roman" panose="02020603050405020304" pitchFamily="18" charset="0"/>
                <a:cs typeface="Times New Roman" panose="02020603050405020304" pitchFamily="18" charset="0"/>
              </a:rPr>
              <a:t>ar</a:t>
            </a: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ea typeface="Times New Roman" panose="02020603050405020304" pitchFamily="18" charset="0"/>
                <a:cs typeface="Times New Roman" panose="02020603050405020304" pitchFamily="18" charset="0"/>
              </a:rPr>
              <a:t>siūlomas</a:t>
            </a: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ea typeface="Times New Roman" panose="02020603050405020304" pitchFamily="18" charset="0"/>
                <a:cs typeface="Times New Roman" panose="02020603050405020304" pitchFamily="18" charset="0"/>
              </a:rPr>
              <a:t>reguliavimas</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kuriuo</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iš</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esmės</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užkertamas</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kelias</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bet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kokią</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mokytojo</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pareigybę</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nepriklausomai</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nuo</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visų</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galimų</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objektyvių</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kriterijų</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prilyginti</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A1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lygio</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pareigybę</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ea typeface="Times New Roman" panose="02020603050405020304" pitchFamily="18" charset="0"/>
                <a:cs typeface="Times New Roman" panose="02020603050405020304" pitchFamily="18" charset="0"/>
              </a:rPr>
              <a:t>yra</a:t>
            </a: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ea typeface="Times New Roman" panose="02020603050405020304" pitchFamily="18" charset="0"/>
                <a:cs typeface="Times New Roman" panose="02020603050405020304" pitchFamily="18" charset="0"/>
              </a:rPr>
              <a:t>pagrįstas</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lt-LT"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lt-LT"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GB" sz="2400" dirty="0" err="1" smtClean="0">
                <a:latin typeface="Times New Roman" panose="02020603050405020304" pitchFamily="18" charset="0"/>
                <a:cs typeface="Times New Roman" panose="02020603050405020304" pitchFamily="18" charset="0"/>
              </a:rPr>
              <a:t>keičiamo</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įstatymo</a:t>
            </a:r>
            <a:r>
              <a:rPr lang="en-GB" sz="2400" dirty="0">
                <a:latin typeface="Times New Roman" panose="02020603050405020304" pitchFamily="18" charset="0"/>
                <a:cs typeface="Times New Roman" panose="02020603050405020304" pitchFamily="18" charset="0"/>
              </a:rPr>
              <a:t> 5 </a:t>
            </a:r>
            <a:r>
              <a:rPr lang="en-GB" sz="2400" dirty="0" err="1">
                <a:latin typeface="Times New Roman" panose="02020603050405020304" pitchFamily="18" charset="0"/>
                <a:cs typeface="Times New Roman" panose="02020603050405020304" pitchFamily="18" charset="0"/>
              </a:rPr>
              <a:t>priedo</a:t>
            </a:r>
            <a:r>
              <a:rPr lang="en-GB" sz="2400" dirty="0">
                <a:latin typeface="Times New Roman" panose="02020603050405020304" pitchFamily="18" charset="0"/>
                <a:cs typeface="Times New Roman" panose="02020603050405020304" pitchFamily="18" charset="0"/>
              </a:rPr>
              <a:t> 2.1 </a:t>
            </a:r>
            <a:r>
              <a:rPr lang="en-GB" sz="2400" dirty="0" err="1">
                <a:latin typeface="Times New Roman" panose="02020603050405020304" pitchFamily="18" charset="0"/>
                <a:cs typeface="Times New Roman" panose="02020603050405020304" pitchFamily="18" charset="0"/>
              </a:rPr>
              <a:t>papunktyje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nurodoma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kad</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mokytojų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pareiginės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algos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koeficientai</a:t>
            </a:r>
            <a:r>
              <a:rPr lang="en-GB" sz="2400"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dėl</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veiklos</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sudėtingumo</a:t>
            </a:r>
            <a:r>
              <a:rPr lang="en-GB" sz="2400" b="1"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didinami</a:t>
            </a:r>
            <a:r>
              <a:rPr lang="en-GB" sz="2400" dirty="0">
                <a:latin typeface="Times New Roman" panose="02020603050405020304" pitchFamily="18" charset="0"/>
                <a:cs typeface="Times New Roman" panose="02020603050405020304" pitchFamily="18" charset="0"/>
              </a:rPr>
              <a:t> 3-15 </a:t>
            </a:r>
            <a:r>
              <a:rPr lang="en-GB" sz="2400" dirty="0" err="1">
                <a:latin typeface="Times New Roman" panose="02020603050405020304" pitchFamily="18" charset="0"/>
                <a:cs typeface="Times New Roman" panose="02020603050405020304" pitchFamily="18" charset="0"/>
              </a:rPr>
              <a:t>procentais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tačiau</a:t>
            </a:r>
            <a:r>
              <a:rPr lang="en-GB" sz="2400"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nenurodyti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principai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ar</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kriterijai</a:t>
            </a:r>
            <a:r>
              <a:rPr lang="en-GB" sz="2400" b="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apsprendžiantys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kaip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nurodytame</a:t>
            </a:r>
            <a:r>
              <a:rPr lang="en-GB" sz="2400" dirty="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intervale</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būtų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nustatoma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konkretus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pareiginės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algos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pastoviosios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dalies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procentinis</a:t>
            </a:r>
            <a:r>
              <a:rPr lang="en-GB" sz="2400" dirty="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didinimas</a:t>
            </a:r>
            <a:endParaRPr lang="lt-LT"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GB"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ob</a:t>
            </a:r>
            <a:r>
              <a:rPr lang="en-GB" sz="2400" dirty="0" err="1" smtClean="0">
                <a:latin typeface="Times New Roman" panose="02020603050405020304" pitchFamily="18" charset="0"/>
                <a:cs typeface="Times New Roman" panose="02020603050405020304" pitchFamily="18" charset="0"/>
              </a:rPr>
              <a:t>jektyvesnį</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ir</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tinkamesnį</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įstatymo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nuostatų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taikymą</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užtikrintų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reguliavimas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nustatantis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subjektą</a:t>
            </a:r>
            <a:r>
              <a:rPr lang="en-GB" sz="2400" dirty="0">
                <a:latin typeface="Times New Roman" panose="02020603050405020304" pitchFamily="18" charset="0"/>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a:t>
            </a:r>
            <a:r>
              <a:rPr lang="en-GB" sz="2400" i="1" dirty="0" err="1">
                <a:latin typeface="Times New Roman" panose="02020603050405020304" pitchFamily="18" charset="0"/>
                <a:cs typeface="Times New Roman" panose="02020603050405020304" pitchFamily="18" charset="0"/>
              </a:rPr>
              <a:t>pvz</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biudžetinės</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įstaigos</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savininko</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teises</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ir</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pareigas</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įgyvendinanti</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institucija</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ar</a:t>
            </a:r>
            <a:r>
              <a:rPr lang="en-GB" sz="2400" i="1" dirty="0">
                <a:latin typeface="Times New Roman" panose="02020603050405020304" pitchFamily="18" charset="0"/>
                <a:cs typeface="Times New Roman" panose="02020603050405020304" pitchFamily="18" charset="0"/>
              </a:rPr>
              <a:t> kt.), </a:t>
            </a:r>
            <a:r>
              <a:rPr lang="en-GB" sz="2400" dirty="0" err="1">
                <a:latin typeface="Times New Roman" panose="02020603050405020304" pitchFamily="18" charset="0"/>
                <a:cs typeface="Times New Roman" panose="02020603050405020304" pitchFamily="18" charset="0"/>
              </a:rPr>
              <a:t>įgaliotą</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patvirtinti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konkrečius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jų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reguliavimo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sričiai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priskirtose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biudžetinėse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įstaigose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taikomus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pastoviosios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dalies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koeficientų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didinimo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dėl</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veiklos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sudėtingumo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dydžius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kuriais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privalėtų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vadovautis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biudžetinės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įstaigos</a:t>
            </a:r>
            <a:r>
              <a:rPr lang="en-GB" sz="2400" dirty="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vadovas</a:t>
            </a:r>
            <a:r>
              <a:rPr lang="lt-LT" sz="2400" dirty="0">
                <a:latin typeface="Times New Roman" panose="02020603050405020304" pitchFamily="18" charset="0"/>
                <a:cs typeface="Times New Roman" panose="02020603050405020304" pitchFamily="18" charset="0"/>
              </a:rPr>
              <a:t> </a:t>
            </a:r>
            <a:r>
              <a:rPr lang="lt-LT" sz="2400" dirty="0" smtClean="0">
                <a:latin typeface="Times New Roman" panose="02020603050405020304" pitchFamily="18" charset="0"/>
                <a:cs typeface="Times New Roman" panose="02020603050405020304" pitchFamily="18" charset="0"/>
              </a:rPr>
              <a:t>(...)</a:t>
            </a: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0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839971" y="637953"/>
            <a:ext cx="10536865" cy="5570756"/>
          </a:xfrm>
          <a:prstGeom prst="rect">
            <a:avLst/>
          </a:prstGeom>
        </p:spPr>
        <p:txBody>
          <a:bodyPr wrap="square">
            <a:spAutoFit/>
          </a:bodyPr>
          <a:lstStyle/>
          <a:p>
            <a:pPr algn="ctr"/>
            <a:r>
              <a:rPr lang="lt-LT" sz="2400" b="1" dirty="0" smtClean="0">
                <a:latin typeface="Times New Roman" panose="02020603050405020304" pitchFamily="18" charset="0"/>
                <a:cs typeface="Times New Roman" panose="02020603050405020304" pitchFamily="18" charset="0"/>
              </a:rPr>
              <a:t>PANAIKINTA VADOVŲ ATESTACIJA/ O ATLYGIS?</a:t>
            </a:r>
          </a:p>
          <a:p>
            <a:pPr algn="just"/>
            <a:r>
              <a:rPr lang="lt-LT" sz="2200" dirty="0" smtClean="0">
                <a:latin typeface="Times New Roman" panose="02020603050405020304" pitchFamily="18" charset="0"/>
                <a:cs typeface="Times New Roman" panose="02020603050405020304" pitchFamily="18" charset="0"/>
              </a:rPr>
              <a:t> </a:t>
            </a:r>
            <a:r>
              <a:rPr lang="lt-LT" sz="2200" dirty="0" smtClean="0">
                <a:latin typeface="Times New Roman" panose="02020603050405020304" pitchFamily="18" charset="0"/>
                <a:ea typeface="Calibri" panose="020F0502020204030204" pitchFamily="34" charset="0"/>
                <a:cs typeface="Times New Roman" panose="02020603050405020304" pitchFamily="18" charset="0"/>
              </a:rPr>
              <a:t>Mūsų rengtame ir su Lietuvos Vadovų asociacija derintame rašte, adresuotame LR Prezidentei, LR Seimo Pirmininkui, LR Švietimo ir mokslo ministrei, Seimo švietimo </a:t>
            </a:r>
            <a:r>
              <a:rPr lang="lt-LT" sz="2200" dirty="0" smtClean="0">
                <a:latin typeface="Times New Roman" panose="02020603050405020304" pitchFamily="18" charset="0"/>
                <a:ea typeface="Calibri" panose="020F0502020204030204" pitchFamily="34" charset="0"/>
                <a:cs typeface="Times New Roman" panose="02020603050405020304" pitchFamily="18" charset="0"/>
              </a:rPr>
              <a:t>ir </a:t>
            </a:r>
            <a:r>
              <a:rPr lang="lt-LT" sz="2200" dirty="0" smtClean="0">
                <a:latin typeface="Times New Roman" panose="02020603050405020304" pitchFamily="18" charset="0"/>
                <a:ea typeface="Calibri" panose="020F0502020204030204" pitchFamily="34" charset="0"/>
                <a:cs typeface="Times New Roman" panose="02020603050405020304" pitchFamily="18" charset="0"/>
              </a:rPr>
              <a:t>mokslo komiteto pirmininkui, atkreiptas </a:t>
            </a:r>
            <a:r>
              <a:rPr lang="lt-LT" sz="2200" dirty="0">
                <a:latin typeface="Times New Roman" panose="02020603050405020304" pitchFamily="18" charset="0"/>
                <a:ea typeface="Calibri" panose="020F0502020204030204" pitchFamily="34" charset="0"/>
                <a:cs typeface="Times New Roman" panose="02020603050405020304" pitchFamily="18" charset="0"/>
              </a:rPr>
              <a:t>dėmesys į mokyklų vadovams numatomus pareiginės algos pastoviosios dalies koeficientus, </a:t>
            </a:r>
            <a:r>
              <a:rPr lang="lt-LT" sz="2200" dirty="0" smtClean="0">
                <a:latin typeface="Times New Roman" panose="02020603050405020304" pitchFamily="18" charset="0"/>
                <a:ea typeface="Calibri" panose="020F0502020204030204" pitchFamily="34" charset="0"/>
                <a:cs typeface="Times New Roman" panose="02020603050405020304" pitchFamily="18" charset="0"/>
              </a:rPr>
              <a:t>nes:</a:t>
            </a:r>
          </a:p>
          <a:p>
            <a:pPr marL="285750" indent="-285750" algn="just">
              <a:buFont typeface="Arial" panose="020B0604020202020204" pitchFamily="34" charset="0"/>
              <a:buChar char="•"/>
            </a:pPr>
            <a:r>
              <a:rPr lang="lt-LT" sz="2200" dirty="0" smtClean="0">
                <a:latin typeface="Times New Roman" panose="02020603050405020304" pitchFamily="18" charset="0"/>
                <a:ea typeface="Calibri" panose="020F0502020204030204" pitchFamily="34" charset="0"/>
                <a:cs typeface="Times New Roman" panose="02020603050405020304" pitchFamily="18" charset="0"/>
              </a:rPr>
              <a:t>atlikus </a:t>
            </a:r>
            <a:r>
              <a:rPr lang="lt-LT" sz="2200" dirty="0">
                <a:latin typeface="Times New Roman" panose="02020603050405020304" pitchFamily="18" charset="0"/>
                <a:ea typeface="Calibri" panose="020F0502020204030204" pitchFamily="34" charset="0"/>
                <a:cs typeface="Times New Roman" panose="02020603050405020304" pitchFamily="18" charset="0"/>
              </a:rPr>
              <a:t>skaičiavimus, matyti, kad </a:t>
            </a:r>
            <a:r>
              <a:rPr lang="lt-LT" sz="2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vadovams, kuriems buvo šiuo metu nustatytas darbo užmokestis pagal buvusią I vadybinę kategoriją ir mokykloje mokosi daugiau nei 701 mokinys, pagal 5 priedo pakeitimą atlyginimas mažėtų. </a:t>
            </a:r>
            <a:r>
              <a:rPr lang="lt-LT" dirty="0" smtClean="0">
                <a:latin typeface="Times New Roman" panose="02020603050405020304" pitchFamily="18" charset="0"/>
                <a:ea typeface="Calibri" panose="020F0502020204030204" pitchFamily="34" charset="0"/>
                <a:cs typeface="Times New Roman" panose="02020603050405020304" pitchFamily="18" charset="0"/>
              </a:rPr>
              <a:t>Pvz</a:t>
            </a:r>
            <a:r>
              <a:rPr lang="lt-LT" dirty="0">
                <a:latin typeface="Times New Roman" panose="02020603050405020304" pitchFamily="18" charset="0"/>
                <a:ea typeface="Calibri" panose="020F0502020204030204" pitchFamily="34" charset="0"/>
                <a:cs typeface="Times New Roman" panose="02020603050405020304" pitchFamily="18" charset="0"/>
              </a:rPr>
              <a:t>. mokyklos, kurioje mokosi daugiau nei 900 mokinių, vadovui, turinčiam I vadybinę kvalifikacinę kategoriją ir virš 15 metų pedagoginio darbo stažą, dabar taikomas koeficientų ribų vidurkis </a:t>
            </a:r>
            <a:r>
              <a:rPr lang="lt-LT"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10,94</a:t>
            </a:r>
            <a:r>
              <a:rPr lang="lt-LT"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lt-LT" dirty="0">
                <a:latin typeface="Times New Roman" panose="02020603050405020304" pitchFamily="18" charset="0"/>
                <a:ea typeface="Calibri" panose="020F0502020204030204" pitchFamily="34" charset="0"/>
                <a:cs typeface="Times New Roman" panose="02020603050405020304" pitchFamily="18" charset="0"/>
              </a:rPr>
              <a:t> o pasikeitus įstatymui jis būtų </a:t>
            </a:r>
            <a:r>
              <a:rPr lang="lt-LT"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10,56</a:t>
            </a:r>
            <a:r>
              <a:rPr lang="lt-LT"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r>
              <a:rPr lang="lt-LT" sz="2200" dirty="0" smtClean="0">
                <a:latin typeface="Times New Roman" panose="02020603050405020304" pitchFamily="18" charset="0"/>
                <a:cs typeface="Times New Roman" panose="02020603050405020304" pitchFamily="18" charset="0"/>
              </a:rPr>
              <a:t>kai </a:t>
            </a:r>
            <a:r>
              <a:rPr lang="lt-LT" sz="2200" dirty="0">
                <a:latin typeface="Times New Roman" panose="02020603050405020304" pitchFamily="18" charset="0"/>
                <a:cs typeface="Times New Roman" panose="02020603050405020304" pitchFamily="18" charset="0"/>
              </a:rPr>
              <a:t>kuriose </a:t>
            </a:r>
            <a:r>
              <a:rPr lang="lt-LT" sz="2200" dirty="0" smtClean="0">
                <a:latin typeface="Times New Roman" panose="02020603050405020304" pitchFamily="18" charset="0"/>
                <a:cs typeface="Times New Roman" panose="02020603050405020304" pitchFamily="18" charset="0"/>
              </a:rPr>
              <a:t>mokyklose </a:t>
            </a:r>
            <a:r>
              <a:rPr lang="lt-LT" sz="2200" i="1" dirty="0">
                <a:solidFill>
                  <a:srgbClr val="FF0000"/>
                </a:solidFill>
                <a:latin typeface="Times New Roman" panose="02020603050405020304" pitchFamily="18" charset="0"/>
                <a:cs typeface="Times New Roman" panose="02020603050405020304" pitchFamily="18" charset="0"/>
              </a:rPr>
              <a:t>vadovo atlygis labai nedaug skiriasi nuo mokytojo eksperto ar net mokytojo metodininko,</a:t>
            </a:r>
            <a:r>
              <a:rPr lang="lt-LT" sz="2200" dirty="0">
                <a:latin typeface="Times New Roman" panose="02020603050405020304" pitchFamily="18" charset="0"/>
                <a:cs typeface="Times New Roman" panose="02020603050405020304" pitchFamily="18" charset="0"/>
              </a:rPr>
              <a:t>  dirbančių pilnu krūviu, atlyginimo. </a:t>
            </a:r>
            <a:r>
              <a:rPr lang="lt-LT" dirty="0">
                <a:latin typeface="Times New Roman" panose="02020603050405020304" pitchFamily="18" charset="0"/>
                <a:cs typeface="Times New Roman" panose="02020603050405020304" pitchFamily="18" charset="0"/>
              </a:rPr>
              <a:t>Pvz. mokytojo eksperto su didžiausiu stažu koeficiento vidurkis pagal 5 priedo pakeitimus būtų </a:t>
            </a:r>
            <a:r>
              <a:rPr lang="lt-LT" b="1" dirty="0">
                <a:solidFill>
                  <a:srgbClr val="0070C0"/>
                </a:solidFill>
                <a:latin typeface="Times New Roman" panose="02020603050405020304" pitchFamily="18" charset="0"/>
                <a:cs typeface="Times New Roman" panose="02020603050405020304" pitchFamily="18" charset="0"/>
              </a:rPr>
              <a:t>8,96</a:t>
            </a:r>
            <a:r>
              <a:rPr lang="lt-LT" dirty="0">
                <a:solidFill>
                  <a:srgbClr val="FF0000"/>
                </a:solidFill>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ir mokyklos vadovo, turinčio pedagoginio darbo stažą iki 10 metų ir dirbančio mažoje mokykloje (iki 200 mokinių), numatomas koeficiento vidurkis būtų toks pat – </a:t>
            </a:r>
            <a:r>
              <a:rPr lang="lt-LT" b="1" dirty="0">
                <a:solidFill>
                  <a:srgbClr val="0070C0"/>
                </a:solidFill>
                <a:latin typeface="Times New Roman" panose="02020603050405020304" pitchFamily="18" charset="0"/>
                <a:cs typeface="Times New Roman" panose="02020603050405020304" pitchFamily="18" charset="0"/>
              </a:rPr>
              <a:t>8,96</a:t>
            </a:r>
            <a:r>
              <a:rPr lang="lt-LT"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lt-LT" sz="2200" dirty="0">
                <a:latin typeface="Times New Roman" panose="02020603050405020304" pitchFamily="18" charset="0"/>
                <a:cs typeface="Times New Roman" panose="02020603050405020304" pitchFamily="18" charset="0"/>
              </a:rPr>
              <a:t>k</a:t>
            </a:r>
            <a:r>
              <a:rPr lang="lt-LT" sz="2200" dirty="0" smtClean="0">
                <a:latin typeface="Times New Roman" panose="02020603050405020304" pitchFamily="18" charset="0"/>
                <a:cs typeface="Times New Roman" panose="02020603050405020304" pitchFamily="18" charset="0"/>
              </a:rPr>
              <a:t>ai kuriose bendrojo </a:t>
            </a:r>
            <a:r>
              <a:rPr lang="lt-LT" sz="2200" dirty="0">
                <a:latin typeface="Times New Roman" panose="02020603050405020304" pitchFamily="18" charset="0"/>
                <a:cs typeface="Times New Roman" panose="02020603050405020304" pitchFamily="18" charset="0"/>
              </a:rPr>
              <a:t>lavinimo mokyklose mokytojams taikomas koeficientų ribų maksimumas, o vadovams mokamas vidurkis. </a:t>
            </a:r>
          </a:p>
        </p:txBody>
      </p:sp>
    </p:spTree>
    <p:extLst>
      <p:ext uri="{BB962C8B-B14F-4D97-AF65-F5344CB8AC3E}">
        <p14:creationId xmlns:p14="http://schemas.microsoft.com/office/powerpoint/2010/main" val="1951407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510363" y="797440"/>
            <a:ext cx="11132288" cy="523220"/>
          </a:xfrm>
          <a:prstGeom prst="rect">
            <a:avLst/>
          </a:prstGeom>
        </p:spPr>
        <p:txBody>
          <a:bodyPr wrap="square">
            <a:spAutoFit/>
          </a:bodyPr>
          <a:lstStyle/>
          <a:p>
            <a:pPr algn="ctr"/>
            <a:r>
              <a:rPr lang="lt-LT" sz="2800" b="1" dirty="0">
                <a:latin typeface="Times New Roman" panose="02020603050405020304" pitchFamily="18" charset="0"/>
                <a:ea typeface="Calibri" panose="020F0502020204030204" pitchFamily="34" charset="0"/>
              </a:rPr>
              <a:t>Mokyklų vadovų pareiginės algos pastoviosios dalies koeficientai</a:t>
            </a:r>
            <a:endParaRPr lang="lt-LT" sz="2800" b="1" dirty="0"/>
          </a:p>
        </p:txBody>
      </p:sp>
      <p:graphicFrame>
        <p:nvGraphicFramePr>
          <p:cNvPr id="7" name="Lentelė 6"/>
          <p:cNvGraphicFramePr>
            <a:graphicFrameLocks noGrp="1"/>
          </p:cNvGraphicFramePr>
          <p:nvPr>
            <p:extLst/>
          </p:nvPr>
        </p:nvGraphicFramePr>
        <p:xfrm>
          <a:off x="712381" y="1339703"/>
          <a:ext cx="10740710" cy="4782856"/>
        </p:xfrm>
        <a:graphic>
          <a:graphicData uri="http://schemas.openxmlformats.org/drawingml/2006/table">
            <a:tbl>
              <a:tblPr firstRow="1" firstCol="1" bandRow="1">
                <a:tableStyleId>{5C22544A-7EE6-4342-B048-85BDC9FD1C3A}</a:tableStyleId>
              </a:tblPr>
              <a:tblGrid>
                <a:gridCol w="2573317">
                  <a:extLst>
                    <a:ext uri="{9D8B030D-6E8A-4147-A177-3AD203B41FA5}">
                      <a16:colId xmlns:a16="http://schemas.microsoft.com/office/drawing/2014/main" val="1876724279"/>
                    </a:ext>
                  </a:extLst>
                </a:gridCol>
                <a:gridCol w="2573317">
                  <a:extLst>
                    <a:ext uri="{9D8B030D-6E8A-4147-A177-3AD203B41FA5}">
                      <a16:colId xmlns:a16="http://schemas.microsoft.com/office/drawing/2014/main" val="1052911989"/>
                    </a:ext>
                  </a:extLst>
                </a:gridCol>
                <a:gridCol w="2797038">
                  <a:extLst>
                    <a:ext uri="{9D8B030D-6E8A-4147-A177-3AD203B41FA5}">
                      <a16:colId xmlns:a16="http://schemas.microsoft.com/office/drawing/2014/main" val="1335558248"/>
                    </a:ext>
                  </a:extLst>
                </a:gridCol>
                <a:gridCol w="2797038">
                  <a:extLst>
                    <a:ext uri="{9D8B030D-6E8A-4147-A177-3AD203B41FA5}">
                      <a16:colId xmlns:a16="http://schemas.microsoft.com/office/drawing/2014/main" val="1846601826"/>
                    </a:ext>
                  </a:extLst>
                </a:gridCol>
              </a:tblGrid>
              <a:tr h="442915">
                <a:tc rowSpan="3">
                  <a:txBody>
                    <a:bodyPr/>
                    <a:lstStyle/>
                    <a:p>
                      <a:pPr algn="ctr">
                        <a:lnSpc>
                          <a:spcPct val="105000"/>
                        </a:lnSpc>
                        <a:spcAft>
                          <a:spcPts val="0"/>
                        </a:spcAft>
                      </a:pPr>
                      <a:r>
                        <a:rPr lang="lt-LT" sz="1400" dirty="0">
                          <a:solidFill>
                            <a:schemeClr val="tx1"/>
                          </a:solidFill>
                          <a:effectLst/>
                          <a:latin typeface="Times New Roman" panose="02020603050405020304" pitchFamily="18" charset="0"/>
                          <a:cs typeface="Times New Roman" panose="02020603050405020304" pitchFamily="18" charset="0"/>
                        </a:rPr>
                        <a:t>Mokinių skaičius </a:t>
                      </a:r>
                      <a:endPar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lumMod val="75000"/>
                      </a:schemeClr>
                    </a:solidFill>
                  </a:tcPr>
                </a:tc>
                <a:tc gridSpan="3">
                  <a:txBody>
                    <a:bodyPr/>
                    <a:lstStyle/>
                    <a:p>
                      <a:pPr algn="ctr">
                        <a:lnSpc>
                          <a:spcPct val="105000"/>
                        </a:lnSpc>
                        <a:spcAft>
                          <a:spcPts val="0"/>
                        </a:spcAft>
                      </a:pPr>
                      <a:r>
                        <a:rPr lang="lt-LT" sz="1400" dirty="0">
                          <a:solidFill>
                            <a:schemeClr val="tx1"/>
                          </a:solidFill>
                          <a:effectLst/>
                          <a:latin typeface="Times New Roman" panose="02020603050405020304" pitchFamily="18" charset="0"/>
                          <a:cs typeface="Times New Roman" panose="02020603050405020304" pitchFamily="18" charset="0"/>
                        </a:rPr>
                        <a:t>Pastoviosios dalies koeficientai (pareiginės algos baziniais dydžiais)</a:t>
                      </a:r>
                      <a:endPar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lumMod val="75000"/>
                      </a:schemeClr>
                    </a:solidFill>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36541441"/>
                  </a:ext>
                </a:extLst>
              </a:tr>
              <a:tr h="355102">
                <a:tc vMerge="1">
                  <a:txBody>
                    <a:bodyPr/>
                    <a:lstStyle/>
                    <a:p>
                      <a:endParaRPr lang="lt-LT"/>
                    </a:p>
                  </a:txBody>
                  <a:tcPr/>
                </a:tc>
                <a:tc gridSpan="3">
                  <a:txBody>
                    <a:bodyPr/>
                    <a:lstStyle/>
                    <a:p>
                      <a:pPr algn="ctr">
                        <a:lnSpc>
                          <a:spcPct val="105000"/>
                        </a:lnSpc>
                        <a:spcAft>
                          <a:spcPts val="0"/>
                        </a:spcAft>
                      </a:pPr>
                      <a:r>
                        <a:rPr lang="lt-LT" sz="1400" b="1" dirty="0">
                          <a:solidFill>
                            <a:schemeClr val="tx1"/>
                          </a:solidFill>
                          <a:effectLst/>
                          <a:latin typeface="Times New Roman" panose="02020603050405020304" pitchFamily="18" charset="0"/>
                          <a:cs typeface="Times New Roman" panose="02020603050405020304" pitchFamily="18" charset="0"/>
                        </a:rPr>
                        <a:t>Pedagoginio darbo stažas (metais)</a:t>
                      </a:r>
                      <a:endParaRPr lang="lt-LT"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702042784"/>
                  </a:ext>
                </a:extLst>
              </a:tr>
              <a:tr h="411516">
                <a:tc vMerge="1">
                  <a:txBody>
                    <a:bodyPr/>
                    <a:lstStyle/>
                    <a:p>
                      <a:endParaRPr lang="lt-LT"/>
                    </a:p>
                  </a:txBody>
                  <a:tcPr/>
                </a:tc>
                <a:tc>
                  <a:txBody>
                    <a:bodyPr/>
                    <a:lstStyle/>
                    <a:p>
                      <a:pPr algn="ctr">
                        <a:lnSpc>
                          <a:spcPct val="105000"/>
                        </a:lnSpc>
                        <a:spcAft>
                          <a:spcPts val="0"/>
                        </a:spcAft>
                      </a:pPr>
                      <a:r>
                        <a:rPr lang="lt-LT" sz="1400" b="1" dirty="0">
                          <a:solidFill>
                            <a:schemeClr val="tx1"/>
                          </a:solidFill>
                          <a:effectLst/>
                          <a:latin typeface="Times New Roman" panose="02020603050405020304" pitchFamily="18" charset="0"/>
                          <a:cs typeface="Times New Roman" panose="02020603050405020304" pitchFamily="18" charset="0"/>
                        </a:rPr>
                        <a:t>Iki 10 metų </a:t>
                      </a:r>
                      <a:endParaRPr lang="lt-LT"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5000"/>
                        </a:lnSpc>
                        <a:spcAft>
                          <a:spcPts val="0"/>
                        </a:spcAft>
                      </a:pPr>
                      <a:r>
                        <a:rPr lang="lt-LT" sz="1400" b="1" dirty="0">
                          <a:solidFill>
                            <a:schemeClr val="tx1"/>
                          </a:solidFill>
                          <a:effectLst/>
                          <a:latin typeface="Times New Roman" panose="02020603050405020304" pitchFamily="18" charset="0"/>
                          <a:cs typeface="Times New Roman" panose="02020603050405020304" pitchFamily="18" charset="0"/>
                        </a:rPr>
                        <a:t>Nuo daugiau kaip 10 iki 15 </a:t>
                      </a:r>
                      <a:endParaRPr lang="lt-LT"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5000"/>
                        </a:lnSpc>
                        <a:spcAft>
                          <a:spcPts val="0"/>
                        </a:spcAft>
                      </a:pPr>
                      <a:r>
                        <a:rPr lang="lt-LT" sz="1400" b="1" dirty="0">
                          <a:solidFill>
                            <a:schemeClr val="tx1"/>
                          </a:solidFill>
                          <a:effectLst/>
                          <a:latin typeface="Times New Roman" panose="02020603050405020304" pitchFamily="18" charset="0"/>
                          <a:cs typeface="Times New Roman" panose="02020603050405020304" pitchFamily="18" charset="0"/>
                        </a:rPr>
                        <a:t>Daugiau kaip 15 </a:t>
                      </a:r>
                      <a:endParaRPr lang="lt-LT"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3173379560"/>
                  </a:ext>
                </a:extLst>
              </a:tr>
              <a:tr h="526473">
                <a:tc>
                  <a:txBody>
                    <a:bodyPr/>
                    <a:lstStyle/>
                    <a:p>
                      <a:pPr>
                        <a:lnSpc>
                          <a:spcPct val="105000"/>
                        </a:lnSpc>
                        <a:spcAft>
                          <a:spcPts val="0"/>
                        </a:spcAft>
                      </a:pPr>
                      <a:r>
                        <a:rPr lang="lt-LT" sz="1400" dirty="0">
                          <a:solidFill>
                            <a:schemeClr val="tx1"/>
                          </a:solidFill>
                          <a:effectLst/>
                          <a:latin typeface="Times New Roman" panose="02020603050405020304" pitchFamily="18" charset="0"/>
                          <a:cs typeface="Times New Roman" panose="02020603050405020304" pitchFamily="18" charset="0"/>
                        </a:rPr>
                        <a:t>iki 200</a:t>
                      </a:r>
                      <a:endPar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65000"/>
                      </a:schemeClr>
                    </a:solidFill>
                  </a:tcPr>
                </a:tc>
                <a:tc>
                  <a:txBody>
                    <a:bodyPr/>
                    <a:lstStyle/>
                    <a:p>
                      <a:pPr algn="ctr">
                        <a:lnSpc>
                          <a:spcPct val="105000"/>
                        </a:lnSpc>
                        <a:spcAft>
                          <a:spcPts val="0"/>
                        </a:spcAft>
                      </a:pPr>
                      <a:r>
                        <a:rPr lang="lt-LT" sz="1400" dirty="0" smtClean="0">
                          <a:solidFill>
                            <a:schemeClr val="tx1"/>
                          </a:solidFill>
                          <a:effectLst/>
                          <a:latin typeface="Times New Roman" panose="02020603050405020304" pitchFamily="18" charset="0"/>
                          <a:cs typeface="Times New Roman" panose="02020603050405020304" pitchFamily="18" charset="0"/>
                        </a:rPr>
                        <a:t>7,2-10,71</a:t>
                      </a:r>
                    </a:p>
                    <a:p>
                      <a:pPr algn="ctr">
                        <a:lnSpc>
                          <a:spcPct val="105000"/>
                        </a:lnSpc>
                        <a:spcAft>
                          <a:spcPts val="0"/>
                        </a:spcAft>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Vidurkis </a:t>
                      </a:r>
                      <a:r>
                        <a:rPr lang="lt-LT" sz="1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8,96</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buvo </a:t>
                      </a:r>
                      <a:r>
                        <a:rPr lang="lt-LT" sz="1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8,98</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5000"/>
                        </a:lnSpc>
                        <a:spcAft>
                          <a:spcPts val="0"/>
                        </a:spcAft>
                      </a:pPr>
                      <a:r>
                        <a:rPr lang="lt-LT" sz="1400" dirty="0" smtClean="0">
                          <a:solidFill>
                            <a:schemeClr val="tx1"/>
                          </a:solidFill>
                          <a:effectLst/>
                          <a:latin typeface="Times New Roman" panose="02020603050405020304" pitchFamily="18" charset="0"/>
                          <a:cs typeface="Times New Roman" panose="02020603050405020304" pitchFamily="18" charset="0"/>
                        </a:rPr>
                        <a:t>7,49-11,1</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Vidurkis </a:t>
                      </a:r>
                      <a:r>
                        <a:rPr lang="lt-LT" sz="1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9,3</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buvo </a:t>
                      </a:r>
                      <a:r>
                        <a:rPr lang="lt-LT" sz="1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9,24</a:t>
                      </a:r>
                      <a:endPar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5000"/>
                        </a:lnSpc>
                        <a:spcAft>
                          <a:spcPts val="0"/>
                        </a:spcAft>
                      </a:pPr>
                      <a:r>
                        <a:rPr lang="lt-LT" sz="1400" dirty="0" smtClean="0">
                          <a:solidFill>
                            <a:schemeClr val="tx1"/>
                          </a:solidFill>
                          <a:effectLst/>
                          <a:latin typeface="Times New Roman" panose="02020603050405020304" pitchFamily="18" charset="0"/>
                          <a:cs typeface="Times New Roman" panose="02020603050405020304" pitchFamily="18" charset="0"/>
                        </a:rPr>
                        <a:t>7,86-11,37</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Vidurkis </a:t>
                      </a:r>
                      <a:r>
                        <a:rPr lang="lt-LT" sz="1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9,62</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buvo </a:t>
                      </a:r>
                      <a:r>
                        <a:rPr lang="lt-LT" sz="1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9,54</a:t>
                      </a:r>
                      <a:endPar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821042633"/>
                  </a:ext>
                </a:extLst>
              </a:tr>
              <a:tr h="1160307">
                <a:tc>
                  <a:txBody>
                    <a:bodyPr/>
                    <a:lstStyle/>
                    <a:p>
                      <a:pPr>
                        <a:lnSpc>
                          <a:spcPct val="105000"/>
                        </a:lnSpc>
                        <a:spcAft>
                          <a:spcPts val="0"/>
                        </a:spcAft>
                      </a:pPr>
                      <a:r>
                        <a:rPr lang="lt-LT" sz="1400" dirty="0">
                          <a:solidFill>
                            <a:schemeClr val="tx1"/>
                          </a:solidFill>
                          <a:effectLst/>
                          <a:latin typeface="Times New Roman" panose="02020603050405020304" pitchFamily="18" charset="0"/>
                          <a:cs typeface="Times New Roman" panose="02020603050405020304" pitchFamily="18" charset="0"/>
                        </a:rPr>
                        <a:t>201–600</a:t>
                      </a:r>
                      <a:endPar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65000"/>
                      </a:schemeClr>
                    </a:solidFill>
                  </a:tcPr>
                </a:tc>
                <a:tc>
                  <a:txBody>
                    <a:bodyPr/>
                    <a:lstStyle/>
                    <a:p>
                      <a:pPr algn="ctr">
                        <a:lnSpc>
                          <a:spcPct val="105000"/>
                        </a:lnSpc>
                        <a:spcAft>
                          <a:spcPts val="0"/>
                        </a:spcAft>
                      </a:pPr>
                      <a:r>
                        <a:rPr lang="lt-LT" sz="1400" dirty="0">
                          <a:solidFill>
                            <a:schemeClr val="tx1"/>
                          </a:solidFill>
                          <a:effectLst/>
                          <a:latin typeface="Times New Roman" panose="02020603050405020304" pitchFamily="18" charset="0"/>
                          <a:cs typeface="Times New Roman" panose="02020603050405020304" pitchFamily="18" charset="0"/>
                        </a:rPr>
                        <a:t>8,0 -</a:t>
                      </a:r>
                      <a:r>
                        <a:rPr lang="lt-LT" sz="1400" dirty="0" smtClean="0">
                          <a:solidFill>
                            <a:schemeClr val="tx1"/>
                          </a:solidFill>
                          <a:effectLst/>
                          <a:latin typeface="Times New Roman" panose="02020603050405020304" pitchFamily="18" charset="0"/>
                          <a:cs typeface="Times New Roman" panose="02020603050405020304" pitchFamily="18" charset="0"/>
                        </a:rPr>
                        <a:t>11,74</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Vidurkis </a:t>
                      </a:r>
                      <a:r>
                        <a:rPr lang="lt-LT" sz="1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9,87</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buvo </a:t>
                      </a:r>
                      <a:r>
                        <a:rPr lang="lt-LT" sz="1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9,24</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(200-500 mok.)</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9,65</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(501- 700 mok.)</a:t>
                      </a:r>
                      <a:endPar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endPar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5000"/>
                        </a:lnSpc>
                        <a:spcAft>
                          <a:spcPts val="0"/>
                        </a:spcAft>
                      </a:pPr>
                      <a:r>
                        <a:rPr lang="lt-LT" sz="1400" dirty="0" smtClean="0">
                          <a:solidFill>
                            <a:schemeClr val="tx1"/>
                          </a:solidFill>
                          <a:effectLst/>
                          <a:latin typeface="Times New Roman" panose="02020603050405020304" pitchFamily="18" charset="0"/>
                          <a:cs typeface="Times New Roman" panose="02020603050405020304" pitchFamily="18" charset="0"/>
                        </a:rPr>
                        <a:t>8,46-11,8</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Vidurkis </a:t>
                      </a:r>
                      <a:r>
                        <a:rPr lang="lt-LT" sz="1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10,13</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buvo </a:t>
                      </a:r>
                      <a:r>
                        <a:rPr lang="lt-LT" sz="1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9,56 </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(200-500 mok.)</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10,09</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(501- 700 mok.)</a:t>
                      </a:r>
                      <a:endPar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5000"/>
                        </a:lnSpc>
                        <a:spcAft>
                          <a:spcPts val="0"/>
                        </a:spcAft>
                      </a:pPr>
                      <a:r>
                        <a:rPr lang="lt-LT" sz="1400" dirty="0" smtClean="0">
                          <a:solidFill>
                            <a:schemeClr val="tx1"/>
                          </a:solidFill>
                          <a:effectLst/>
                          <a:latin typeface="Times New Roman" panose="02020603050405020304" pitchFamily="18" charset="0"/>
                          <a:cs typeface="Times New Roman" panose="02020603050405020304" pitchFamily="18" charset="0"/>
                        </a:rPr>
                        <a:t>8,8-11,81</a:t>
                      </a:r>
                    </a:p>
                    <a:p>
                      <a:pPr algn="l">
                        <a:lnSpc>
                          <a:spcPct val="105000"/>
                        </a:lnSpc>
                        <a:spcAft>
                          <a:spcPts val="0"/>
                        </a:spcAft>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Vidurkis </a:t>
                      </a:r>
                      <a:r>
                        <a:rPr lang="lt-LT" sz="1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10,31</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05000"/>
                        </a:lnSpc>
                        <a:spcAft>
                          <a:spcPts val="0"/>
                        </a:spcAft>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buvo </a:t>
                      </a:r>
                      <a:r>
                        <a:rPr lang="lt-LT" sz="1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9,24</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(200-500 mok.)</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10,41</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(501- 700 mok.)</a:t>
                      </a:r>
                      <a:endPar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endPar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327154518"/>
                  </a:ext>
                </a:extLst>
              </a:tr>
              <a:tr h="1886543">
                <a:tc>
                  <a:txBody>
                    <a:bodyPr/>
                    <a:lstStyle/>
                    <a:p>
                      <a:pPr>
                        <a:lnSpc>
                          <a:spcPct val="105000"/>
                        </a:lnSpc>
                        <a:spcAft>
                          <a:spcPts val="0"/>
                        </a:spcAft>
                      </a:pPr>
                      <a:r>
                        <a:rPr lang="lt-LT" sz="1400" dirty="0">
                          <a:solidFill>
                            <a:schemeClr val="tx1"/>
                          </a:solidFill>
                          <a:effectLst/>
                          <a:latin typeface="Times New Roman" panose="02020603050405020304" pitchFamily="18" charset="0"/>
                          <a:cs typeface="Times New Roman" panose="02020603050405020304" pitchFamily="18" charset="0"/>
                        </a:rPr>
                        <a:t>601 ir </a:t>
                      </a:r>
                      <a:r>
                        <a:rPr lang="lt-LT" sz="1400" dirty="0" smtClean="0">
                          <a:solidFill>
                            <a:schemeClr val="tx1"/>
                          </a:solidFill>
                          <a:effectLst/>
                          <a:latin typeface="Times New Roman" panose="02020603050405020304" pitchFamily="18" charset="0"/>
                          <a:cs typeface="Times New Roman" panose="02020603050405020304" pitchFamily="18" charset="0"/>
                        </a:rPr>
                        <a:t>daugiau </a:t>
                      </a:r>
                    </a:p>
                    <a:p>
                      <a:pPr>
                        <a:lnSpc>
                          <a:spcPct val="105000"/>
                        </a:lnSpc>
                        <a:spcAft>
                          <a:spcPts val="0"/>
                        </a:spcAft>
                      </a:pPr>
                      <a:endPar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0"/>
                        </a:spcAft>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Kai lyginame su mok. Sk. 501-700</a:t>
                      </a:r>
                    </a:p>
                    <a:p>
                      <a:pPr>
                        <a:lnSpc>
                          <a:spcPct val="105000"/>
                        </a:lnSpc>
                        <a:spcAft>
                          <a:spcPts val="0"/>
                        </a:spcAft>
                      </a:pPr>
                      <a:endPar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0"/>
                        </a:spcAft>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Kai mokinių skaičius</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virš 700 </a:t>
                      </a:r>
                      <a:endPar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0"/>
                        </a:spcAft>
                      </a:pPr>
                      <a:endPar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0"/>
                        </a:spcAft>
                      </a:pPr>
                      <a:endPar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a:txBody>
                    <a:bodyPr/>
                    <a:lstStyle/>
                    <a:p>
                      <a:pPr algn="ctr">
                        <a:lnSpc>
                          <a:spcPct val="105000"/>
                        </a:lnSpc>
                        <a:spcAft>
                          <a:spcPts val="0"/>
                        </a:spcAft>
                      </a:pPr>
                      <a:r>
                        <a:rPr lang="lt-LT" sz="1400" dirty="0" smtClean="0">
                          <a:solidFill>
                            <a:schemeClr val="tx1"/>
                          </a:solidFill>
                          <a:effectLst/>
                          <a:latin typeface="Times New Roman" panose="02020603050405020304" pitchFamily="18" charset="0"/>
                          <a:cs typeface="Times New Roman" panose="02020603050405020304" pitchFamily="18" charset="0"/>
                        </a:rPr>
                        <a:t>8,58-11,8</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Vidurkis </a:t>
                      </a:r>
                      <a:r>
                        <a:rPr lang="lt-LT" sz="1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10,18</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buvo </a:t>
                      </a:r>
                      <a:r>
                        <a:rPr lang="lt-LT" sz="1400"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9,65(</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iki700 mok.)</a:t>
                      </a:r>
                      <a:endPar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endPar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Kai mokinių 701-900:</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buvo</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10,21</a:t>
                      </a:r>
                    </a:p>
                    <a:p>
                      <a:pPr algn="ctr">
                        <a:lnSpc>
                          <a:spcPct val="105000"/>
                        </a:lnSpc>
                        <a:spcAft>
                          <a:spcPts val="0"/>
                        </a:spcAft>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Kai mokinių virš 900:</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buvo</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lt-LT" sz="1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5000"/>
                        </a:lnSpc>
                        <a:spcAft>
                          <a:spcPts val="0"/>
                        </a:spcAft>
                      </a:pPr>
                      <a:r>
                        <a:rPr lang="lt-LT" sz="1400" dirty="0" smtClean="0">
                          <a:solidFill>
                            <a:schemeClr val="tx1"/>
                          </a:solidFill>
                          <a:effectLst/>
                          <a:latin typeface="Times New Roman" panose="02020603050405020304" pitchFamily="18" charset="0"/>
                          <a:cs typeface="Times New Roman" panose="02020603050405020304" pitchFamily="18" charset="0"/>
                        </a:rPr>
                        <a:t>8,95-11,82</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Vidurkis </a:t>
                      </a:r>
                      <a:r>
                        <a:rPr lang="lt-LT" sz="1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10,39</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buvo </a:t>
                      </a:r>
                      <a:r>
                        <a:rPr lang="lt-LT" sz="1400"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10,09</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(iki 700 mok.)</a:t>
                      </a:r>
                      <a:endPar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endPar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Kai mokinių 701-900:</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buvo</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b="1"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10,54</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Kai mokinių virš 900:</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buvo</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10,91</a:t>
                      </a:r>
                    </a:p>
                    <a:p>
                      <a:pPr algn="ctr">
                        <a:lnSpc>
                          <a:spcPct val="105000"/>
                        </a:lnSpc>
                        <a:spcAft>
                          <a:spcPts val="0"/>
                        </a:spcAft>
                      </a:pPr>
                      <a:endParaRPr lang="lt-LT"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5000"/>
                        </a:lnSpc>
                        <a:spcAft>
                          <a:spcPts val="0"/>
                        </a:spcAft>
                      </a:pPr>
                      <a:r>
                        <a:rPr lang="lt-LT" sz="1400" dirty="0" smtClean="0">
                          <a:solidFill>
                            <a:schemeClr val="tx1"/>
                          </a:solidFill>
                          <a:effectLst/>
                          <a:latin typeface="Times New Roman" panose="02020603050405020304" pitchFamily="18" charset="0"/>
                          <a:cs typeface="Times New Roman" panose="02020603050405020304" pitchFamily="18" charset="0"/>
                        </a:rPr>
                        <a:t>9,24-11,85</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Vidurkis </a:t>
                      </a:r>
                      <a:r>
                        <a:rPr lang="lt-LT" sz="1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10,56</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buvo </a:t>
                      </a:r>
                      <a:r>
                        <a:rPr lang="lt-LT" sz="1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10,41</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(iki 700 mok.)</a:t>
                      </a:r>
                    </a:p>
                    <a:p>
                      <a:pPr marL="0" marR="0" lvl="0" indent="0" algn="ctr" defTabSz="457200" rtl="0" eaLnBrk="1" fontAlgn="auto" latinLnBrk="0" hangingPunct="1">
                        <a:lnSpc>
                          <a:spcPct val="105000"/>
                        </a:lnSpc>
                        <a:spcBef>
                          <a:spcPts val="0"/>
                        </a:spcBef>
                        <a:spcAft>
                          <a:spcPts val="0"/>
                        </a:spcAft>
                        <a:buClrTx/>
                        <a:buSzTx/>
                        <a:buFontTx/>
                        <a:buNone/>
                        <a:tabLst/>
                        <a:defRPr/>
                      </a:pPr>
                      <a:endPar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Kai mokinių 701-900:</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buvo</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10,75</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Kai mokinių virš 900:</a:t>
                      </a:r>
                      <a:r>
                        <a:rPr lang="lt-LT"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buvo</a:t>
                      </a:r>
                      <a:r>
                        <a:rPr lang="lt-LT"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10, 94</a:t>
                      </a:r>
                      <a:endPar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04073672"/>
                  </a:ext>
                </a:extLst>
              </a:tr>
            </a:tbl>
          </a:graphicData>
        </a:graphic>
      </p:graphicFrame>
      <p:cxnSp>
        <p:nvCxnSpPr>
          <p:cNvPr id="8" name="Tiesioji rodyklės jungtis 7"/>
          <p:cNvCxnSpPr/>
          <p:nvPr/>
        </p:nvCxnSpPr>
        <p:spPr>
          <a:xfrm flipV="1">
            <a:off x="7740073" y="2586859"/>
            <a:ext cx="338778" cy="167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Tiesioji rodyklės jungtis 8"/>
          <p:cNvCxnSpPr/>
          <p:nvPr/>
        </p:nvCxnSpPr>
        <p:spPr>
          <a:xfrm flipV="1">
            <a:off x="5257679" y="3180588"/>
            <a:ext cx="363087" cy="320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Tiesioji rodyklės jungtis 9"/>
          <p:cNvCxnSpPr/>
          <p:nvPr/>
        </p:nvCxnSpPr>
        <p:spPr>
          <a:xfrm flipV="1">
            <a:off x="5416615" y="4555280"/>
            <a:ext cx="347611" cy="161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Tiesioji rodyklės jungtis 10"/>
          <p:cNvCxnSpPr/>
          <p:nvPr/>
        </p:nvCxnSpPr>
        <p:spPr>
          <a:xfrm flipV="1">
            <a:off x="8010807" y="3180588"/>
            <a:ext cx="314037" cy="323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Tiesioji rodyklės jungtis 11"/>
          <p:cNvCxnSpPr/>
          <p:nvPr/>
        </p:nvCxnSpPr>
        <p:spPr>
          <a:xfrm flipV="1">
            <a:off x="7795231" y="4377965"/>
            <a:ext cx="431152" cy="228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Tiesioji rodyklės jungtis 12"/>
          <p:cNvCxnSpPr/>
          <p:nvPr/>
        </p:nvCxnSpPr>
        <p:spPr>
          <a:xfrm flipV="1">
            <a:off x="10658764" y="2586860"/>
            <a:ext cx="277088" cy="167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Tiesioji rodyklės jungtis 13"/>
          <p:cNvCxnSpPr/>
          <p:nvPr/>
        </p:nvCxnSpPr>
        <p:spPr>
          <a:xfrm flipV="1">
            <a:off x="10598425" y="3268862"/>
            <a:ext cx="314037" cy="323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Tiesioji rodyklės jungtis 14"/>
          <p:cNvCxnSpPr/>
          <p:nvPr/>
        </p:nvCxnSpPr>
        <p:spPr>
          <a:xfrm flipV="1">
            <a:off x="10709262" y="4361296"/>
            <a:ext cx="406399" cy="215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Tiesioji rodyklės jungtis 15"/>
          <p:cNvCxnSpPr/>
          <p:nvPr/>
        </p:nvCxnSpPr>
        <p:spPr>
          <a:xfrm flipV="1">
            <a:off x="1264875" y="4857299"/>
            <a:ext cx="308828" cy="211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Tiesioji rodyklės jungtis 17"/>
          <p:cNvCxnSpPr/>
          <p:nvPr/>
        </p:nvCxnSpPr>
        <p:spPr>
          <a:xfrm>
            <a:off x="3073132" y="5427894"/>
            <a:ext cx="286919" cy="2493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Tiesioji rodyklės jungtis 18"/>
          <p:cNvCxnSpPr/>
          <p:nvPr/>
        </p:nvCxnSpPr>
        <p:spPr>
          <a:xfrm>
            <a:off x="5386987" y="2629476"/>
            <a:ext cx="286919" cy="2493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Tiesioji rodyklės jungtis 19"/>
          <p:cNvCxnSpPr/>
          <p:nvPr/>
        </p:nvCxnSpPr>
        <p:spPr>
          <a:xfrm>
            <a:off x="10912462" y="3811426"/>
            <a:ext cx="370049" cy="124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Tiesioji rodyklės jungtis 20"/>
          <p:cNvCxnSpPr/>
          <p:nvPr/>
        </p:nvCxnSpPr>
        <p:spPr>
          <a:xfrm>
            <a:off x="4962436" y="5245240"/>
            <a:ext cx="286919" cy="2493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Tiesioji rodyklės jungtis 21"/>
          <p:cNvCxnSpPr/>
          <p:nvPr/>
        </p:nvCxnSpPr>
        <p:spPr>
          <a:xfrm>
            <a:off x="7537639" y="5176030"/>
            <a:ext cx="404867" cy="3765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Tiesioji rodyklės jungtis 26"/>
          <p:cNvCxnSpPr/>
          <p:nvPr/>
        </p:nvCxnSpPr>
        <p:spPr>
          <a:xfrm>
            <a:off x="10307750" y="5168317"/>
            <a:ext cx="438742" cy="4032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165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839972" y="808074"/>
            <a:ext cx="10324214" cy="9110186"/>
          </a:xfrm>
          <a:prstGeom prst="rect">
            <a:avLst/>
          </a:prstGeom>
        </p:spPr>
        <p:txBody>
          <a:bodyPr wrap="square">
            <a:spAutoFit/>
          </a:bodyPr>
          <a:lstStyle/>
          <a:p>
            <a:pPr lvl="0" algn="just"/>
            <a:r>
              <a:rPr lang="lt-LT" sz="2800" b="1" dirty="0" smtClean="0">
                <a:latin typeface="Times New Roman" panose="02020603050405020304" pitchFamily="18" charset="0"/>
                <a:cs typeface="Times New Roman" panose="02020603050405020304" pitchFamily="18" charset="0"/>
              </a:rPr>
              <a:t>Mes sakome, kad</a:t>
            </a:r>
          </a:p>
          <a:p>
            <a:pPr lvl="0" algn="just"/>
            <a:r>
              <a:rPr lang="lt-LT" sz="2800" b="1" dirty="0" smtClean="0">
                <a:latin typeface="Times New Roman" panose="02020603050405020304" pitchFamily="18" charset="0"/>
                <a:cs typeface="Times New Roman" panose="02020603050405020304" pitchFamily="18" charset="0"/>
              </a:rPr>
              <a:t>Vadovo </a:t>
            </a:r>
            <a:r>
              <a:rPr lang="lt-LT" sz="2800" b="1" dirty="0">
                <a:latin typeface="Times New Roman" panose="02020603050405020304" pitchFamily="18" charset="0"/>
                <a:cs typeface="Times New Roman" panose="02020603050405020304" pitchFamily="18" charset="0"/>
              </a:rPr>
              <a:t>pareigybės vieta atlygio sistemoje turėtų sutapti su pareigybės vieta hierarchinėje struktūroje</a:t>
            </a:r>
            <a:r>
              <a:rPr lang="lt-LT" sz="2800" dirty="0">
                <a:latin typeface="Times New Roman" panose="02020603050405020304" pitchFamily="18" charset="0"/>
                <a:cs typeface="Times New Roman" panose="02020603050405020304" pitchFamily="18" charset="0"/>
              </a:rPr>
              <a:t>, todėl </a:t>
            </a:r>
            <a:r>
              <a:rPr lang="lt-LT" sz="2800" dirty="0">
                <a:solidFill>
                  <a:srgbClr val="FF0000"/>
                </a:solidFill>
                <a:latin typeface="Times New Roman" panose="02020603050405020304" pitchFamily="18" charset="0"/>
                <a:cs typeface="Times New Roman" panose="02020603050405020304" pitchFamily="18" charset="0"/>
              </a:rPr>
              <a:t>mokyklų vadovų darbo užmokestis nepriklausomai nuo pedagoginio darbo stažo ir mokinių skaičiaus turėtų būti ženkliai didesnis už patį didžiausią įstaigos darbuotojo </a:t>
            </a:r>
            <a:r>
              <a:rPr lang="lt-LT" sz="2800" dirty="0" smtClean="0">
                <a:solidFill>
                  <a:srgbClr val="FF0000"/>
                </a:solidFill>
                <a:latin typeface="Times New Roman" panose="02020603050405020304" pitchFamily="18" charset="0"/>
                <a:cs typeface="Times New Roman" panose="02020603050405020304" pitchFamily="18" charset="0"/>
              </a:rPr>
              <a:t>atlyginimą</a:t>
            </a:r>
            <a:endParaRPr lang="lt-LT" sz="2800" dirty="0">
              <a:solidFill>
                <a:srgbClr val="FF0000"/>
              </a:solidFill>
              <a:latin typeface="Times New Roman" panose="02020603050405020304" pitchFamily="18" charset="0"/>
              <a:cs typeface="Times New Roman" panose="02020603050405020304" pitchFamily="18" charset="0"/>
            </a:endParaRPr>
          </a:p>
          <a:p>
            <a:pPr algn="just"/>
            <a:endParaRPr lang="lt-LT" sz="2400" i="1" dirty="0" smtClean="0">
              <a:latin typeface="Times New Roman" panose="02020603050405020304" pitchFamily="18" charset="0"/>
              <a:cs typeface="Times New Roman" panose="02020603050405020304" pitchFamily="18" charset="0"/>
            </a:endParaRPr>
          </a:p>
          <a:p>
            <a:pPr algn="just"/>
            <a:r>
              <a:rPr lang="lt-LT" sz="2400" i="1" dirty="0" smtClean="0">
                <a:latin typeface="Times New Roman" panose="02020603050405020304" pitchFamily="18" charset="0"/>
                <a:cs typeface="Times New Roman" panose="02020603050405020304" pitchFamily="18" charset="0"/>
              </a:rPr>
              <a:t>„...</a:t>
            </a:r>
            <a:r>
              <a:rPr lang="lt-LT" sz="2400" i="1" dirty="0" smtClean="0">
                <a:solidFill>
                  <a:schemeClr val="accent3">
                    <a:lumMod val="50000"/>
                  </a:schemeClr>
                </a:solidFill>
                <a:latin typeface="Times New Roman" panose="02020603050405020304" pitchFamily="18" charset="0"/>
                <a:cs typeface="Times New Roman" panose="02020603050405020304" pitchFamily="18" charset="0"/>
              </a:rPr>
              <a:t>pagal </a:t>
            </a:r>
            <a:r>
              <a:rPr lang="lt-LT" sz="2400" i="1" dirty="0">
                <a:solidFill>
                  <a:schemeClr val="accent3">
                    <a:lumMod val="50000"/>
                  </a:schemeClr>
                </a:solidFill>
                <a:latin typeface="Times New Roman" panose="02020603050405020304" pitchFamily="18" charset="0"/>
                <a:cs typeface="Times New Roman" panose="02020603050405020304" pitchFamily="18" charset="0"/>
              </a:rPr>
              <a:t>Konstituciją netoleruotinas toks teisinis reguliavimas, kuriuo skirtingas pagal atliekamų funkcijų sudėtingumą, apimtį ir tenkančią atsakomybę pareigas einantiems ir skirtingo profesinio lygio, kvalifikacijos asmenims, gaunantiems atlyginimą iš valstybės ar savivaldybės biudžeto lėšų, būtų nustatytas vienodas ar iš esmės nesiskiriantis atlyginimo </a:t>
            </a:r>
            <a:r>
              <a:rPr lang="lt-LT" sz="2400" i="1" dirty="0" smtClean="0">
                <a:solidFill>
                  <a:schemeClr val="accent3">
                    <a:lumMod val="50000"/>
                  </a:schemeClr>
                </a:solidFill>
                <a:latin typeface="Times New Roman" panose="02020603050405020304" pitchFamily="18" charset="0"/>
                <a:cs typeface="Times New Roman" panose="02020603050405020304" pitchFamily="18" charset="0"/>
              </a:rPr>
              <a:t>dydis“ </a:t>
            </a:r>
            <a:r>
              <a:rPr lang="lt-LT" sz="2400" i="1" dirty="0" smtClean="0">
                <a:solidFill>
                  <a:srgbClr val="002060"/>
                </a:solidFill>
                <a:latin typeface="Times New Roman" panose="02020603050405020304" pitchFamily="18" charset="0"/>
                <a:cs typeface="Times New Roman" panose="02020603050405020304" pitchFamily="18" charset="0"/>
              </a:rPr>
              <a:t>(Iš LR </a:t>
            </a:r>
            <a:r>
              <a:rPr lang="lt-LT" sz="2400" i="1" dirty="0">
                <a:solidFill>
                  <a:srgbClr val="002060"/>
                </a:solidFill>
                <a:latin typeface="Times New Roman" panose="02020603050405020304" pitchFamily="18" charset="0"/>
                <a:cs typeface="Times New Roman" panose="02020603050405020304" pitchFamily="18" charset="0"/>
              </a:rPr>
              <a:t>Seimo kanceliarijos teisės departamento </a:t>
            </a:r>
            <a:r>
              <a:rPr lang="lt-LT" sz="2400" i="1" dirty="0" smtClean="0">
                <a:solidFill>
                  <a:srgbClr val="002060"/>
                </a:solidFill>
                <a:latin typeface="Times New Roman" panose="02020603050405020304" pitchFamily="18" charset="0"/>
                <a:cs typeface="Times New Roman" panose="02020603050405020304" pitchFamily="18" charset="0"/>
              </a:rPr>
              <a:t>išvados).</a:t>
            </a:r>
            <a:r>
              <a:rPr lang="en-GB" sz="2400" i="1" dirty="0" smtClean="0">
                <a:solidFill>
                  <a:srgbClr val="002060"/>
                </a:solidFill>
                <a:latin typeface="Times New Roman" panose="02020603050405020304" pitchFamily="18" charset="0"/>
                <a:cs typeface="Times New Roman" panose="02020603050405020304" pitchFamily="18" charset="0"/>
              </a:rPr>
              <a:t> </a:t>
            </a:r>
            <a:endParaRPr lang="lt-LT" sz="2400" i="1" dirty="0">
              <a:solidFill>
                <a:srgbClr val="002060"/>
              </a:solidFill>
              <a:latin typeface="Times New Roman" panose="02020603050405020304" pitchFamily="18" charset="0"/>
              <a:cs typeface="Times New Roman" panose="02020603050405020304" pitchFamily="18" charset="0"/>
            </a:endParaRPr>
          </a:p>
          <a:p>
            <a:pPr lvl="0" algn="just"/>
            <a:endParaRPr lang="lt-LT" sz="2800" dirty="0" smtClean="0">
              <a:latin typeface="Times New Roman" panose="02020603050405020304" pitchFamily="18" charset="0"/>
              <a:cs typeface="Times New Roman" panose="02020603050405020304" pitchFamily="18" charset="0"/>
            </a:endParaRPr>
          </a:p>
          <a:p>
            <a:pPr lvl="0" algn="just"/>
            <a:endParaRPr lang="lt-LT" sz="2800" dirty="0">
              <a:latin typeface="Times New Roman" panose="02020603050405020304" pitchFamily="18" charset="0"/>
              <a:cs typeface="Times New Roman" panose="02020603050405020304" pitchFamily="18" charset="0"/>
            </a:endParaRPr>
          </a:p>
          <a:p>
            <a:pPr lvl="0" algn="just"/>
            <a:endParaRPr lang="lt-LT" sz="2800" dirty="0" smtClean="0">
              <a:latin typeface="Times New Roman" panose="02020603050405020304" pitchFamily="18" charset="0"/>
              <a:cs typeface="Times New Roman" panose="02020603050405020304" pitchFamily="18" charset="0"/>
            </a:endParaRPr>
          </a:p>
          <a:p>
            <a:pPr algn="just"/>
            <a:r>
              <a:rPr lang="lt-LT" sz="2800" i="1" dirty="0" smtClean="0">
                <a:latin typeface="Times New Roman" panose="02020603050405020304" pitchFamily="18" charset="0"/>
                <a:cs typeface="Times New Roman" panose="02020603050405020304" pitchFamily="18" charset="0"/>
              </a:rPr>
              <a:t>DAĮ projekte nurodyta: </a:t>
            </a:r>
            <a:r>
              <a:rPr lang="lt-LT" sz="2400" i="1" dirty="0" smtClean="0">
                <a:latin typeface="Times New Roman" panose="02020603050405020304" pitchFamily="18" charset="0"/>
                <a:cs typeface="Times New Roman" panose="02020603050405020304" pitchFamily="18" charset="0"/>
              </a:rPr>
              <a:t>koeficientai </a:t>
            </a:r>
            <a:r>
              <a:rPr lang="lt-LT"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gali būti didinami iki 20 procentų</a:t>
            </a:r>
            <a:r>
              <a:rPr lang="lt-LT" sz="2400" i="1" dirty="0">
                <a:latin typeface="Times New Roman" panose="02020603050405020304" pitchFamily="18" charset="0"/>
                <a:ea typeface="Calibri" panose="020F0502020204030204" pitchFamily="34" charset="0"/>
                <a:cs typeface="Times New Roman" panose="02020603050405020304" pitchFamily="18" charset="0"/>
              </a:rPr>
              <a:t> </a:t>
            </a:r>
            <a:r>
              <a:rPr lang="lt-LT"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mokyklų vadovams </a:t>
            </a:r>
            <a:r>
              <a:rPr lang="lt-LT" sz="2400" b="1" i="1" dirty="0">
                <a:latin typeface="Times New Roman" panose="02020603050405020304" pitchFamily="18" charset="0"/>
                <a:ea typeface="Calibri" panose="020F0502020204030204" pitchFamily="34" charset="0"/>
                <a:cs typeface="Times New Roman" panose="02020603050405020304" pitchFamily="18" charset="0"/>
              </a:rPr>
              <a:t>savininko teises ir pareigas įgyvendinančios institucijos nustatytais </a:t>
            </a:r>
            <a:r>
              <a:rPr lang="lt-LT" sz="2400" b="1" i="1" dirty="0" smtClean="0">
                <a:latin typeface="Times New Roman" panose="02020603050405020304" pitchFamily="18" charset="0"/>
                <a:ea typeface="Calibri" panose="020F0502020204030204" pitchFamily="34" charset="0"/>
                <a:cs typeface="Times New Roman" panose="02020603050405020304" pitchFamily="18" charset="0"/>
              </a:rPr>
              <a:t>atvejais</a:t>
            </a:r>
          </a:p>
          <a:p>
            <a:pPr algn="just"/>
            <a:r>
              <a:rPr lang="lt-LT" sz="2400" dirty="0" smtClean="0">
                <a:latin typeface="Times New Roman" panose="02020603050405020304" pitchFamily="18" charset="0"/>
                <a:cs typeface="Times New Roman" panose="02020603050405020304" pitchFamily="18" charset="0"/>
              </a:rPr>
              <a:t>Siūlėme </a:t>
            </a:r>
            <a:r>
              <a:rPr lang="lt-LT" sz="2400" dirty="0">
                <a:latin typeface="Times New Roman" panose="02020603050405020304" pitchFamily="18" charset="0"/>
                <a:cs typeface="Times New Roman" panose="02020603050405020304" pitchFamily="18" charset="0"/>
              </a:rPr>
              <a:t>detalizuoti </a:t>
            </a:r>
            <a:r>
              <a:rPr lang="lt-LT" sz="2400" i="1" dirty="0">
                <a:solidFill>
                  <a:srgbClr val="FF0000"/>
                </a:solidFill>
                <a:latin typeface="Times New Roman" panose="02020603050405020304" pitchFamily="18" charset="0"/>
                <a:cs typeface="Times New Roman" panose="02020603050405020304" pitchFamily="18" charset="0"/>
              </a:rPr>
              <a:t>veiklos sudėtingumo</a:t>
            </a:r>
            <a:r>
              <a:rPr lang="lt-LT" sz="2400" dirty="0">
                <a:solidFill>
                  <a:srgbClr val="FF0000"/>
                </a:solidFill>
                <a:latin typeface="Times New Roman" panose="02020603050405020304" pitchFamily="18" charset="0"/>
                <a:cs typeface="Times New Roman" panose="02020603050405020304" pitchFamily="18" charset="0"/>
              </a:rPr>
              <a:t> </a:t>
            </a:r>
            <a:r>
              <a:rPr lang="lt-LT" sz="2400" dirty="0">
                <a:latin typeface="Times New Roman" panose="02020603050405020304" pitchFamily="18" charset="0"/>
                <a:cs typeface="Times New Roman" panose="02020603050405020304" pitchFamily="18" charset="0"/>
              </a:rPr>
              <a:t>sąvoką, kad išvengtume interpretacijų skirtingose savivaldybėse. </a:t>
            </a:r>
          </a:p>
          <a:p>
            <a:pPr algn="just"/>
            <a:endParaRPr lang="lt-LT" sz="2400" i="1"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12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510138" y="741145"/>
            <a:ext cx="10934299" cy="5509200"/>
          </a:xfrm>
          <a:prstGeom prst="rect">
            <a:avLst/>
          </a:prstGeom>
        </p:spPr>
        <p:txBody>
          <a:bodyPr wrap="square">
            <a:spAutoFit/>
          </a:bodyPr>
          <a:lstStyle/>
          <a:p>
            <a:pPr marL="285750" indent="-285750" algn="just">
              <a:spcAft>
                <a:spcPts val="0"/>
              </a:spcAft>
              <a:buFont typeface="Arial" panose="020B0604020202020204" pitchFamily="34" charset="0"/>
              <a:buChar char="•"/>
            </a:pPr>
            <a:r>
              <a:rPr lang="lt-LT" sz="2200" dirty="0" smtClean="0">
                <a:latin typeface="Times New Roman" panose="02020603050405020304" pitchFamily="18" charset="0"/>
                <a:ea typeface="Calibri" panose="020F0502020204030204" pitchFamily="34" charset="0"/>
                <a:cs typeface="Times New Roman" panose="02020603050405020304" pitchFamily="18" charset="0"/>
              </a:rPr>
              <a:t>Švietimo </a:t>
            </a:r>
            <a:r>
              <a:rPr lang="lt-LT" sz="2200" dirty="0">
                <a:latin typeface="Times New Roman" panose="02020603050405020304" pitchFamily="18" charset="0"/>
                <a:ea typeface="Calibri" panose="020F0502020204030204" pitchFamily="34" charset="0"/>
                <a:cs typeface="Times New Roman" panose="02020603050405020304" pitchFamily="18" charset="0"/>
              </a:rPr>
              <a:t>įstaigų</a:t>
            </a:r>
            <a:r>
              <a:rPr lang="lt-LT" sz="2200" b="1" dirty="0">
                <a:latin typeface="Times New Roman" panose="02020603050405020304" pitchFamily="18" charset="0"/>
                <a:ea typeface="Calibri" panose="020F0502020204030204" pitchFamily="34" charset="0"/>
                <a:cs typeface="Times New Roman" panose="02020603050405020304" pitchFamily="18" charset="0"/>
              </a:rPr>
              <a:t> </a:t>
            </a:r>
            <a:r>
              <a:rPr lang="lt-LT" sz="2200" dirty="0">
                <a:latin typeface="Times New Roman" panose="02020603050405020304" pitchFamily="18" charset="0"/>
                <a:ea typeface="Calibri" panose="020F0502020204030204" pitchFamily="34" charset="0"/>
                <a:cs typeface="Times New Roman" panose="02020603050405020304" pitchFamily="18" charset="0"/>
              </a:rPr>
              <a:t>vadovams, jų pavaduotojams ugdymui, ugdymą organizuojančių skyrių vedėjams,</a:t>
            </a:r>
            <a:r>
              <a:rPr lang="lt-LT" sz="2200" dirty="0">
                <a:latin typeface="Times New Roman" panose="02020603050405020304" pitchFamily="18" charset="0"/>
                <a:ea typeface="Times New Roman" panose="02020603050405020304" pitchFamily="18" charset="0"/>
                <a:cs typeface="Times New Roman" panose="02020603050405020304" pitchFamily="18" charset="0"/>
              </a:rPr>
              <a:t> </a:t>
            </a:r>
            <a:r>
              <a:rPr lang="lt-LT"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kurių darbo užmokestis</a:t>
            </a:r>
            <a:r>
              <a:rPr lang="lt-LT" sz="2200" dirty="0">
                <a:latin typeface="Times New Roman" panose="02020603050405020304" pitchFamily="18" charset="0"/>
                <a:ea typeface="Times New Roman" panose="02020603050405020304" pitchFamily="18" charset="0"/>
                <a:cs typeface="Times New Roman" panose="02020603050405020304" pitchFamily="18" charset="0"/>
              </a:rPr>
              <a:t>, įsigaliojus šiam </a:t>
            </a:r>
            <a:r>
              <a:rPr lang="lt-LT" sz="2200" dirty="0" smtClean="0">
                <a:latin typeface="Times New Roman" panose="02020603050405020304" pitchFamily="18" charset="0"/>
                <a:ea typeface="Times New Roman" panose="02020603050405020304" pitchFamily="18" charset="0"/>
                <a:cs typeface="Times New Roman" panose="02020603050405020304" pitchFamily="18" charset="0"/>
              </a:rPr>
              <a:t>Įstatymui</a:t>
            </a:r>
            <a:r>
              <a:rPr lang="lt-LT" sz="2200" dirty="0">
                <a:latin typeface="Times New Roman" panose="02020603050405020304" pitchFamily="18" charset="0"/>
                <a:ea typeface="Times New Roman" panose="02020603050405020304" pitchFamily="18" charset="0"/>
                <a:cs typeface="Times New Roman" panose="02020603050405020304" pitchFamily="18" charset="0"/>
              </a:rPr>
              <a:t>, </a:t>
            </a:r>
            <a:r>
              <a:rPr lang="lt-LT"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yra mažesnis</a:t>
            </a:r>
            <a:r>
              <a:rPr lang="lt-LT" sz="2200" dirty="0">
                <a:latin typeface="Times New Roman" panose="02020603050405020304" pitchFamily="18" charset="0"/>
                <a:ea typeface="Times New Roman" panose="02020603050405020304" pitchFamily="18" charset="0"/>
                <a:cs typeface="Times New Roman" panose="02020603050405020304" pitchFamily="18" charset="0"/>
              </a:rPr>
              <a:t>, palyginti su iki šio </a:t>
            </a:r>
            <a:r>
              <a:rPr lang="lt-LT" sz="2200" dirty="0" smtClean="0">
                <a:latin typeface="Times New Roman" panose="02020603050405020304" pitchFamily="18" charset="0"/>
                <a:ea typeface="Times New Roman" panose="02020603050405020304" pitchFamily="18" charset="0"/>
                <a:cs typeface="Times New Roman" panose="02020603050405020304" pitchFamily="18" charset="0"/>
              </a:rPr>
              <a:t>Įstatymo </a:t>
            </a:r>
            <a:r>
              <a:rPr lang="lt-LT" sz="2200" dirty="0">
                <a:latin typeface="Times New Roman" panose="02020603050405020304" pitchFamily="18" charset="0"/>
                <a:ea typeface="Times New Roman" panose="02020603050405020304" pitchFamily="18" charset="0"/>
                <a:cs typeface="Times New Roman" panose="02020603050405020304" pitchFamily="18" charset="0"/>
              </a:rPr>
              <a:t>įsigaliojimo buvusiu nustatytu darbo užmokesčiu, </a:t>
            </a:r>
            <a:r>
              <a:rPr lang="lt-LT" sz="2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ne ilgiau kaip iki 2019 m. kovo 1 d. mokamas </a:t>
            </a:r>
            <a:r>
              <a:rPr lang="lt-LT" sz="2200" dirty="0">
                <a:latin typeface="Times New Roman" panose="02020603050405020304" pitchFamily="18" charset="0"/>
                <a:ea typeface="Times New Roman" panose="02020603050405020304" pitchFamily="18" charset="0"/>
                <a:cs typeface="Times New Roman" panose="02020603050405020304" pitchFamily="18" charset="0"/>
              </a:rPr>
              <a:t>iki 2018 m. rugpjūčio 31 d. jiems nustatytas darbo užmokestis</a:t>
            </a:r>
            <a:r>
              <a:rPr lang="lt-LT" sz="2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endParaRPr lang="lt-LT" sz="2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lt-LT" sz="2200" dirty="0">
                <a:solidFill>
                  <a:srgbClr val="FF0000"/>
                </a:solidFill>
                <a:latin typeface="Times New Roman" panose="02020603050405020304" pitchFamily="18" charset="0"/>
                <a:cs typeface="Times New Roman" panose="02020603050405020304" pitchFamily="18" charset="0"/>
              </a:rPr>
              <a:t>Jeigu</a:t>
            </a:r>
            <a:r>
              <a:rPr lang="lt-LT" sz="2200" dirty="0">
                <a:latin typeface="Times New Roman" panose="02020603050405020304" pitchFamily="18" charset="0"/>
                <a:cs typeface="Times New Roman" panose="02020603050405020304" pitchFamily="18" charset="0"/>
              </a:rPr>
              <a:t> iki šio </a:t>
            </a:r>
            <a:r>
              <a:rPr lang="lt-LT" sz="2200" dirty="0" smtClean="0">
                <a:latin typeface="Times New Roman" panose="02020603050405020304" pitchFamily="18" charset="0"/>
                <a:cs typeface="Times New Roman" panose="02020603050405020304" pitchFamily="18" charset="0"/>
              </a:rPr>
              <a:t>Įstatymo </a:t>
            </a:r>
            <a:r>
              <a:rPr lang="lt-LT" sz="2200" dirty="0">
                <a:latin typeface="Times New Roman" panose="02020603050405020304" pitchFamily="18" charset="0"/>
                <a:cs typeface="Times New Roman" panose="02020603050405020304" pitchFamily="18" charset="0"/>
              </a:rPr>
              <a:t>įsigaliojimo mokyklos vadovo, jo pavaduotojo ugdymui, ugdymą organizuojančio skyriaus vedėjo, mokytojo ir pagalbos mokiniui specialisto pareiginės algos  pastoviosios dalies </a:t>
            </a:r>
            <a:r>
              <a:rPr lang="lt-LT" sz="2200" b="1" dirty="0">
                <a:solidFill>
                  <a:srgbClr val="FF0000"/>
                </a:solidFill>
                <a:latin typeface="Times New Roman" panose="02020603050405020304" pitchFamily="18" charset="0"/>
                <a:cs typeface="Times New Roman" panose="02020603050405020304" pitchFamily="18" charset="0"/>
              </a:rPr>
              <a:t>koeficientas buvo didesnis </a:t>
            </a:r>
            <a:r>
              <a:rPr lang="lt-LT" sz="2200" dirty="0">
                <a:solidFill>
                  <a:srgbClr val="FF0000"/>
                </a:solidFill>
                <a:latin typeface="Times New Roman" panose="02020603050405020304" pitchFamily="18" charset="0"/>
                <a:cs typeface="Times New Roman" panose="02020603050405020304" pitchFamily="18" charset="0"/>
              </a:rPr>
              <a:t>už</a:t>
            </a:r>
            <a:r>
              <a:rPr lang="lt-LT" sz="2200" dirty="0">
                <a:latin typeface="Times New Roman" panose="02020603050405020304" pitchFamily="18" charset="0"/>
                <a:cs typeface="Times New Roman" panose="02020603050405020304" pitchFamily="18" charset="0"/>
              </a:rPr>
              <a:t> šio </a:t>
            </a:r>
            <a:r>
              <a:rPr lang="lt-LT" sz="2200" dirty="0" smtClean="0">
                <a:latin typeface="Times New Roman" panose="02020603050405020304" pitchFamily="18" charset="0"/>
                <a:cs typeface="Times New Roman" panose="02020603050405020304" pitchFamily="18" charset="0"/>
              </a:rPr>
              <a:t>Įstatymo </a:t>
            </a:r>
            <a:r>
              <a:rPr lang="lt-LT" sz="2200" dirty="0">
                <a:latin typeface="Times New Roman" panose="02020603050405020304" pitchFamily="18" charset="0"/>
                <a:cs typeface="Times New Roman" panose="02020603050405020304" pitchFamily="18" charset="0"/>
              </a:rPr>
              <a:t>8 straipsniu keičiamame </a:t>
            </a:r>
            <a:r>
              <a:rPr lang="lt-LT" sz="2200" dirty="0" smtClean="0">
                <a:latin typeface="Times New Roman" panose="02020603050405020304" pitchFamily="18" charset="0"/>
                <a:cs typeface="Times New Roman" panose="02020603050405020304" pitchFamily="18" charset="0"/>
              </a:rPr>
              <a:t>5 </a:t>
            </a:r>
            <a:r>
              <a:rPr lang="lt-LT" sz="2200" dirty="0">
                <a:latin typeface="Times New Roman" panose="02020603050405020304" pitchFamily="18" charset="0"/>
                <a:cs typeface="Times New Roman" panose="02020603050405020304" pitchFamily="18" charset="0"/>
              </a:rPr>
              <a:t>priede nurodytą  atitinkamai pareigybei nustatyto pareiginės algos pastoviosios dalies  </a:t>
            </a:r>
            <a:r>
              <a:rPr lang="lt-LT" sz="2200" dirty="0">
                <a:solidFill>
                  <a:srgbClr val="FF0000"/>
                </a:solidFill>
                <a:latin typeface="Times New Roman" panose="02020603050405020304" pitchFamily="18" charset="0"/>
                <a:cs typeface="Times New Roman" panose="02020603050405020304" pitchFamily="18" charset="0"/>
              </a:rPr>
              <a:t>koeficientų intervalo ribose esančią didžiausią</a:t>
            </a:r>
            <a:r>
              <a:rPr lang="lt-LT" sz="2200" dirty="0">
                <a:latin typeface="Times New Roman" panose="02020603050405020304" pitchFamily="18" charset="0"/>
                <a:cs typeface="Times New Roman" panose="02020603050405020304" pitchFamily="18" charset="0"/>
              </a:rPr>
              <a:t> pareiginės algos pastoviosios dalies </a:t>
            </a:r>
            <a:r>
              <a:rPr lang="lt-LT" sz="2200" dirty="0">
                <a:solidFill>
                  <a:srgbClr val="FF0000"/>
                </a:solidFill>
                <a:latin typeface="Times New Roman" panose="02020603050405020304" pitchFamily="18" charset="0"/>
                <a:cs typeface="Times New Roman" panose="02020603050405020304" pitchFamily="18" charset="0"/>
              </a:rPr>
              <a:t>koeficientą</a:t>
            </a:r>
            <a:r>
              <a:rPr lang="lt-LT" sz="2200" dirty="0">
                <a:latin typeface="Times New Roman" panose="02020603050405020304" pitchFamily="18" charset="0"/>
                <a:cs typeface="Times New Roman" panose="02020603050405020304" pitchFamily="18" charset="0"/>
              </a:rPr>
              <a:t>  (</a:t>
            </a:r>
            <a:r>
              <a:rPr lang="lt-LT" sz="2200" b="1" i="1" dirty="0">
                <a:latin typeface="Times New Roman" panose="02020603050405020304" pitchFamily="18" charset="0"/>
                <a:cs typeface="Times New Roman" panose="02020603050405020304" pitchFamily="18" charset="0"/>
              </a:rPr>
              <a:t>įskaitant ir pareiginės algos pastoviosios dalies koeficiento didinimą dėl veiklos sudėtingumo</a:t>
            </a:r>
            <a:r>
              <a:rPr lang="lt-LT" sz="2200" dirty="0">
                <a:latin typeface="Times New Roman" panose="02020603050405020304" pitchFamily="18" charset="0"/>
                <a:cs typeface="Times New Roman" panose="02020603050405020304" pitchFamily="18" charset="0"/>
              </a:rPr>
              <a:t>) mokyklos vadovui, jo pavaduotojo ugdymui, ugdymą organizuojančiam skyriaus vedėjui, mokytojui ir pagalbos mokiniui specialistui </a:t>
            </a:r>
            <a:r>
              <a:rPr lang="lt-LT" sz="2200" dirty="0">
                <a:solidFill>
                  <a:srgbClr val="FF0000"/>
                </a:solidFill>
                <a:latin typeface="Times New Roman" panose="02020603050405020304" pitchFamily="18" charset="0"/>
                <a:cs typeface="Times New Roman" panose="02020603050405020304" pitchFamily="18" charset="0"/>
              </a:rPr>
              <a:t>taikomas iki šio Įstatymo įsigaliojimo nustatytas pareiginės algos pastoviosios dalies koeficientas tol</a:t>
            </a:r>
            <a:r>
              <a:rPr lang="lt-LT" sz="2200" dirty="0">
                <a:latin typeface="Times New Roman" panose="02020603050405020304" pitchFamily="18" charset="0"/>
                <a:cs typeface="Times New Roman" panose="02020603050405020304" pitchFamily="18" charset="0"/>
              </a:rPr>
              <a:t>, kol </a:t>
            </a:r>
            <a:r>
              <a:rPr lang="lt-LT" sz="2200" b="1" dirty="0">
                <a:solidFill>
                  <a:srgbClr val="FF0000"/>
                </a:solidFill>
                <a:latin typeface="Times New Roman" panose="02020603050405020304" pitchFamily="18" charset="0"/>
                <a:cs typeface="Times New Roman" panose="02020603050405020304" pitchFamily="18" charset="0"/>
              </a:rPr>
              <a:t>asmuo eina tas pačias pareigas</a:t>
            </a:r>
            <a:r>
              <a:rPr lang="lt-LT" sz="2200" dirty="0">
                <a:latin typeface="Times New Roman" panose="02020603050405020304" pitchFamily="18" charset="0"/>
                <a:cs typeface="Times New Roman" panose="02020603050405020304" pitchFamily="18" charset="0"/>
              </a:rPr>
              <a:t> arba </a:t>
            </a:r>
            <a:r>
              <a:rPr lang="lt-LT" sz="2200" b="1" dirty="0">
                <a:solidFill>
                  <a:srgbClr val="FF0000"/>
                </a:solidFill>
                <a:latin typeface="Times New Roman" panose="02020603050405020304" pitchFamily="18" charset="0"/>
                <a:cs typeface="Times New Roman" panose="02020603050405020304" pitchFamily="18" charset="0"/>
              </a:rPr>
              <a:t>įstatymų nustatyta tvarka pareiginės algos pastoviosios dalies koeficientas bus sumažintas.</a:t>
            </a:r>
            <a:endParaRPr lang="lt-LT"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58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847023" y="972152"/>
            <a:ext cx="10558914" cy="4893647"/>
          </a:xfrm>
          <a:prstGeom prst="rect">
            <a:avLst/>
          </a:prstGeom>
        </p:spPr>
        <p:txBody>
          <a:bodyPr wrap="square">
            <a:spAutoFit/>
          </a:bodyPr>
          <a:lstStyle/>
          <a:p>
            <a:pPr algn="ctr"/>
            <a:r>
              <a:rPr lang="lt-LT" sz="2400" b="1" dirty="0" smtClean="0">
                <a:latin typeface="Times New Roman" panose="02020603050405020304" pitchFamily="18" charset="0"/>
                <a:ea typeface="Calibri" panose="020F0502020204030204" pitchFamily="34" charset="0"/>
                <a:cs typeface="Times New Roman" panose="02020603050405020304" pitchFamily="18" charset="0"/>
              </a:rPr>
              <a:t>APMOKĖJIMAS UŽ DARBĄ </a:t>
            </a:r>
            <a:endParaRPr lang="lt-LT"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r>
              <a:rPr lang="lt-LT" sz="2400" b="1" i="1" dirty="0" smtClean="0">
                <a:latin typeface="Times New Roman" panose="02020603050405020304" pitchFamily="18" charset="0"/>
                <a:ea typeface="Calibri" panose="020F0502020204030204" pitchFamily="34" charset="0"/>
                <a:cs typeface="Times New Roman" panose="02020603050405020304" pitchFamily="18" charset="0"/>
              </a:rPr>
              <a:t>DAĮ </a:t>
            </a:r>
            <a:r>
              <a:rPr lang="lt-LT" sz="2400" b="1" i="1" dirty="0" smtClean="0">
                <a:latin typeface="Times New Roman" panose="02020603050405020304" pitchFamily="18" charset="0"/>
                <a:ea typeface="Calibri" panose="020F0502020204030204" pitchFamily="34" charset="0"/>
                <a:cs typeface="Times New Roman" panose="02020603050405020304" pitchFamily="18" charset="0"/>
              </a:rPr>
              <a:t>5 PRIEDE</a:t>
            </a:r>
          </a:p>
          <a:p>
            <a:pPr algn="just"/>
            <a:endParaRPr lang="lt-LT"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lt-LT"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30</a:t>
            </a:r>
            <a:r>
              <a:rPr lang="lt-LT" sz="2400" i="1" dirty="0">
                <a:latin typeface="Times New Roman" panose="02020603050405020304" pitchFamily="18" charset="0"/>
                <a:ea typeface="Calibri" panose="020F0502020204030204" pitchFamily="34" charset="0"/>
                <a:cs typeface="Times New Roman" panose="02020603050405020304" pitchFamily="18" charset="0"/>
              </a:rPr>
              <a:t> skirtingų koeficientų apmokėti už mokytojų darbą (7 stažo variantai);</a:t>
            </a:r>
          </a:p>
          <a:p>
            <a:pPr marL="342900" indent="-342900" algn="just">
              <a:buFont typeface="Arial" panose="020B0604020202020204" pitchFamily="34" charset="0"/>
              <a:buChar char="•"/>
            </a:pPr>
            <a:r>
              <a:rPr lang="lt-LT" sz="2400" i="1" dirty="0">
                <a:solidFill>
                  <a:srgbClr val="FF0000"/>
                </a:solidFill>
                <a:latin typeface="Times New Roman" panose="02020603050405020304" pitchFamily="18" charset="0"/>
                <a:cs typeface="Times New Roman" panose="02020603050405020304" pitchFamily="18" charset="0"/>
              </a:rPr>
              <a:t>16</a:t>
            </a:r>
            <a:r>
              <a:rPr lang="lt-LT" sz="2400" i="1" dirty="0">
                <a:latin typeface="Times New Roman" panose="02020603050405020304" pitchFamily="18" charset="0"/>
                <a:cs typeface="Times New Roman" panose="02020603050405020304" pitchFamily="18" charset="0"/>
              </a:rPr>
              <a:t> skirtingų koeficientų  apmokėti už specialiųjų pedagogų, logopedų, surdopedagogų, </a:t>
            </a:r>
            <a:r>
              <a:rPr lang="lt-LT" sz="2400" i="1" dirty="0" err="1">
                <a:latin typeface="Times New Roman" panose="02020603050405020304" pitchFamily="18" charset="0"/>
                <a:cs typeface="Times New Roman" panose="02020603050405020304" pitchFamily="18" charset="0"/>
              </a:rPr>
              <a:t>tiflopedagogų</a:t>
            </a:r>
            <a:r>
              <a:rPr lang="lt-LT" sz="2400" i="1" dirty="0">
                <a:latin typeface="Times New Roman" panose="02020603050405020304" pitchFamily="18" charset="0"/>
                <a:cs typeface="Times New Roman" panose="02020603050405020304" pitchFamily="18" charset="0"/>
              </a:rPr>
              <a:t> darbą (3-4 stažo  variantai) </a:t>
            </a:r>
          </a:p>
          <a:p>
            <a:pPr marL="342900" indent="-342900" algn="just">
              <a:buFont typeface="Arial" panose="020B0604020202020204" pitchFamily="34" charset="0"/>
              <a:buChar char="•"/>
            </a:pPr>
            <a:r>
              <a:rPr lang="lt-LT"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a:t>
            </a:r>
            <a:r>
              <a:rPr lang="lt-LT" sz="2400" i="1" dirty="0">
                <a:latin typeface="Times New Roman" panose="02020603050405020304" pitchFamily="18" charset="0"/>
                <a:ea typeface="Calibri" panose="020F0502020204030204" pitchFamily="34" charset="0"/>
                <a:cs typeface="Times New Roman" panose="02020603050405020304" pitchFamily="18" charset="0"/>
              </a:rPr>
              <a:t> </a:t>
            </a:r>
            <a:r>
              <a:rPr lang="lt-LT" sz="2400" i="1" dirty="0">
                <a:latin typeface="Times New Roman" panose="02020603050405020304" pitchFamily="18" charset="0"/>
                <a:cs typeface="Times New Roman" panose="02020603050405020304" pitchFamily="18" charset="0"/>
              </a:rPr>
              <a:t>skirtingų koeficientų  apmokėti už psichologų asistentų, psichologų, socialinių pedagogų darbą</a:t>
            </a:r>
          </a:p>
          <a:p>
            <a:pPr marL="342900" indent="-342900" algn="just">
              <a:buFont typeface="Arial" panose="020B0604020202020204" pitchFamily="34" charset="0"/>
              <a:buChar char="•"/>
            </a:pPr>
            <a:r>
              <a:rPr lang="lt-LT" sz="2400" i="1" dirty="0">
                <a:latin typeface="Times New Roman" panose="02020603050405020304" pitchFamily="18" charset="0"/>
                <a:ea typeface="Calibri" panose="020F0502020204030204" pitchFamily="34" charset="0"/>
                <a:cs typeface="Times New Roman" panose="02020603050405020304" pitchFamily="18" charset="0"/>
              </a:rPr>
              <a:t>Mokyklų vadovams – </a:t>
            </a:r>
            <a:r>
              <a:rPr lang="lt-LT"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a:t>
            </a:r>
            <a:r>
              <a:rPr lang="lt-LT" sz="2400" i="1" dirty="0">
                <a:latin typeface="Times New Roman" panose="02020603050405020304" pitchFamily="18" charset="0"/>
                <a:ea typeface="Calibri" panose="020F0502020204030204" pitchFamily="34" charset="0"/>
                <a:cs typeface="Times New Roman" panose="02020603050405020304" pitchFamily="18" charset="0"/>
              </a:rPr>
              <a:t> variantai</a:t>
            </a:r>
          </a:p>
          <a:p>
            <a:pPr marL="342900" indent="-342900" algn="just">
              <a:buFont typeface="Arial" panose="020B0604020202020204" pitchFamily="34" charset="0"/>
              <a:buChar char="•"/>
            </a:pPr>
            <a:r>
              <a:rPr lang="lt-LT" sz="2400" i="1" dirty="0">
                <a:latin typeface="Times New Roman" panose="02020603050405020304" pitchFamily="18" charset="0"/>
                <a:ea typeface="Calibri" panose="020F0502020204030204" pitchFamily="34" charset="0"/>
                <a:cs typeface="Times New Roman" panose="02020603050405020304" pitchFamily="18" charset="0"/>
              </a:rPr>
              <a:t>Pavaduotojams – </a:t>
            </a:r>
            <a:r>
              <a:rPr lang="lt-LT"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lt-LT" sz="2400" i="1" dirty="0">
                <a:latin typeface="Times New Roman" panose="02020603050405020304" pitchFamily="18" charset="0"/>
                <a:ea typeface="Calibri" panose="020F0502020204030204" pitchFamily="34" charset="0"/>
                <a:cs typeface="Times New Roman" panose="02020603050405020304" pitchFamily="18" charset="0"/>
              </a:rPr>
              <a:t> variantai</a:t>
            </a:r>
          </a:p>
          <a:p>
            <a:pPr marL="342900" indent="-342900" algn="just">
              <a:buFont typeface="Arial" panose="020B0604020202020204" pitchFamily="34" charset="0"/>
              <a:buChar char="•"/>
            </a:pPr>
            <a:r>
              <a:rPr lang="lt-LT" sz="2400" i="1" dirty="0">
                <a:latin typeface="Times New Roman" panose="02020603050405020304" pitchFamily="18" charset="0"/>
                <a:cs typeface="Times New Roman" panose="02020603050405020304" pitchFamily="18" charset="0"/>
              </a:rPr>
              <a:t>mokyklų ugdymą organizuojančių skyrių vedėjams – </a:t>
            </a:r>
            <a:r>
              <a:rPr lang="lt-LT" sz="2400" i="1" dirty="0">
                <a:solidFill>
                  <a:srgbClr val="FF0000"/>
                </a:solidFill>
                <a:latin typeface="Times New Roman" panose="02020603050405020304" pitchFamily="18" charset="0"/>
                <a:cs typeface="Times New Roman" panose="02020603050405020304" pitchFamily="18" charset="0"/>
              </a:rPr>
              <a:t>3</a:t>
            </a:r>
            <a:r>
              <a:rPr lang="lt-LT" sz="2400" i="1" dirty="0">
                <a:latin typeface="Times New Roman" panose="02020603050405020304" pitchFamily="18" charset="0"/>
                <a:cs typeface="Times New Roman" panose="02020603050405020304" pitchFamily="18" charset="0"/>
              </a:rPr>
              <a:t> variantai</a:t>
            </a:r>
            <a:endParaRPr lang="lt-LT" sz="2400" i="1"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lt-LT" sz="2400" dirty="0">
              <a:latin typeface="Times New Roman" panose="02020603050405020304" pitchFamily="18" charset="0"/>
              <a:ea typeface="Calibri" panose="020F0502020204030204" pitchFamily="34" charset="0"/>
            </a:endParaRPr>
          </a:p>
          <a:p>
            <a:pPr algn="just"/>
            <a:endParaRPr lang="lt-LT" sz="2400" dirty="0"/>
          </a:p>
        </p:txBody>
      </p:sp>
    </p:spTree>
    <p:extLst>
      <p:ext uri="{BB962C8B-B14F-4D97-AF65-F5344CB8AC3E}">
        <p14:creationId xmlns:p14="http://schemas.microsoft.com/office/powerpoint/2010/main" val="60576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27321" y="595424"/>
            <a:ext cx="11089758" cy="765543"/>
          </a:xfrm>
        </p:spPr>
        <p:txBody>
          <a:bodyPr>
            <a:normAutofit/>
          </a:bodyPr>
          <a:lstStyle/>
          <a:p>
            <a:r>
              <a:rPr lang="lt-LT" sz="3200" b="1" dirty="0" smtClean="0">
                <a:latin typeface="Times New Roman" panose="02020603050405020304" pitchFamily="18" charset="0"/>
                <a:cs typeface="Times New Roman" panose="02020603050405020304" pitchFamily="18" charset="0"/>
              </a:rPr>
              <a:t>Pareiginės </a:t>
            </a:r>
            <a:r>
              <a:rPr lang="lt-LT" sz="3200" b="1" dirty="0">
                <a:latin typeface="Times New Roman" panose="02020603050405020304" pitchFamily="18" charset="0"/>
                <a:cs typeface="Times New Roman" panose="02020603050405020304" pitchFamily="18" charset="0"/>
              </a:rPr>
              <a:t>algos pastoviosios dalies koeficientai</a:t>
            </a:r>
          </a:p>
        </p:txBody>
      </p:sp>
      <p:graphicFrame>
        <p:nvGraphicFramePr>
          <p:cNvPr id="4" name="Turinio vietos rezervavimo ženklas 3"/>
          <p:cNvGraphicFramePr>
            <a:graphicFrameLocks noGrp="1"/>
          </p:cNvGraphicFramePr>
          <p:nvPr>
            <p:ph idx="1"/>
            <p:extLst/>
          </p:nvPr>
        </p:nvGraphicFramePr>
        <p:xfrm>
          <a:off x="850608" y="1254640"/>
          <a:ext cx="10675084" cy="5187227"/>
        </p:xfrm>
        <a:graphic>
          <a:graphicData uri="http://schemas.openxmlformats.org/drawingml/2006/table">
            <a:tbl>
              <a:tblPr firstRow="1" firstCol="1" bandRow="1">
                <a:tableStyleId>{5C22544A-7EE6-4342-B048-85BDC9FD1C3A}</a:tableStyleId>
              </a:tblPr>
              <a:tblGrid>
                <a:gridCol w="1681994">
                  <a:extLst>
                    <a:ext uri="{9D8B030D-6E8A-4147-A177-3AD203B41FA5}">
                      <a16:colId xmlns:a16="http://schemas.microsoft.com/office/drawing/2014/main" val="2074604038"/>
                    </a:ext>
                  </a:extLst>
                </a:gridCol>
                <a:gridCol w="1293248">
                  <a:extLst>
                    <a:ext uri="{9D8B030D-6E8A-4147-A177-3AD203B41FA5}">
                      <a16:colId xmlns:a16="http://schemas.microsoft.com/office/drawing/2014/main" val="161028378"/>
                    </a:ext>
                  </a:extLst>
                </a:gridCol>
                <a:gridCol w="1283307">
                  <a:extLst>
                    <a:ext uri="{9D8B030D-6E8A-4147-A177-3AD203B41FA5}">
                      <a16:colId xmlns:a16="http://schemas.microsoft.com/office/drawing/2014/main" val="3714138293"/>
                    </a:ext>
                  </a:extLst>
                </a:gridCol>
                <a:gridCol w="1283307">
                  <a:extLst>
                    <a:ext uri="{9D8B030D-6E8A-4147-A177-3AD203B41FA5}">
                      <a16:colId xmlns:a16="http://schemas.microsoft.com/office/drawing/2014/main" val="559640508"/>
                    </a:ext>
                  </a:extLst>
                </a:gridCol>
                <a:gridCol w="1283307">
                  <a:extLst>
                    <a:ext uri="{9D8B030D-6E8A-4147-A177-3AD203B41FA5}">
                      <a16:colId xmlns:a16="http://schemas.microsoft.com/office/drawing/2014/main" val="3269440664"/>
                    </a:ext>
                  </a:extLst>
                </a:gridCol>
                <a:gridCol w="1283307">
                  <a:extLst>
                    <a:ext uri="{9D8B030D-6E8A-4147-A177-3AD203B41FA5}">
                      <a16:colId xmlns:a16="http://schemas.microsoft.com/office/drawing/2014/main" val="3955551429"/>
                    </a:ext>
                  </a:extLst>
                </a:gridCol>
                <a:gridCol w="1283307">
                  <a:extLst>
                    <a:ext uri="{9D8B030D-6E8A-4147-A177-3AD203B41FA5}">
                      <a16:colId xmlns:a16="http://schemas.microsoft.com/office/drawing/2014/main" val="3193250242"/>
                    </a:ext>
                  </a:extLst>
                </a:gridCol>
                <a:gridCol w="1283307">
                  <a:extLst>
                    <a:ext uri="{9D8B030D-6E8A-4147-A177-3AD203B41FA5}">
                      <a16:colId xmlns:a16="http://schemas.microsoft.com/office/drawing/2014/main" val="54012796"/>
                    </a:ext>
                  </a:extLst>
                </a:gridCol>
              </a:tblGrid>
              <a:tr h="287269">
                <a:tc rowSpan="3">
                  <a:txBody>
                    <a:bodyPr/>
                    <a:lstStyle/>
                    <a:p>
                      <a:pPr algn="ctr">
                        <a:lnSpc>
                          <a:spcPct val="105000"/>
                        </a:lnSpc>
                        <a:spcAft>
                          <a:spcPts val="0"/>
                        </a:spcAft>
                      </a:pPr>
                      <a:r>
                        <a:rPr lang="lt-LT" sz="1200" dirty="0">
                          <a:solidFill>
                            <a:schemeClr val="tx1"/>
                          </a:solidFill>
                          <a:effectLst/>
                          <a:latin typeface="Times New Roman" panose="02020603050405020304" pitchFamily="18" charset="0"/>
                          <a:cs typeface="Times New Roman" panose="02020603050405020304" pitchFamily="18" charset="0"/>
                        </a:rPr>
                        <a:t>Kvalifikacinė </a:t>
                      </a:r>
                    </a:p>
                    <a:p>
                      <a:pPr algn="ctr">
                        <a:lnSpc>
                          <a:spcPct val="105000"/>
                        </a:lnSpc>
                        <a:spcAft>
                          <a:spcPts val="0"/>
                        </a:spcAft>
                      </a:pPr>
                      <a:r>
                        <a:rPr lang="lt-LT" sz="1200" dirty="0">
                          <a:solidFill>
                            <a:schemeClr val="tx1"/>
                          </a:solidFill>
                          <a:effectLst/>
                          <a:latin typeface="Times New Roman" panose="02020603050405020304" pitchFamily="18" charset="0"/>
                          <a:cs typeface="Times New Roman" panose="02020603050405020304" pitchFamily="18" charset="0"/>
                        </a:rPr>
                        <a:t>kategorija </a:t>
                      </a:r>
                      <a:endParaRPr lang="lt-LT"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gridSpan="7">
                  <a:txBody>
                    <a:bodyPr/>
                    <a:lstStyle/>
                    <a:p>
                      <a:pPr algn="ctr">
                        <a:lnSpc>
                          <a:spcPct val="105000"/>
                        </a:lnSpc>
                        <a:spcAft>
                          <a:spcPts val="0"/>
                        </a:spcAft>
                      </a:pPr>
                      <a:r>
                        <a:rPr lang="lt-LT" sz="1200">
                          <a:solidFill>
                            <a:schemeClr val="tx1"/>
                          </a:solidFill>
                          <a:effectLst/>
                          <a:latin typeface="Times New Roman" panose="02020603050405020304" pitchFamily="18" charset="0"/>
                          <a:cs typeface="Times New Roman" panose="02020603050405020304" pitchFamily="18" charset="0"/>
                        </a:rPr>
                        <a:t>Pastoviosios dalies koeficientai (pareiginės algos baziniais dydžiais)</a:t>
                      </a:r>
                      <a:endParaRPr lang="lt-LT"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3621987565"/>
                  </a:ext>
                </a:extLst>
              </a:tr>
              <a:tr h="287269">
                <a:tc vMerge="1">
                  <a:txBody>
                    <a:bodyPr/>
                    <a:lstStyle/>
                    <a:p>
                      <a:endParaRPr lang="lt-LT"/>
                    </a:p>
                  </a:txBody>
                  <a:tcPr/>
                </a:tc>
                <a:tc gridSpan="7">
                  <a:txBody>
                    <a:bodyPr/>
                    <a:lstStyle/>
                    <a:p>
                      <a:pPr algn="ctr">
                        <a:lnSpc>
                          <a:spcPct val="105000"/>
                        </a:lnSpc>
                        <a:spcAft>
                          <a:spcPts val="0"/>
                        </a:spcAft>
                      </a:pPr>
                      <a:r>
                        <a:rPr lang="lt-LT" sz="1200">
                          <a:solidFill>
                            <a:schemeClr val="tx1"/>
                          </a:solidFill>
                          <a:effectLst/>
                          <a:latin typeface="Times New Roman" panose="02020603050405020304" pitchFamily="18" charset="0"/>
                          <a:cs typeface="Times New Roman" panose="02020603050405020304" pitchFamily="18" charset="0"/>
                        </a:rPr>
                        <a:t>Pedagoginio darbo stažas (metais)</a:t>
                      </a:r>
                      <a:endParaRPr lang="lt-LT"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00369469"/>
                  </a:ext>
                </a:extLst>
              </a:tr>
              <a:tr h="658841">
                <a:tc vMerge="1">
                  <a:txBody>
                    <a:bodyPr/>
                    <a:lstStyle/>
                    <a:p>
                      <a:endParaRPr lang="lt-LT"/>
                    </a:p>
                  </a:txBody>
                  <a:tcPr/>
                </a:tc>
                <a:tc>
                  <a:txBody>
                    <a:bodyPr/>
                    <a:lstStyle/>
                    <a:p>
                      <a:pPr algn="ctr">
                        <a:lnSpc>
                          <a:spcPct val="105000"/>
                        </a:lnSpc>
                        <a:spcAft>
                          <a:spcPts val="0"/>
                        </a:spcAft>
                      </a:pPr>
                      <a:r>
                        <a:rPr lang="lt-LT" sz="1200" b="1" dirty="0">
                          <a:solidFill>
                            <a:schemeClr val="tx1"/>
                          </a:solidFill>
                          <a:effectLst/>
                          <a:latin typeface="Times New Roman" panose="02020603050405020304" pitchFamily="18" charset="0"/>
                          <a:cs typeface="Times New Roman" panose="02020603050405020304" pitchFamily="18" charset="0"/>
                        </a:rPr>
                        <a:t>iki 2</a:t>
                      </a: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algn="ctr">
                        <a:lnSpc>
                          <a:spcPct val="105000"/>
                        </a:lnSpc>
                        <a:spcAft>
                          <a:spcPts val="0"/>
                        </a:spcAft>
                      </a:pPr>
                      <a:r>
                        <a:rPr lang="lt-LT" sz="1200" b="1" dirty="0">
                          <a:solidFill>
                            <a:schemeClr val="tx1"/>
                          </a:solidFill>
                          <a:effectLst/>
                          <a:latin typeface="Times New Roman" panose="02020603050405020304" pitchFamily="18" charset="0"/>
                          <a:cs typeface="Times New Roman" panose="02020603050405020304" pitchFamily="18" charset="0"/>
                        </a:rPr>
                        <a:t>Nuo daugiau kaip 2 iki 5 </a:t>
                      </a: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algn="ctr">
                        <a:lnSpc>
                          <a:spcPct val="105000"/>
                        </a:lnSpc>
                        <a:spcAft>
                          <a:spcPts val="0"/>
                        </a:spcAft>
                      </a:pPr>
                      <a:r>
                        <a:rPr lang="lt-LT" sz="1200" b="1">
                          <a:solidFill>
                            <a:schemeClr val="tx1"/>
                          </a:solidFill>
                          <a:effectLst/>
                          <a:latin typeface="Times New Roman" panose="02020603050405020304" pitchFamily="18" charset="0"/>
                          <a:cs typeface="Times New Roman" panose="02020603050405020304" pitchFamily="18" charset="0"/>
                        </a:rPr>
                        <a:t>Nuo daugiau kaip 5 iki 10</a:t>
                      </a:r>
                      <a:endParaRPr lang="lt-LT"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algn="ctr">
                        <a:lnSpc>
                          <a:spcPct val="105000"/>
                        </a:lnSpc>
                        <a:spcAft>
                          <a:spcPts val="0"/>
                        </a:spcAft>
                      </a:pPr>
                      <a:r>
                        <a:rPr lang="lt-LT" sz="1200" b="1">
                          <a:solidFill>
                            <a:schemeClr val="tx1"/>
                          </a:solidFill>
                          <a:effectLst/>
                          <a:latin typeface="Times New Roman" panose="02020603050405020304" pitchFamily="18" charset="0"/>
                          <a:cs typeface="Times New Roman" panose="02020603050405020304" pitchFamily="18" charset="0"/>
                        </a:rPr>
                        <a:t>Nuo daugiau kaip 10 iki 15</a:t>
                      </a:r>
                      <a:endParaRPr lang="lt-LT"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algn="ctr">
                        <a:lnSpc>
                          <a:spcPct val="105000"/>
                        </a:lnSpc>
                        <a:spcAft>
                          <a:spcPts val="0"/>
                        </a:spcAft>
                      </a:pPr>
                      <a:r>
                        <a:rPr lang="lt-LT" sz="1200" b="1">
                          <a:solidFill>
                            <a:schemeClr val="tx1"/>
                          </a:solidFill>
                          <a:effectLst/>
                          <a:latin typeface="Times New Roman" panose="02020603050405020304" pitchFamily="18" charset="0"/>
                          <a:cs typeface="Times New Roman" panose="02020603050405020304" pitchFamily="18" charset="0"/>
                        </a:rPr>
                        <a:t>Nuo daugiau kaip 15 iki 20</a:t>
                      </a:r>
                      <a:endParaRPr lang="lt-LT"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algn="ctr">
                        <a:lnSpc>
                          <a:spcPct val="105000"/>
                        </a:lnSpc>
                        <a:spcAft>
                          <a:spcPts val="0"/>
                        </a:spcAft>
                      </a:pPr>
                      <a:r>
                        <a:rPr lang="lt-LT" sz="1200" b="1">
                          <a:solidFill>
                            <a:schemeClr val="tx1"/>
                          </a:solidFill>
                          <a:effectLst/>
                          <a:latin typeface="Times New Roman" panose="02020603050405020304" pitchFamily="18" charset="0"/>
                          <a:cs typeface="Times New Roman" panose="02020603050405020304" pitchFamily="18" charset="0"/>
                        </a:rPr>
                        <a:t>Nuo daugiau kaip 20 iki 25</a:t>
                      </a:r>
                      <a:endParaRPr lang="lt-LT"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algn="ctr">
                        <a:lnSpc>
                          <a:spcPct val="105000"/>
                        </a:lnSpc>
                        <a:spcAft>
                          <a:spcPts val="0"/>
                        </a:spcAft>
                      </a:pPr>
                      <a:r>
                        <a:rPr lang="lt-LT" sz="1200" b="1">
                          <a:solidFill>
                            <a:schemeClr val="tx1"/>
                          </a:solidFill>
                          <a:effectLst/>
                          <a:latin typeface="Times New Roman" panose="02020603050405020304" pitchFamily="18" charset="0"/>
                          <a:cs typeface="Times New Roman" panose="02020603050405020304" pitchFamily="18" charset="0"/>
                        </a:rPr>
                        <a:t>Daugiau kaip 25</a:t>
                      </a:r>
                      <a:endParaRPr lang="lt-LT"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extLst>
                  <a:ext uri="{0D108BD9-81ED-4DB2-BD59-A6C34878D82A}">
                    <a16:rowId xmlns:a16="http://schemas.microsoft.com/office/drawing/2014/main" val="1592583288"/>
                  </a:ext>
                </a:extLst>
              </a:tr>
              <a:tr h="314153">
                <a:tc gridSpan="8">
                  <a:txBody>
                    <a:bodyPr/>
                    <a:lstStyle/>
                    <a:p>
                      <a:pPr algn="ctr">
                        <a:lnSpc>
                          <a:spcPct val="105000"/>
                        </a:lnSpc>
                        <a:spcAft>
                          <a:spcPts val="0"/>
                        </a:spcAft>
                      </a:pPr>
                      <a:r>
                        <a:rPr lang="lt-LT" sz="1200" b="1" dirty="0">
                          <a:solidFill>
                            <a:schemeClr val="tx1"/>
                          </a:solidFill>
                          <a:effectLst/>
                          <a:latin typeface="Times New Roman" panose="02020603050405020304" pitchFamily="18" charset="0"/>
                          <a:cs typeface="Times New Roman" panose="02020603050405020304" pitchFamily="18" charset="0"/>
                        </a:rPr>
                        <a:t>Nesuteiktos kvalifikacinės kategorijos</a:t>
                      </a: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3922252542"/>
                  </a:ext>
                </a:extLst>
              </a:tr>
              <a:tr h="302334">
                <a:tc>
                  <a:txBody>
                    <a:bodyPr/>
                    <a:lstStyle/>
                    <a:p>
                      <a:pPr algn="ctr">
                        <a:lnSpc>
                          <a:spcPct val="105000"/>
                        </a:lnSpc>
                        <a:spcAft>
                          <a:spcPts val="0"/>
                        </a:spcAft>
                      </a:pPr>
                      <a:r>
                        <a:rPr lang="lt-LT" sz="1200" dirty="0">
                          <a:solidFill>
                            <a:schemeClr val="tx1"/>
                          </a:solidFill>
                          <a:effectLst/>
                          <a:latin typeface="Times New Roman" panose="02020603050405020304" pitchFamily="18" charset="0"/>
                          <a:cs typeface="Times New Roman" panose="02020603050405020304" pitchFamily="18" charset="0"/>
                        </a:rPr>
                        <a:t>Mokytojas</a:t>
                      </a:r>
                      <a:endParaRPr lang="lt-LT"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5000"/>
                        </a:lnSpc>
                        <a:spcAft>
                          <a:spcPts val="0"/>
                        </a:spcAft>
                      </a:pPr>
                      <a:r>
                        <a:rPr lang="lt-LT" sz="1200" b="1" dirty="0">
                          <a:solidFill>
                            <a:schemeClr val="tx1"/>
                          </a:solidFill>
                          <a:effectLst/>
                          <a:latin typeface="Times New Roman" panose="02020603050405020304" pitchFamily="18" charset="0"/>
                          <a:cs typeface="Times New Roman" panose="02020603050405020304" pitchFamily="18" charset="0"/>
                        </a:rPr>
                        <a:t>6,36-6,42</a:t>
                      </a: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algn="ctr">
                        <a:lnSpc>
                          <a:spcPct val="105000"/>
                        </a:lnSpc>
                        <a:spcAft>
                          <a:spcPts val="0"/>
                        </a:spcAft>
                      </a:pPr>
                      <a:r>
                        <a:rPr lang="lt-LT" sz="1200" b="1" dirty="0">
                          <a:solidFill>
                            <a:schemeClr val="tx1"/>
                          </a:solidFill>
                          <a:effectLst/>
                          <a:latin typeface="Times New Roman" panose="02020603050405020304" pitchFamily="18" charset="0"/>
                          <a:cs typeface="Times New Roman" panose="02020603050405020304" pitchFamily="18" charset="0"/>
                        </a:rPr>
                        <a:t>6,38-6,44</a:t>
                      </a: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algn="ctr">
                        <a:lnSpc>
                          <a:spcPct val="105000"/>
                        </a:lnSpc>
                        <a:spcAft>
                          <a:spcPts val="0"/>
                        </a:spcAft>
                      </a:pPr>
                      <a:r>
                        <a:rPr lang="lt-LT" sz="1200" b="1">
                          <a:solidFill>
                            <a:schemeClr val="tx1"/>
                          </a:solidFill>
                          <a:effectLst/>
                          <a:latin typeface="Times New Roman" panose="02020603050405020304" pitchFamily="18" charset="0"/>
                          <a:cs typeface="Times New Roman" panose="02020603050405020304" pitchFamily="18" charset="0"/>
                        </a:rPr>
                        <a:t>6,42-6,5</a:t>
                      </a:r>
                      <a:endParaRPr lang="lt-LT"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algn="ctr">
                        <a:lnSpc>
                          <a:spcPct val="105000"/>
                        </a:lnSpc>
                        <a:spcAft>
                          <a:spcPts val="0"/>
                        </a:spcAft>
                      </a:pPr>
                      <a:r>
                        <a:rPr lang="lt-LT" sz="1200" b="1">
                          <a:solidFill>
                            <a:schemeClr val="tx1"/>
                          </a:solidFill>
                          <a:effectLst/>
                          <a:latin typeface="Times New Roman" panose="02020603050405020304" pitchFamily="18" charset="0"/>
                          <a:cs typeface="Times New Roman" panose="02020603050405020304" pitchFamily="18" charset="0"/>
                        </a:rPr>
                        <a:t>6,52-6,62</a:t>
                      </a:r>
                      <a:endParaRPr lang="lt-LT"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algn="ctr">
                        <a:lnSpc>
                          <a:spcPct val="105000"/>
                        </a:lnSpc>
                        <a:spcAft>
                          <a:spcPts val="0"/>
                        </a:spcAft>
                      </a:pPr>
                      <a:r>
                        <a:rPr lang="lt-LT" sz="1200" b="1">
                          <a:solidFill>
                            <a:schemeClr val="tx1"/>
                          </a:solidFill>
                          <a:effectLst/>
                          <a:latin typeface="Times New Roman" panose="02020603050405020304" pitchFamily="18" charset="0"/>
                          <a:cs typeface="Times New Roman" panose="02020603050405020304" pitchFamily="18" charset="0"/>
                        </a:rPr>
                        <a:t>6,54-6,82</a:t>
                      </a:r>
                      <a:endParaRPr lang="lt-LT"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algn="ctr">
                        <a:lnSpc>
                          <a:spcPct val="105000"/>
                        </a:lnSpc>
                        <a:spcAft>
                          <a:spcPts val="0"/>
                        </a:spcAft>
                      </a:pPr>
                      <a:r>
                        <a:rPr lang="lt-LT" sz="1200" b="1">
                          <a:solidFill>
                            <a:schemeClr val="tx1"/>
                          </a:solidFill>
                          <a:effectLst/>
                          <a:latin typeface="Times New Roman" panose="02020603050405020304" pitchFamily="18" charset="0"/>
                          <a:cs typeface="Times New Roman" panose="02020603050405020304" pitchFamily="18" charset="0"/>
                        </a:rPr>
                        <a:t>6,56-6,85</a:t>
                      </a:r>
                      <a:endParaRPr lang="lt-LT"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algn="ctr">
                        <a:lnSpc>
                          <a:spcPct val="105000"/>
                        </a:lnSpc>
                        <a:spcAft>
                          <a:spcPts val="0"/>
                        </a:spcAft>
                      </a:pPr>
                      <a:r>
                        <a:rPr lang="lt-LT" sz="1200" b="1" dirty="0">
                          <a:solidFill>
                            <a:schemeClr val="tx1"/>
                          </a:solidFill>
                          <a:effectLst/>
                          <a:latin typeface="Times New Roman" panose="02020603050405020304" pitchFamily="18" charset="0"/>
                          <a:cs typeface="Times New Roman" panose="02020603050405020304" pitchFamily="18" charset="0"/>
                        </a:rPr>
                        <a:t>6,58-6,89</a:t>
                      </a: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extLst>
                  <a:ext uri="{0D108BD9-81ED-4DB2-BD59-A6C34878D82A}">
                    <a16:rowId xmlns:a16="http://schemas.microsoft.com/office/drawing/2014/main" val="3580317761"/>
                  </a:ext>
                </a:extLst>
              </a:tr>
              <a:tr h="374226">
                <a:tc gridSpan="8">
                  <a:txBody>
                    <a:bodyPr/>
                    <a:lstStyle/>
                    <a:p>
                      <a:pPr algn="ctr">
                        <a:lnSpc>
                          <a:spcPct val="105000"/>
                        </a:lnSpc>
                        <a:spcAft>
                          <a:spcPts val="0"/>
                        </a:spcAft>
                      </a:pPr>
                      <a:r>
                        <a:rPr lang="lt-LT" sz="1200" b="1" dirty="0">
                          <a:solidFill>
                            <a:schemeClr val="tx1"/>
                          </a:solidFill>
                          <a:effectLst/>
                          <a:latin typeface="Times New Roman" panose="02020603050405020304" pitchFamily="18" charset="0"/>
                          <a:cs typeface="Times New Roman" panose="02020603050405020304" pitchFamily="18" charset="0"/>
                        </a:rPr>
                        <a:t>Suteiktos kvalifikacinės kategorijos</a:t>
                      </a: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51763913"/>
                  </a:ext>
                </a:extLst>
              </a:tr>
              <a:tr h="742394">
                <a:tc>
                  <a:txBody>
                    <a:bodyPr/>
                    <a:lstStyle/>
                    <a:p>
                      <a:pPr algn="ctr">
                        <a:lnSpc>
                          <a:spcPct val="105000"/>
                        </a:lnSpc>
                        <a:spcAft>
                          <a:spcPts val="0"/>
                        </a:spcAft>
                      </a:pPr>
                      <a:r>
                        <a:rPr lang="lt-LT" sz="1200" dirty="0">
                          <a:solidFill>
                            <a:schemeClr val="tx1"/>
                          </a:solidFill>
                          <a:effectLst/>
                          <a:latin typeface="Times New Roman" panose="02020603050405020304" pitchFamily="18" charset="0"/>
                          <a:cs typeface="Times New Roman" panose="02020603050405020304" pitchFamily="18" charset="0"/>
                        </a:rPr>
                        <a:t>Mokytojas</a:t>
                      </a:r>
                      <a:endParaRPr lang="lt-LT"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5000"/>
                        </a:lnSpc>
                        <a:spcAft>
                          <a:spcPts val="0"/>
                        </a:spcAft>
                      </a:pPr>
                      <a:r>
                        <a:rPr lang="lt-LT" sz="1200" b="1" dirty="0">
                          <a:solidFill>
                            <a:srgbClr val="0070C0"/>
                          </a:solidFill>
                          <a:effectLst/>
                          <a:latin typeface="Times New Roman" panose="02020603050405020304" pitchFamily="18" charset="0"/>
                          <a:cs typeface="Times New Roman" panose="02020603050405020304" pitchFamily="18" charset="0"/>
                        </a:rPr>
                        <a:t>6,62</a:t>
                      </a:r>
                      <a:r>
                        <a:rPr lang="en-US" sz="1200" b="1" dirty="0">
                          <a:solidFill>
                            <a:schemeClr val="tx1"/>
                          </a:solidFill>
                          <a:effectLst/>
                          <a:latin typeface="Times New Roman" panose="02020603050405020304" pitchFamily="18" charset="0"/>
                          <a:cs typeface="Times New Roman" panose="02020603050405020304" pitchFamily="18" charset="0"/>
                        </a:rPr>
                        <a:t>-</a:t>
                      </a:r>
                      <a:r>
                        <a:rPr lang="lt-LT" sz="1200" b="1" dirty="0" smtClean="0">
                          <a:solidFill>
                            <a:schemeClr val="tx1"/>
                          </a:solidFill>
                          <a:effectLst/>
                          <a:latin typeface="Times New Roman" panose="02020603050405020304" pitchFamily="18" charset="0"/>
                          <a:cs typeface="Times New Roman" panose="02020603050405020304" pitchFamily="18" charset="0"/>
                        </a:rPr>
                        <a:t>6,9/ </a:t>
                      </a:r>
                      <a:r>
                        <a:rPr lang="lt-LT" sz="1200" b="1" dirty="0" smtClean="0">
                          <a:solidFill>
                            <a:srgbClr val="FF0000"/>
                          </a:solidFill>
                          <a:effectLst/>
                          <a:latin typeface="Times New Roman" panose="02020603050405020304" pitchFamily="18" charset="0"/>
                          <a:cs typeface="Times New Roman" panose="02020603050405020304" pitchFamily="18" charset="0"/>
                        </a:rPr>
                        <a:t>6,76</a:t>
                      </a:r>
                    </a:p>
                    <a:p>
                      <a:pPr algn="ctr">
                        <a:lnSpc>
                          <a:spcPct val="105000"/>
                        </a:lnSpc>
                        <a:spcAft>
                          <a:spcPts val="0"/>
                        </a:spcAft>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3,31</a:t>
                      </a:r>
                      <a:endParaRPr lang="lt-LT" sz="12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endParaRPr lang="lt-LT" sz="1200" b="1" dirty="0" smtClean="0">
                        <a:solidFill>
                          <a:schemeClr val="tx1"/>
                        </a:solidFill>
                        <a:effectLst/>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6,65-6</a:t>
                      </a:r>
                      <a:r>
                        <a:rPr lang="lt-LT" sz="1200" b="1" dirty="0">
                          <a:solidFill>
                            <a:schemeClr val="tx1"/>
                          </a:solidFill>
                          <a:effectLst/>
                          <a:latin typeface="Times New Roman" panose="02020603050405020304" pitchFamily="18" charset="0"/>
                          <a:cs typeface="Times New Roman" panose="02020603050405020304" pitchFamily="18" charset="0"/>
                        </a:rPr>
                        <a:t>, </a:t>
                      </a:r>
                      <a:r>
                        <a:rPr lang="lt-LT" sz="1200" b="1" dirty="0" smtClean="0">
                          <a:solidFill>
                            <a:schemeClr val="tx1"/>
                          </a:solidFill>
                          <a:effectLst/>
                          <a:latin typeface="Times New Roman" panose="02020603050405020304" pitchFamily="18" charset="0"/>
                          <a:cs typeface="Times New Roman" panose="02020603050405020304" pitchFamily="18" charset="0"/>
                        </a:rPr>
                        <a:t>91/ </a:t>
                      </a:r>
                      <a:r>
                        <a:rPr lang="lt-LT" sz="1200" b="1" dirty="0" smtClean="0">
                          <a:solidFill>
                            <a:srgbClr val="FF0000"/>
                          </a:solidFill>
                          <a:effectLst/>
                          <a:latin typeface="Times New Roman" panose="02020603050405020304" pitchFamily="18" charset="0"/>
                          <a:cs typeface="Times New Roman" panose="02020603050405020304" pitchFamily="18" charset="0"/>
                        </a:rPr>
                        <a:t>6,76</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3,31</a:t>
                      </a: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6,69-6,92/ </a:t>
                      </a:r>
                      <a:r>
                        <a:rPr lang="lt-LT" sz="1200" b="1" dirty="0" smtClean="0">
                          <a:solidFill>
                            <a:srgbClr val="FF0000"/>
                          </a:solidFill>
                          <a:effectLst/>
                          <a:latin typeface="Times New Roman" panose="02020603050405020304" pitchFamily="18" charset="0"/>
                          <a:cs typeface="Times New Roman" panose="02020603050405020304" pitchFamily="18" charset="0"/>
                        </a:rPr>
                        <a:t>6,81</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3,31</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rgbClr val="0070C0"/>
                          </a:solidFill>
                          <a:effectLst/>
                          <a:latin typeface="Times New Roman" panose="02020603050405020304" pitchFamily="18" charset="0"/>
                          <a:cs typeface="Times New Roman" panose="02020603050405020304" pitchFamily="18" charset="0"/>
                        </a:rPr>
                        <a:t>6,82</a:t>
                      </a:r>
                      <a:r>
                        <a:rPr lang="lt-LT" sz="1200" b="1" dirty="0" smtClean="0">
                          <a:solidFill>
                            <a:schemeClr val="tx1"/>
                          </a:solidFill>
                          <a:effectLst/>
                          <a:latin typeface="Times New Roman" panose="02020603050405020304" pitchFamily="18" charset="0"/>
                          <a:cs typeface="Times New Roman" panose="02020603050405020304" pitchFamily="18" charset="0"/>
                        </a:rPr>
                        <a:t>-6,95/ </a:t>
                      </a:r>
                      <a:r>
                        <a:rPr lang="lt-LT" sz="1200" b="1" dirty="0" smtClean="0">
                          <a:solidFill>
                            <a:srgbClr val="FF0000"/>
                          </a:solidFill>
                          <a:effectLst/>
                          <a:latin typeface="Times New Roman" panose="02020603050405020304" pitchFamily="18" charset="0"/>
                          <a:cs typeface="Times New Roman" panose="02020603050405020304" pitchFamily="18" charset="0"/>
                        </a:rPr>
                        <a:t>6,9</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3,41</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6,9-6,97/ </a:t>
                      </a:r>
                      <a:r>
                        <a:rPr lang="lt-LT" sz="1200" b="1" dirty="0" smtClean="0">
                          <a:solidFill>
                            <a:srgbClr val="FF0000"/>
                          </a:solidFill>
                          <a:effectLst/>
                          <a:latin typeface="Times New Roman" panose="02020603050405020304" pitchFamily="18" charset="0"/>
                          <a:cs typeface="Times New Roman" panose="02020603050405020304" pitchFamily="18" charset="0"/>
                        </a:rPr>
                        <a:t>6,94</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3,41</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6,93-7,0/ </a:t>
                      </a:r>
                      <a:r>
                        <a:rPr lang="lt-LT" sz="1200" b="1" dirty="0" smtClean="0">
                          <a:solidFill>
                            <a:srgbClr val="FF0000"/>
                          </a:solidFill>
                          <a:effectLst/>
                          <a:latin typeface="Times New Roman" panose="02020603050405020304" pitchFamily="18" charset="0"/>
                          <a:cs typeface="Times New Roman" panose="02020603050405020304" pitchFamily="18" charset="0"/>
                        </a:rPr>
                        <a:t>6,97</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3,45</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6,97-7,05/ </a:t>
                      </a:r>
                      <a:r>
                        <a:rPr lang="lt-LT" sz="1200" b="1" dirty="0" smtClean="0">
                          <a:solidFill>
                            <a:srgbClr val="FF0000"/>
                          </a:solidFill>
                          <a:effectLst/>
                          <a:latin typeface="Times New Roman" panose="02020603050405020304" pitchFamily="18" charset="0"/>
                          <a:cs typeface="Times New Roman" panose="02020603050405020304" pitchFamily="18" charset="0"/>
                        </a:rPr>
                        <a:t>7,01</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3,45</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extLst>
                  <a:ext uri="{0D108BD9-81ED-4DB2-BD59-A6C34878D82A}">
                    <a16:rowId xmlns:a16="http://schemas.microsoft.com/office/drawing/2014/main" val="4289911622"/>
                  </a:ext>
                </a:extLst>
              </a:tr>
              <a:tr h="567247">
                <a:tc>
                  <a:txBody>
                    <a:bodyPr/>
                    <a:lstStyle/>
                    <a:p>
                      <a:pPr algn="ctr">
                        <a:spcAft>
                          <a:spcPts val="0"/>
                        </a:spcAft>
                      </a:pPr>
                      <a:r>
                        <a:rPr lang="lt-LT" sz="1200" dirty="0">
                          <a:solidFill>
                            <a:schemeClr val="tx1"/>
                          </a:solidFill>
                          <a:effectLst/>
                          <a:latin typeface="Times New Roman" panose="02020603050405020304" pitchFamily="18" charset="0"/>
                          <a:cs typeface="Times New Roman" panose="02020603050405020304" pitchFamily="18" charset="0"/>
                        </a:rPr>
                        <a:t>Vyresnysis mokytojas</a:t>
                      </a:r>
                      <a:endParaRPr lang="lt-LT"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endParaRPr lang="lt-LT" sz="12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6,98-7,06/ </a:t>
                      </a:r>
                      <a:r>
                        <a:rPr lang="lt-LT" sz="1200" b="1" dirty="0" smtClean="0">
                          <a:solidFill>
                            <a:srgbClr val="FF0000"/>
                          </a:solidFill>
                          <a:effectLst/>
                          <a:latin typeface="Times New Roman" panose="02020603050405020304" pitchFamily="18" charset="0"/>
                          <a:cs typeface="Times New Roman" panose="02020603050405020304" pitchFamily="18" charset="0"/>
                        </a:rPr>
                        <a:t>7,02</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3,51</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6,99-7,08/ </a:t>
                      </a:r>
                      <a:r>
                        <a:rPr lang="lt-LT" sz="1200" b="1" dirty="0" smtClean="0">
                          <a:solidFill>
                            <a:srgbClr val="FF0000"/>
                          </a:solidFill>
                          <a:effectLst/>
                          <a:latin typeface="Times New Roman" panose="02020603050405020304" pitchFamily="18" charset="0"/>
                          <a:cs typeface="Times New Roman" panose="02020603050405020304" pitchFamily="18" charset="0"/>
                        </a:rPr>
                        <a:t>7,04</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3,51</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7,0-</a:t>
                      </a:r>
                      <a:r>
                        <a:rPr lang="lt-LT" sz="1200" b="1" dirty="0" smtClean="0">
                          <a:solidFill>
                            <a:srgbClr val="0070C0"/>
                          </a:solidFill>
                          <a:effectLst/>
                          <a:latin typeface="Times New Roman" panose="02020603050405020304" pitchFamily="18" charset="0"/>
                          <a:cs typeface="Times New Roman" panose="02020603050405020304" pitchFamily="18" charset="0"/>
                        </a:rPr>
                        <a:t>7,12</a:t>
                      </a:r>
                      <a:r>
                        <a:rPr lang="lt-LT" sz="1200" b="1" dirty="0" smtClean="0">
                          <a:solidFill>
                            <a:schemeClr val="tx1"/>
                          </a:solidFill>
                          <a:effectLst/>
                          <a:latin typeface="Times New Roman" panose="02020603050405020304" pitchFamily="18" charset="0"/>
                          <a:cs typeface="Times New Roman" panose="02020603050405020304" pitchFamily="18" charset="0"/>
                        </a:rPr>
                        <a:t>/ </a:t>
                      </a:r>
                      <a:r>
                        <a:rPr lang="lt-LT" sz="1200" b="1" dirty="0" smtClean="0">
                          <a:solidFill>
                            <a:srgbClr val="FF0000"/>
                          </a:solidFill>
                          <a:effectLst/>
                          <a:latin typeface="Times New Roman" panose="02020603050405020304" pitchFamily="18" charset="0"/>
                          <a:cs typeface="Times New Roman" panose="02020603050405020304" pitchFamily="18" charset="0"/>
                        </a:rPr>
                        <a:t>7,06</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3,56</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7,26-</a:t>
                      </a:r>
                      <a:r>
                        <a:rPr lang="lt-LT" sz="1200" b="1" dirty="0" smtClean="0">
                          <a:solidFill>
                            <a:srgbClr val="0070C0"/>
                          </a:solidFill>
                          <a:effectLst/>
                          <a:latin typeface="Times New Roman" panose="02020603050405020304" pitchFamily="18" charset="0"/>
                          <a:cs typeface="Times New Roman" panose="02020603050405020304" pitchFamily="18" charset="0"/>
                        </a:rPr>
                        <a:t>7,4</a:t>
                      </a:r>
                      <a:r>
                        <a:rPr lang="lt-LT" sz="1200" b="1" dirty="0" smtClean="0">
                          <a:solidFill>
                            <a:schemeClr val="tx1"/>
                          </a:solidFill>
                          <a:effectLst/>
                          <a:latin typeface="Times New Roman" panose="02020603050405020304" pitchFamily="18" charset="0"/>
                          <a:cs typeface="Times New Roman" panose="02020603050405020304" pitchFamily="18" charset="0"/>
                        </a:rPr>
                        <a:t>/ </a:t>
                      </a:r>
                      <a:r>
                        <a:rPr lang="lt-LT" sz="1200" b="1" dirty="0" smtClean="0">
                          <a:solidFill>
                            <a:srgbClr val="FF0000"/>
                          </a:solidFill>
                          <a:effectLst/>
                          <a:latin typeface="Times New Roman" panose="02020603050405020304" pitchFamily="18" charset="0"/>
                          <a:cs typeface="Times New Roman" panose="02020603050405020304" pitchFamily="18" charset="0"/>
                        </a:rPr>
                        <a:t>7,33</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3,7</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7,3-7,44/ </a:t>
                      </a:r>
                      <a:r>
                        <a:rPr lang="lt-LT" sz="1200" b="1" dirty="0" smtClean="0">
                          <a:solidFill>
                            <a:srgbClr val="FF0000"/>
                          </a:solidFill>
                          <a:effectLst/>
                          <a:latin typeface="Times New Roman" panose="02020603050405020304" pitchFamily="18" charset="0"/>
                          <a:cs typeface="Times New Roman" panose="02020603050405020304" pitchFamily="18" charset="0"/>
                        </a:rPr>
                        <a:t>7,37</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3,7</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7,33-7,47/ </a:t>
                      </a:r>
                      <a:r>
                        <a:rPr lang="lt-LT" sz="1200" b="1" dirty="0" smtClean="0">
                          <a:solidFill>
                            <a:srgbClr val="FF0000"/>
                          </a:solidFill>
                          <a:effectLst/>
                          <a:latin typeface="Times New Roman" panose="02020603050405020304" pitchFamily="18" charset="0"/>
                          <a:cs typeface="Times New Roman" panose="02020603050405020304" pitchFamily="18" charset="0"/>
                        </a:rPr>
                        <a:t>7,4</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3,7</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extLst>
                  <a:ext uri="{0D108BD9-81ED-4DB2-BD59-A6C34878D82A}">
                    <a16:rowId xmlns:a16="http://schemas.microsoft.com/office/drawing/2014/main" val="990439580"/>
                  </a:ext>
                </a:extLst>
              </a:tr>
              <a:tr h="850871">
                <a:tc>
                  <a:txBody>
                    <a:bodyPr/>
                    <a:lstStyle/>
                    <a:p>
                      <a:pPr algn="ctr">
                        <a:spcAft>
                          <a:spcPts val="0"/>
                        </a:spcAft>
                      </a:pPr>
                      <a:r>
                        <a:rPr lang="lt-LT" sz="1200" dirty="0">
                          <a:solidFill>
                            <a:schemeClr val="tx1"/>
                          </a:solidFill>
                          <a:effectLst/>
                          <a:latin typeface="Times New Roman" panose="02020603050405020304" pitchFamily="18" charset="0"/>
                          <a:cs typeface="Times New Roman" panose="02020603050405020304" pitchFamily="18" charset="0"/>
                        </a:rPr>
                        <a:t>Mokytojas metodininkas</a:t>
                      </a:r>
                      <a:endParaRPr lang="lt-LT"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endParaRPr lang="lt-LT" sz="1200" b="1">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endParaRPr lang="lt-LT" sz="1200" b="1">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l" defTabSz="457200" rtl="0" eaLnBrk="1" fontAlgn="auto" latinLnBrk="0" hangingPunct="1">
                        <a:lnSpc>
                          <a:spcPct val="105000"/>
                        </a:lnSpc>
                        <a:spcBef>
                          <a:spcPts val="0"/>
                        </a:spcBef>
                        <a:spcAft>
                          <a:spcPts val="0"/>
                        </a:spcAft>
                        <a:buClrTx/>
                        <a:buSzTx/>
                        <a:buFontTx/>
                        <a:buNone/>
                        <a:tabLst/>
                        <a:defRPr/>
                      </a:pPr>
                      <a:r>
                        <a:rPr lang="lt-LT" sz="1200" b="1" dirty="0">
                          <a:solidFill>
                            <a:schemeClr val="tx1"/>
                          </a:solidFill>
                          <a:effectLst/>
                          <a:latin typeface="Times New Roman" panose="02020603050405020304" pitchFamily="18" charset="0"/>
                          <a:cs typeface="Times New Roman" panose="02020603050405020304" pitchFamily="18" charset="0"/>
                        </a:rPr>
                        <a:t>7,4-</a:t>
                      </a:r>
                      <a:r>
                        <a:rPr lang="lt-LT" sz="1200" b="1" dirty="0">
                          <a:solidFill>
                            <a:srgbClr val="0070C0"/>
                          </a:solidFill>
                          <a:effectLst/>
                          <a:latin typeface="Times New Roman" panose="02020603050405020304" pitchFamily="18" charset="0"/>
                          <a:cs typeface="Times New Roman" panose="02020603050405020304" pitchFamily="18" charset="0"/>
                        </a:rPr>
                        <a:t>7,54</a:t>
                      </a:r>
                      <a:r>
                        <a:rPr lang="lt-LT" sz="1200" b="1" dirty="0">
                          <a:solidFill>
                            <a:schemeClr val="tx1"/>
                          </a:solidFill>
                          <a:effectLst/>
                          <a:latin typeface="Times New Roman" panose="02020603050405020304" pitchFamily="18" charset="0"/>
                          <a:cs typeface="Times New Roman" panose="02020603050405020304" pitchFamily="18" charset="0"/>
                        </a:rPr>
                        <a:t> </a:t>
                      </a:r>
                      <a:r>
                        <a:rPr lang="lt-LT" sz="1200" b="1" dirty="0" smtClean="0">
                          <a:solidFill>
                            <a:schemeClr val="tx1"/>
                          </a:solidFill>
                          <a:effectLst/>
                          <a:latin typeface="Times New Roman" panose="02020603050405020304" pitchFamily="18" charset="0"/>
                          <a:cs typeface="Times New Roman" panose="02020603050405020304" pitchFamily="18" charset="0"/>
                        </a:rPr>
                        <a:t>/ </a:t>
                      </a:r>
                      <a:r>
                        <a:rPr lang="lt-LT" sz="1200" b="1" dirty="0" smtClean="0">
                          <a:solidFill>
                            <a:srgbClr val="FF0000"/>
                          </a:solidFill>
                          <a:effectLst/>
                          <a:latin typeface="Times New Roman" panose="02020603050405020304" pitchFamily="18" charset="0"/>
                          <a:cs typeface="Times New Roman" panose="02020603050405020304" pitchFamily="18" charset="0"/>
                        </a:rPr>
                        <a:t>7,47</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3,77</a:t>
                      </a:r>
                    </a:p>
                    <a:p>
                      <a:pP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7,54-</a:t>
                      </a:r>
                      <a:r>
                        <a:rPr lang="lt-LT" sz="1200" b="1" dirty="0" smtClean="0">
                          <a:solidFill>
                            <a:srgbClr val="0070C0"/>
                          </a:solidFill>
                          <a:effectLst/>
                          <a:latin typeface="Times New Roman" panose="02020603050405020304" pitchFamily="18" charset="0"/>
                          <a:cs typeface="Times New Roman" panose="02020603050405020304" pitchFamily="18" charset="0"/>
                        </a:rPr>
                        <a:t>7,68</a:t>
                      </a:r>
                      <a:r>
                        <a:rPr lang="lt-LT" sz="1200" b="1" dirty="0" smtClean="0">
                          <a:solidFill>
                            <a:schemeClr val="tx1"/>
                          </a:solidFill>
                          <a:effectLst/>
                          <a:latin typeface="Times New Roman" panose="02020603050405020304" pitchFamily="18" charset="0"/>
                          <a:cs typeface="Times New Roman" panose="02020603050405020304" pitchFamily="18" charset="0"/>
                        </a:rPr>
                        <a:t>/ </a:t>
                      </a:r>
                      <a:r>
                        <a:rPr lang="lt-LT" sz="1200" b="1" dirty="0" smtClean="0">
                          <a:solidFill>
                            <a:srgbClr val="FF0000"/>
                          </a:solidFill>
                          <a:effectLst/>
                          <a:latin typeface="Times New Roman" panose="02020603050405020304" pitchFamily="18" charset="0"/>
                          <a:cs typeface="Times New Roman" panose="02020603050405020304" pitchFamily="18" charset="0"/>
                        </a:rPr>
                        <a:t>7,61</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3,84</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7,78-</a:t>
                      </a:r>
                      <a:r>
                        <a:rPr lang="lt-LT" sz="1200" b="1" dirty="0" smtClean="0">
                          <a:solidFill>
                            <a:srgbClr val="0070C0"/>
                          </a:solidFill>
                          <a:effectLst/>
                          <a:latin typeface="Times New Roman" panose="02020603050405020304" pitchFamily="18" charset="0"/>
                          <a:cs typeface="Times New Roman" panose="02020603050405020304" pitchFamily="18" charset="0"/>
                        </a:rPr>
                        <a:t>7,92</a:t>
                      </a:r>
                      <a:r>
                        <a:rPr lang="lt-LT" sz="1200" b="1" dirty="0" smtClean="0">
                          <a:solidFill>
                            <a:schemeClr val="tx1"/>
                          </a:solidFill>
                          <a:effectLst/>
                          <a:latin typeface="Times New Roman" panose="02020603050405020304" pitchFamily="18" charset="0"/>
                          <a:cs typeface="Times New Roman" panose="02020603050405020304" pitchFamily="18" charset="0"/>
                        </a:rPr>
                        <a:t>/ </a:t>
                      </a:r>
                      <a:r>
                        <a:rPr lang="lt-LT" sz="1200" b="1" dirty="0" smtClean="0">
                          <a:solidFill>
                            <a:srgbClr val="FF0000"/>
                          </a:solidFill>
                          <a:effectLst/>
                          <a:latin typeface="Times New Roman" panose="02020603050405020304" pitchFamily="18" charset="0"/>
                          <a:cs typeface="Times New Roman" panose="02020603050405020304" pitchFamily="18" charset="0"/>
                        </a:rPr>
                        <a:t>7,85</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3,96</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7,82-7,96/ </a:t>
                      </a:r>
                      <a:r>
                        <a:rPr lang="lt-LT" sz="1200" b="1" dirty="0" smtClean="0">
                          <a:solidFill>
                            <a:srgbClr val="FF0000"/>
                          </a:solidFill>
                          <a:effectLst/>
                          <a:latin typeface="Times New Roman" panose="02020603050405020304" pitchFamily="18" charset="0"/>
                          <a:cs typeface="Times New Roman" panose="02020603050405020304" pitchFamily="18" charset="0"/>
                        </a:rPr>
                        <a:t>7,89</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3,96</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7,86-8,0/ </a:t>
                      </a:r>
                      <a:r>
                        <a:rPr lang="lt-LT" sz="1200" b="1" dirty="0" smtClean="0">
                          <a:solidFill>
                            <a:srgbClr val="FF0000"/>
                          </a:solidFill>
                          <a:effectLst/>
                          <a:latin typeface="Times New Roman" panose="02020603050405020304" pitchFamily="18" charset="0"/>
                          <a:cs typeface="Times New Roman" panose="02020603050405020304" pitchFamily="18" charset="0"/>
                        </a:rPr>
                        <a:t>7,93</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3,96</a:t>
                      </a: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extLst>
                  <a:ext uri="{0D108BD9-81ED-4DB2-BD59-A6C34878D82A}">
                    <a16:rowId xmlns:a16="http://schemas.microsoft.com/office/drawing/2014/main" val="4214081967"/>
                  </a:ext>
                </a:extLst>
              </a:tr>
              <a:tr h="567247">
                <a:tc>
                  <a:txBody>
                    <a:bodyPr/>
                    <a:lstStyle/>
                    <a:p>
                      <a:pPr algn="ctr">
                        <a:spcAft>
                          <a:spcPts val="0"/>
                        </a:spcAft>
                      </a:pPr>
                      <a:r>
                        <a:rPr lang="lt-LT" sz="1200">
                          <a:solidFill>
                            <a:schemeClr val="tx1"/>
                          </a:solidFill>
                          <a:effectLst/>
                          <a:latin typeface="Times New Roman" panose="02020603050405020304" pitchFamily="18" charset="0"/>
                          <a:cs typeface="Times New Roman" panose="02020603050405020304" pitchFamily="18" charset="0"/>
                        </a:rPr>
                        <a:t>Mokytojas ekspertas</a:t>
                      </a:r>
                      <a:endParaRPr lang="lt-LT"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endParaRPr lang="lt-LT" sz="1200" b="1">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endParaRPr lang="lt-LT" sz="1200" b="1">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8,4-</a:t>
                      </a:r>
                      <a:r>
                        <a:rPr lang="lt-LT" sz="1200" b="1" dirty="0" smtClean="0">
                          <a:solidFill>
                            <a:srgbClr val="0070C0"/>
                          </a:solidFill>
                          <a:effectLst/>
                          <a:latin typeface="Times New Roman" panose="02020603050405020304" pitchFamily="18" charset="0"/>
                          <a:cs typeface="Times New Roman" panose="02020603050405020304" pitchFamily="18" charset="0"/>
                        </a:rPr>
                        <a:t>8,58</a:t>
                      </a:r>
                      <a:r>
                        <a:rPr lang="lt-LT" sz="1200" b="1" dirty="0" smtClean="0">
                          <a:solidFill>
                            <a:schemeClr val="tx1"/>
                          </a:solidFill>
                          <a:effectLst/>
                          <a:latin typeface="Times New Roman" panose="02020603050405020304" pitchFamily="18" charset="0"/>
                          <a:cs typeface="Times New Roman" panose="02020603050405020304" pitchFamily="18" charset="0"/>
                        </a:rPr>
                        <a:t>/ </a:t>
                      </a:r>
                      <a:r>
                        <a:rPr lang="lt-LT" sz="1200" b="1" dirty="0" smtClean="0">
                          <a:solidFill>
                            <a:srgbClr val="FF0000"/>
                          </a:solidFill>
                          <a:effectLst/>
                          <a:latin typeface="Times New Roman" panose="02020603050405020304" pitchFamily="18" charset="0"/>
                          <a:cs typeface="Times New Roman" panose="02020603050405020304" pitchFamily="18" charset="0"/>
                        </a:rPr>
                        <a:t>8,49</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4,29</a:t>
                      </a: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8,56-</a:t>
                      </a:r>
                      <a:r>
                        <a:rPr lang="lt-LT" sz="1200" b="1" dirty="0" smtClean="0">
                          <a:solidFill>
                            <a:srgbClr val="0070C0"/>
                          </a:solidFill>
                          <a:effectLst/>
                          <a:latin typeface="Times New Roman" panose="02020603050405020304" pitchFamily="18" charset="0"/>
                          <a:cs typeface="Times New Roman" panose="02020603050405020304" pitchFamily="18" charset="0"/>
                        </a:rPr>
                        <a:t>8,72</a:t>
                      </a:r>
                      <a:r>
                        <a:rPr lang="lt-LT" sz="1200" b="1" dirty="0" smtClean="0">
                          <a:solidFill>
                            <a:schemeClr val="tx1"/>
                          </a:solidFill>
                          <a:effectLst/>
                          <a:latin typeface="Times New Roman" panose="02020603050405020304" pitchFamily="18" charset="0"/>
                          <a:cs typeface="Times New Roman" panose="02020603050405020304" pitchFamily="18" charset="0"/>
                        </a:rPr>
                        <a:t>/ </a:t>
                      </a:r>
                      <a:r>
                        <a:rPr lang="lt-LT" sz="1200" b="1" dirty="0" smtClean="0">
                          <a:solidFill>
                            <a:srgbClr val="FF0000"/>
                          </a:solidFill>
                          <a:effectLst/>
                          <a:latin typeface="Times New Roman" panose="02020603050405020304" pitchFamily="18" charset="0"/>
                          <a:cs typeface="Times New Roman" panose="02020603050405020304" pitchFamily="18" charset="0"/>
                        </a:rPr>
                        <a:t>8,64</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4,36</a:t>
                      </a: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8,80-</a:t>
                      </a:r>
                      <a:r>
                        <a:rPr lang="lt-LT" sz="1200" b="1" dirty="0" smtClean="0">
                          <a:solidFill>
                            <a:srgbClr val="0070C0"/>
                          </a:solidFill>
                          <a:effectLst/>
                          <a:latin typeface="Times New Roman" panose="02020603050405020304" pitchFamily="18" charset="0"/>
                          <a:cs typeface="Times New Roman" panose="02020603050405020304" pitchFamily="18" charset="0"/>
                        </a:rPr>
                        <a:t>8,94</a:t>
                      </a:r>
                      <a:r>
                        <a:rPr lang="lt-LT" sz="1200" b="1" dirty="0" smtClean="0">
                          <a:solidFill>
                            <a:schemeClr val="tx1"/>
                          </a:solidFill>
                          <a:effectLst/>
                          <a:latin typeface="Times New Roman" panose="02020603050405020304" pitchFamily="18" charset="0"/>
                          <a:cs typeface="Times New Roman" panose="02020603050405020304" pitchFamily="18" charset="0"/>
                        </a:rPr>
                        <a:t>/ </a:t>
                      </a:r>
                      <a:r>
                        <a:rPr lang="lt-LT" sz="1200" b="1" dirty="0" smtClean="0">
                          <a:solidFill>
                            <a:srgbClr val="FF0000"/>
                          </a:solidFill>
                          <a:effectLst/>
                          <a:latin typeface="Times New Roman" panose="02020603050405020304" pitchFamily="18" charset="0"/>
                          <a:cs typeface="Times New Roman" panose="02020603050405020304" pitchFamily="18" charset="0"/>
                        </a:rPr>
                        <a:t>8,87</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4,47</a:t>
                      </a: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8,84-8,98/ </a:t>
                      </a:r>
                      <a:r>
                        <a:rPr lang="lt-LT" sz="1200" b="1" dirty="0" smtClean="0">
                          <a:solidFill>
                            <a:srgbClr val="FF0000"/>
                          </a:solidFill>
                          <a:effectLst/>
                          <a:latin typeface="Times New Roman" panose="02020603050405020304" pitchFamily="18" charset="0"/>
                          <a:cs typeface="Times New Roman" panose="02020603050405020304" pitchFamily="18" charset="0"/>
                        </a:rPr>
                        <a:t>8,91</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4,47</a:t>
                      </a:r>
                      <a:endParaRPr lang="lt-LT" sz="1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1" dirty="0" smtClean="0">
                          <a:solidFill>
                            <a:schemeClr val="tx1"/>
                          </a:solidFill>
                          <a:effectLst/>
                          <a:latin typeface="Times New Roman" panose="02020603050405020304" pitchFamily="18" charset="0"/>
                          <a:cs typeface="Times New Roman" panose="02020603050405020304" pitchFamily="18" charset="0"/>
                        </a:rPr>
                        <a:t>8,89-9,02/ </a:t>
                      </a:r>
                      <a:r>
                        <a:rPr lang="lt-LT" sz="1200" b="1" dirty="0" smtClean="0">
                          <a:solidFill>
                            <a:srgbClr val="FF0000"/>
                          </a:solidFill>
                          <a:effectLst/>
                          <a:latin typeface="Times New Roman" panose="02020603050405020304" pitchFamily="18" charset="0"/>
                          <a:cs typeface="Times New Roman" panose="02020603050405020304" pitchFamily="18" charset="0"/>
                        </a:rPr>
                        <a:t>8,96</a:t>
                      </a:r>
                      <a:endParaRPr lang="lt-LT" sz="1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5000"/>
                        </a:lnSpc>
                        <a:spcBef>
                          <a:spcPts val="0"/>
                        </a:spcBef>
                        <a:spcAft>
                          <a:spcPts val="0"/>
                        </a:spcAft>
                        <a:buClrTx/>
                        <a:buSzTx/>
                        <a:buFontTx/>
                        <a:buNone/>
                        <a:tabLst/>
                        <a:defRPr/>
                      </a:pPr>
                      <a:r>
                        <a:rPr lang="lt-LT" sz="1200" b="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buvo 4,47</a:t>
                      </a:r>
                      <a:endParaRPr lang="lt-LT" sz="1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spcAft>
                          <a:spcPts val="0"/>
                        </a:spcAft>
                      </a:pPr>
                      <a:endParaRPr lang="lt-LT"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10000"/>
                        <a:lumOff val="90000"/>
                      </a:schemeClr>
                    </a:solidFill>
                  </a:tcPr>
                </a:tc>
                <a:extLst>
                  <a:ext uri="{0D108BD9-81ED-4DB2-BD59-A6C34878D82A}">
                    <a16:rowId xmlns:a16="http://schemas.microsoft.com/office/drawing/2014/main" val="4247586859"/>
                  </a:ext>
                </a:extLst>
              </a:tr>
            </a:tbl>
          </a:graphicData>
        </a:graphic>
      </p:graphicFrame>
    </p:spTree>
    <p:extLst>
      <p:ext uri="{BB962C8B-B14F-4D97-AF65-F5344CB8AC3E}">
        <p14:creationId xmlns:p14="http://schemas.microsoft.com/office/powerpoint/2010/main" val="776120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733647" y="1084522"/>
            <a:ext cx="10898372" cy="3600986"/>
          </a:xfrm>
          <a:prstGeom prst="rect">
            <a:avLst/>
          </a:prstGeom>
        </p:spPr>
        <p:txBody>
          <a:bodyPr wrap="square">
            <a:spAutoFit/>
          </a:bodyPr>
          <a:lstStyle/>
          <a:p>
            <a:pPr algn="just"/>
            <a:r>
              <a:rPr lang="lt-LT" sz="4000" i="1" dirty="0" smtClean="0">
                <a:solidFill>
                  <a:srgbClr val="404040"/>
                </a:solidFill>
                <a:latin typeface="Times New Roman" panose="02020603050405020304" pitchFamily="18" charset="0"/>
                <a:cs typeface="Times New Roman" panose="02020603050405020304" pitchFamily="18" charset="0"/>
              </a:rPr>
              <a:t>„Įvedant </a:t>
            </a:r>
            <a:r>
              <a:rPr lang="lt-LT" sz="4000" i="1" dirty="0">
                <a:solidFill>
                  <a:srgbClr val="404040"/>
                </a:solidFill>
                <a:latin typeface="Times New Roman" panose="02020603050405020304" pitchFamily="18" charset="0"/>
                <a:cs typeface="Times New Roman" panose="02020603050405020304" pitchFamily="18" charset="0"/>
              </a:rPr>
              <a:t>etatinį apmokėjimą, mokytojų algų valandiniai koeficientai nėra keičiami, o tai reiškia, kad mokytojai, kuriems nesikeis turimas darbo valandų skaičius, gaus tokį patį atlyginimą kaip ir iki </a:t>
            </a:r>
            <a:r>
              <a:rPr lang="lt-LT" sz="4000" i="1" dirty="0" smtClean="0">
                <a:solidFill>
                  <a:srgbClr val="404040"/>
                </a:solidFill>
                <a:latin typeface="Times New Roman" panose="02020603050405020304" pitchFamily="18" charset="0"/>
                <a:cs typeface="Times New Roman" panose="02020603050405020304" pitchFamily="18" charset="0"/>
              </a:rPr>
              <a:t>šiol“.</a:t>
            </a:r>
            <a:r>
              <a:rPr lang="lt-LT" sz="3600" i="1" dirty="0">
                <a:solidFill>
                  <a:srgbClr val="404040"/>
                </a:solidFill>
                <a:latin typeface="Times New Roman" panose="02020603050405020304" pitchFamily="18" charset="0"/>
                <a:cs typeface="Times New Roman" panose="02020603050405020304" pitchFamily="18" charset="0"/>
              </a:rPr>
              <a:t> </a:t>
            </a:r>
            <a:r>
              <a:rPr lang="lt-LT" sz="2800" i="1" dirty="0" smtClean="0">
                <a:solidFill>
                  <a:srgbClr val="404040"/>
                </a:solidFill>
                <a:latin typeface="Times New Roman" panose="02020603050405020304" pitchFamily="18" charset="0"/>
                <a:cs typeface="Times New Roman" panose="02020603050405020304" pitchFamily="18" charset="0"/>
              </a:rPr>
              <a:t>(Citata iš 2018-05-18 „Vakarų ekspreso“ straipsnio, cituojama Švietimo ir mokslo ministrė J</a:t>
            </a:r>
            <a:r>
              <a:rPr lang="lt-LT" sz="2800" i="1" dirty="0">
                <a:solidFill>
                  <a:srgbClr val="404040"/>
                </a:solidFill>
                <a:latin typeface="Times New Roman" panose="02020603050405020304" pitchFamily="18" charset="0"/>
                <a:cs typeface="Times New Roman" panose="02020603050405020304" pitchFamily="18" charset="0"/>
              </a:rPr>
              <a:t>. </a:t>
            </a:r>
            <a:r>
              <a:rPr lang="lt-LT" sz="2800" i="1" dirty="0" smtClean="0">
                <a:solidFill>
                  <a:srgbClr val="404040"/>
                </a:solidFill>
                <a:latin typeface="Times New Roman" panose="02020603050405020304" pitchFamily="18" charset="0"/>
                <a:cs typeface="Times New Roman" panose="02020603050405020304" pitchFamily="18" charset="0"/>
              </a:rPr>
              <a:t>Petrauskienė)</a:t>
            </a:r>
            <a:endParaRPr lang="lt-LT"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23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latin typeface="Times New Roman" panose="02020603050405020304" pitchFamily="18" charset="0"/>
                <a:cs typeface="Times New Roman" panose="02020603050405020304" pitchFamily="18" charset="0"/>
              </a:rPr>
              <a:t>Vadovas MEDUJE</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692726" y="2556932"/>
            <a:ext cx="10788073" cy="3492886"/>
          </a:xfrm>
        </p:spPr>
        <p:txBody>
          <a:bodyPr>
            <a:normAutofit/>
          </a:bodyPr>
          <a:lstStyle/>
          <a:p>
            <a:pPr algn="just"/>
            <a:r>
              <a:rPr lang="lt-LT" b="1" dirty="0" smtClean="0">
                <a:solidFill>
                  <a:schemeClr val="tx1"/>
                </a:solidFill>
                <a:latin typeface="Times New Roman" panose="02020603050405020304" pitchFamily="18" charset="0"/>
                <a:cs typeface="Times New Roman" panose="02020603050405020304" pitchFamily="18" charset="0"/>
              </a:rPr>
              <a:t>Ar </a:t>
            </a:r>
            <a:r>
              <a:rPr lang="lt-LT" b="1" dirty="0">
                <a:solidFill>
                  <a:schemeClr val="tx1"/>
                </a:solidFill>
                <a:latin typeface="Times New Roman" panose="02020603050405020304" pitchFamily="18" charset="0"/>
                <a:cs typeface="Times New Roman" panose="02020603050405020304" pitchFamily="18" charset="0"/>
              </a:rPr>
              <a:t>patrauklus mokytojo darbas Lietuvoje</a:t>
            </a:r>
            <a:r>
              <a:rPr lang="lt-LT" dirty="0" smtClean="0">
                <a:solidFill>
                  <a:schemeClr val="tx1"/>
                </a:solidFill>
                <a:latin typeface="Times New Roman" panose="02020603050405020304" pitchFamily="18" charset="0"/>
                <a:cs typeface="Times New Roman" panose="02020603050405020304" pitchFamily="18" charset="0"/>
              </a:rPr>
              <a:t>?</a:t>
            </a:r>
            <a:r>
              <a:rPr lang="lt-LT" dirty="0">
                <a:solidFill>
                  <a:schemeClr val="tx1"/>
                </a:solidFill>
                <a:latin typeface="Times New Roman" panose="02020603050405020304" pitchFamily="18" charset="0"/>
                <a:cs typeface="Times New Roman" panose="02020603050405020304" pitchFamily="18" charset="0"/>
              </a:rPr>
              <a:t> Mokytojas laikomas paslaugos tiekėju, o ne ugdytoju</a:t>
            </a:r>
            <a:endParaRPr lang="lt-LT" dirty="0" smtClean="0">
              <a:solidFill>
                <a:schemeClr val="tx1"/>
              </a:solidFill>
              <a:latin typeface="Times New Roman" panose="02020603050405020304" pitchFamily="18" charset="0"/>
              <a:cs typeface="Times New Roman" panose="02020603050405020304" pitchFamily="18" charset="0"/>
            </a:endParaRPr>
          </a:p>
          <a:p>
            <a:pPr algn="just"/>
            <a:r>
              <a:rPr lang="lt-LT" b="1" dirty="0" smtClean="0">
                <a:solidFill>
                  <a:schemeClr val="tx1"/>
                </a:solidFill>
                <a:latin typeface="Times New Roman" panose="02020603050405020304" pitchFamily="18" charset="0"/>
                <a:cs typeface="Times New Roman" panose="02020603050405020304" pitchFamily="18" charset="0"/>
              </a:rPr>
              <a:t>Ar patrauklus  švietimo įstaigos VADOVO darbas/atlygis Lietuvoje</a:t>
            </a:r>
            <a:r>
              <a:rPr lang="lt-LT" b="1" dirty="0" smtClean="0">
                <a:solidFill>
                  <a:schemeClr val="tx1"/>
                </a:solidFill>
                <a:latin typeface="Times New Roman" panose="02020603050405020304" pitchFamily="18" charset="0"/>
                <a:cs typeface="Times New Roman" panose="02020603050405020304" pitchFamily="18" charset="0"/>
              </a:rPr>
              <a:t>?</a:t>
            </a:r>
          </a:p>
          <a:p>
            <a:pPr algn="just"/>
            <a:endParaRPr lang="lt-LT"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lt-LT" dirty="0" smtClean="0">
                <a:solidFill>
                  <a:schemeClr val="tx1"/>
                </a:solidFill>
                <a:latin typeface="Times New Roman" panose="02020603050405020304" pitchFamily="18" charset="0"/>
                <a:cs typeface="Times New Roman" panose="02020603050405020304" pitchFamily="18" charset="0"/>
              </a:rPr>
              <a:t>                      </a:t>
            </a:r>
            <a:endParaRPr lang="lt-LT" dirty="0"/>
          </a:p>
        </p:txBody>
      </p:sp>
    </p:spTree>
    <p:extLst>
      <p:ext uri="{BB962C8B-B14F-4D97-AF65-F5344CB8AC3E}">
        <p14:creationId xmlns:p14="http://schemas.microsoft.com/office/powerpoint/2010/main" val="390368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885523" y="577517"/>
            <a:ext cx="10549289" cy="4524315"/>
          </a:xfrm>
          <a:prstGeom prst="rect">
            <a:avLst/>
          </a:prstGeom>
        </p:spPr>
        <p:txBody>
          <a:bodyPr wrap="square">
            <a:spAutoFit/>
          </a:bodyPr>
          <a:lstStyle/>
          <a:p>
            <a:pPr marL="285750" indent="-285750" algn="just">
              <a:spcAft>
                <a:spcPts val="0"/>
              </a:spcAft>
              <a:buFont typeface="Arial" panose="020B0604020202020204" pitchFamily="34" charset="0"/>
              <a:buChar char="•"/>
            </a:pPr>
            <a:endParaRPr lang="lt-LT" sz="3600" dirty="0" smtClean="0">
              <a:latin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endParaRPr lang="lt-LT" sz="3600" dirty="0">
              <a:latin typeface="Times New Roman" panose="02020603050405020304" pitchFamily="18" charset="0"/>
              <a:cs typeface="Times New Roman" panose="02020603050405020304" pitchFamily="18" charset="0"/>
            </a:endParaRPr>
          </a:p>
          <a:p>
            <a:pPr algn="just">
              <a:spcAft>
                <a:spcPts val="0"/>
              </a:spcAft>
            </a:pPr>
            <a:r>
              <a:rPr lang="lt-LT" sz="3600" dirty="0" smtClean="0">
                <a:latin typeface="Times New Roman" panose="02020603050405020304" pitchFamily="18" charset="0"/>
                <a:cs typeface="Times New Roman" panose="02020603050405020304" pitchFamily="18" charset="0"/>
              </a:rPr>
              <a:t>DAĮ projekte: koeficientai </a:t>
            </a:r>
            <a:r>
              <a:rPr lang="lt-LT" sz="3600" dirty="0">
                <a:solidFill>
                  <a:srgbClr val="FF0000"/>
                </a:solidFill>
                <a:latin typeface="Times New Roman" panose="02020603050405020304" pitchFamily="18" charset="0"/>
                <a:cs typeface="Times New Roman" panose="02020603050405020304" pitchFamily="18" charset="0"/>
              </a:rPr>
              <a:t>gali būti didinami iki 20 procentų </a:t>
            </a:r>
            <a:r>
              <a:rPr lang="lt-LT" sz="3600" dirty="0">
                <a:latin typeface="Times New Roman" panose="02020603050405020304" pitchFamily="18" charset="0"/>
                <a:cs typeface="Times New Roman" panose="02020603050405020304" pitchFamily="18" charset="0"/>
              </a:rPr>
              <a:t>kitais </a:t>
            </a:r>
            <a:r>
              <a:rPr lang="lt-LT" sz="3600" b="1" i="1" dirty="0">
                <a:latin typeface="Times New Roman" panose="02020603050405020304" pitchFamily="18" charset="0"/>
                <a:cs typeface="Times New Roman" panose="02020603050405020304" pitchFamily="18" charset="0"/>
              </a:rPr>
              <a:t>įstaigos darbo apmokėjimo sistemoje </a:t>
            </a:r>
            <a:r>
              <a:rPr lang="lt-LT" sz="3600" dirty="0">
                <a:latin typeface="Times New Roman" panose="02020603050405020304" pitchFamily="18" charset="0"/>
                <a:cs typeface="Times New Roman" panose="02020603050405020304" pitchFamily="18" charset="0"/>
              </a:rPr>
              <a:t>nustatytais </a:t>
            </a:r>
            <a:r>
              <a:rPr lang="lt-LT" sz="3600" dirty="0" smtClean="0">
                <a:latin typeface="Times New Roman" panose="02020603050405020304" pitchFamily="18" charset="0"/>
                <a:cs typeface="Times New Roman" panose="02020603050405020304" pitchFamily="18" charset="0"/>
              </a:rPr>
              <a:t>atvejais</a:t>
            </a:r>
          </a:p>
          <a:p>
            <a:pPr algn="just">
              <a:spcAft>
                <a:spcPts val="0"/>
              </a:spcAft>
            </a:pPr>
            <a:endParaRPr lang="lt-LT" sz="3600" dirty="0">
              <a:latin typeface="Times New Roman" panose="02020603050405020304" pitchFamily="18" charset="0"/>
              <a:cs typeface="Times New Roman" panose="02020603050405020304" pitchFamily="18" charset="0"/>
            </a:endParaRPr>
          </a:p>
          <a:p>
            <a:pPr algn="just">
              <a:spcAft>
                <a:spcPts val="0"/>
              </a:spcAft>
            </a:pPr>
            <a:r>
              <a:rPr lang="lt-LT" sz="3600" dirty="0" smtClean="0">
                <a:latin typeface="Times New Roman" panose="02020603050405020304" pitchFamily="18" charset="0"/>
                <a:cs typeface="Times New Roman" panose="02020603050405020304" pitchFamily="18" charset="0"/>
              </a:rPr>
              <a:t>Bus iš KO?</a:t>
            </a:r>
          </a:p>
          <a:p>
            <a:pPr marL="285750" indent="-285750" algn="just">
              <a:spcAft>
                <a:spcPts val="0"/>
              </a:spcAft>
              <a:buFont typeface="Arial" panose="020B0604020202020204" pitchFamily="34" charset="0"/>
              <a:buChar char="•"/>
            </a:pPr>
            <a:endParaRPr lang="lt-LT"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80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Lentelė 1"/>
          <p:cNvGraphicFramePr>
            <a:graphicFrameLocks noGrp="1"/>
          </p:cNvGraphicFramePr>
          <p:nvPr>
            <p:extLst>
              <p:ext uri="{D42A27DB-BD31-4B8C-83A1-F6EECF244321}">
                <p14:modId xmlns:p14="http://schemas.microsoft.com/office/powerpoint/2010/main" val="2504225743"/>
              </p:ext>
            </p:extLst>
          </p:nvPr>
        </p:nvGraphicFramePr>
        <p:xfrm>
          <a:off x="616689" y="744279"/>
          <a:ext cx="10887740" cy="5855703"/>
        </p:xfrm>
        <a:graphic>
          <a:graphicData uri="http://schemas.openxmlformats.org/drawingml/2006/table">
            <a:tbl>
              <a:tblPr firstRow="1" firstCol="1" bandRow="1">
                <a:tableStyleId>{5C22544A-7EE6-4342-B048-85BDC9FD1C3A}</a:tableStyleId>
              </a:tblPr>
              <a:tblGrid>
                <a:gridCol w="3317358">
                  <a:extLst>
                    <a:ext uri="{9D8B030D-6E8A-4147-A177-3AD203B41FA5}">
                      <a16:colId xmlns:a16="http://schemas.microsoft.com/office/drawing/2014/main" val="798299356"/>
                    </a:ext>
                  </a:extLst>
                </a:gridCol>
                <a:gridCol w="7570382">
                  <a:extLst>
                    <a:ext uri="{9D8B030D-6E8A-4147-A177-3AD203B41FA5}">
                      <a16:colId xmlns:a16="http://schemas.microsoft.com/office/drawing/2014/main" val="2184513583"/>
                    </a:ext>
                  </a:extLst>
                </a:gridCol>
              </a:tblGrid>
              <a:tr h="5855703">
                <a:tc>
                  <a:txBody>
                    <a:bodyPr/>
                    <a:lstStyle/>
                    <a:p>
                      <a:pPr algn="l">
                        <a:spcAft>
                          <a:spcPts val="0"/>
                        </a:spcAft>
                      </a:pPr>
                      <a:r>
                        <a:rPr lang="lt-LT" sz="2800" b="0" dirty="0">
                          <a:solidFill>
                            <a:schemeClr val="tx1"/>
                          </a:solidFill>
                          <a:effectLst/>
                          <a:latin typeface="Times New Roman" panose="02020603050405020304" pitchFamily="18" charset="0"/>
                          <a:cs typeface="Times New Roman" panose="02020603050405020304" pitchFamily="18" charset="0"/>
                        </a:rPr>
                        <a:t>Keičiamas lėšų ugdymo procesui organizuoti ir valdyti apskaičiavimas ir </a:t>
                      </a:r>
                      <a:r>
                        <a:rPr lang="lt-LT" sz="2800" b="0" dirty="0" smtClean="0">
                          <a:solidFill>
                            <a:schemeClr val="tx1"/>
                          </a:solidFill>
                          <a:effectLst/>
                          <a:latin typeface="Times New Roman" panose="02020603050405020304" pitchFamily="18" charset="0"/>
                          <a:cs typeface="Times New Roman" panose="02020603050405020304" pitchFamily="18" charset="0"/>
                        </a:rPr>
                        <a:t>skyrimas</a:t>
                      </a:r>
                    </a:p>
                    <a:p>
                      <a:pPr algn="l">
                        <a:spcAft>
                          <a:spcPts val="0"/>
                        </a:spcAft>
                      </a:pPr>
                      <a:endParaRPr lang="lt-LT" sz="28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spcAft>
                          <a:spcPts val="0"/>
                        </a:spcAft>
                      </a:pPr>
                      <a:r>
                        <a:rPr lang="lt-LT" sz="2800" b="0" kern="1200" dirty="0" smtClean="0">
                          <a:solidFill>
                            <a:schemeClr val="tx1"/>
                          </a:solidFill>
                          <a:effectLst/>
                          <a:latin typeface="Times New Roman" panose="02020603050405020304" pitchFamily="18" charset="0"/>
                          <a:ea typeface="+mn-ea"/>
                          <a:cs typeface="Times New Roman" panose="02020603050405020304" pitchFamily="18" charset="0"/>
                        </a:rPr>
                        <a:t>Keičiamas lėšų švietimo pagalbai skyrimas ir panaudojimas</a:t>
                      </a:r>
                      <a:endParaRPr lang="lt-LT"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spcAft>
                          <a:spcPts val="0"/>
                        </a:spcAft>
                      </a:pPr>
                      <a:r>
                        <a:rPr lang="lt-LT" sz="2800" b="0" dirty="0">
                          <a:solidFill>
                            <a:schemeClr val="tx1"/>
                          </a:solidFill>
                          <a:effectLst/>
                          <a:latin typeface="Times New Roman" panose="02020603050405020304" pitchFamily="18" charset="0"/>
                          <a:cs typeface="Times New Roman" panose="02020603050405020304" pitchFamily="18" charset="0"/>
                        </a:rPr>
                        <a:t>Iki šiol šios lėšos sudarė 10% nuo ugdymo planui įgyvendinti skirtų lėšų, dabar nustatoma lėšų norma vienam mokiniui metams</a:t>
                      </a:r>
                      <a:r>
                        <a:rPr lang="lt-LT" sz="2800" b="0" dirty="0">
                          <a:solidFill>
                            <a:srgbClr val="FF0000"/>
                          </a:solidFill>
                          <a:effectLst/>
                          <a:latin typeface="Times New Roman" panose="02020603050405020304" pitchFamily="18" charset="0"/>
                          <a:cs typeface="Times New Roman" panose="02020603050405020304" pitchFamily="18" charset="0"/>
                        </a:rPr>
                        <a:t>. Lėšos skiriamos ne mokyklai, o savivaldybei, kuri jas paskirsto mokykloms savo nustatyta tvarka. </a:t>
                      </a:r>
                      <a:endParaRPr lang="lt-LT" sz="2800" b="0" dirty="0" smtClean="0">
                        <a:solidFill>
                          <a:srgbClr val="FF0000"/>
                        </a:solidFill>
                        <a:effectLst/>
                        <a:latin typeface="Times New Roman" panose="02020603050405020304" pitchFamily="18" charset="0"/>
                        <a:cs typeface="Times New Roman" panose="02020603050405020304" pitchFamily="18" charset="0"/>
                      </a:endParaRPr>
                    </a:p>
                    <a:p>
                      <a:pPr algn="just"/>
                      <a:endParaRPr lang="lt-LT" sz="2800" b="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just"/>
                      <a:r>
                        <a:rPr lang="lt-LT" sz="2800" b="0" kern="1200" dirty="0" smtClean="0">
                          <a:solidFill>
                            <a:schemeClr val="tx1"/>
                          </a:solidFill>
                          <a:effectLst/>
                          <a:latin typeface="Times New Roman" panose="02020603050405020304" pitchFamily="18" charset="0"/>
                          <a:ea typeface="+mn-ea"/>
                          <a:cs typeface="Times New Roman" panose="02020603050405020304" pitchFamily="18" charset="0"/>
                        </a:rPr>
                        <a:t>Lėšos skiriamos ne mokyklai, o savivaldybei, kuri jas paskirsto mokykloms arba švietimo pagalbos tarnyboms savo nustatyta tvarka.</a:t>
                      </a:r>
                    </a:p>
                    <a:p>
                      <a:pPr algn="just"/>
                      <a:r>
                        <a:rPr lang="lt-LT" sz="2800" b="0" kern="1200" dirty="0" smtClean="0">
                          <a:solidFill>
                            <a:schemeClr val="tx1"/>
                          </a:solidFill>
                          <a:effectLst/>
                          <a:latin typeface="Times New Roman" panose="02020603050405020304" pitchFamily="18" charset="0"/>
                          <a:ea typeface="+mn-ea"/>
                          <a:cs typeface="Times New Roman" panose="02020603050405020304" pitchFamily="18" charset="0"/>
                        </a:rPr>
                        <a:t>Visos švietimo pagalbai skirtos lėšos turi būti panaudotos tik šiam tikslui (100% ). </a:t>
                      </a:r>
                    </a:p>
                    <a:p>
                      <a:r>
                        <a:rPr lang="lt-LT" sz="2800" b="0" kern="1200" dirty="0" smtClean="0">
                          <a:solidFill>
                            <a:schemeClr val="tx1"/>
                          </a:solidFill>
                          <a:effectLst/>
                          <a:latin typeface="Times New Roman" panose="02020603050405020304" pitchFamily="18" charset="0"/>
                          <a:ea typeface="+mn-ea"/>
                          <a:cs typeface="Times New Roman" panose="02020603050405020304" pitchFamily="18" charset="0"/>
                        </a:rPr>
                        <a:t>Švietimo pagalbai priskiriama ir bibliotekos veikla.</a:t>
                      </a:r>
                      <a:endParaRPr lang="lt-LT"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35898720"/>
                  </a:ext>
                </a:extLst>
              </a:tr>
            </a:tbl>
          </a:graphicData>
        </a:graphic>
      </p:graphicFrame>
    </p:spTree>
    <p:extLst>
      <p:ext uri="{BB962C8B-B14F-4D97-AF65-F5344CB8AC3E}">
        <p14:creationId xmlns:p14="http://schemas.microsoft.com/office/powerpoint/2010/main" val="1964529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KODĖL </a:t>
            </a:r>
            <a:r>
              <a:rPr lang="lt-LT" b="1" i="1" dirty="0" smtClean="0">
                <a:solidFill>
                  <a:srgbClr val="0070C0"/>
                </a:solidFill>
              </a:rPr>
              <a:t>LŠĮVPS </a:t>
            </a:r>
            <a:r>
              <a:rPr lang="lt-LT" dirty="0" smtClean="0"/>
              <a:t>?</a:t>
            </a:r>
            <a:endParaRPr lang="lt-LT" dirty="0"/>
          </a:p>
        </p:txBody>
      </p:sp>
      <p:sp>
        <p:nvSpPr>
          <p:cNvPr id="3" name="Turinio vietos rezervavimo ženklas 2"/>
          <p:cNvSpPr>
            <a:spLocks noGrp="1"/>
          </p:cNvSpPr>
          <p:nvPr>
            <p:ph idx="1"/>
          </p:nvPr>
        </p:nvSpPr>
        <p:spPr>
          <a:xfrm>
            <a:off x="499730" y="2556932"/>
            <a:ext cx="10886955" cy="4184110"/>
          </a:xfrm>
        </p:spPr>
        <p:txBody>
          <a:bodyPr>
            <a:normAutofit fontScale="85000" lnSpcReduction="20000"/>
          </a:bodyPr>
          <a:lstStyle/>
          <a:p>
            <a:pPr algn="just"/>
            <a:r>
              <a:rPr lang="lt-LT" sz="3000" dirty="0">
                <a:latin typeface="Times New Roman" panose="02020603050405020304" pitchFamily="18" charset="0"/>
                <a:cs typeface="Times New Roman" panose="02020603050405020304" pitchFamily="18" charset="0"/>
              </a:rPr>
              <a:t>Visuomenėje vis dar išlikęs neigiamas suvokimas apie profesines </a:t>
            </a:r>
            <a:r>
              <a:rPr lang="lt-LT" sz="3000" dirty="0" smtClean="0">
                <a:latin typeface="Times New Roman" panose="02020603050405020304" pitchFamily="18" charset="0"/>
                <a:cs typeface="Times New Roman" panose="02020603050405020304" pitchFamily="18" charset="0"/>
              </a:rPr>
              <a:t>sąjungas, norime šį požiūrį keisti</a:t>
            </a:r>
          </a:p>
          <a:p>
            <a:pPr algn="just"/>
            <a:r>
              <a:rPr lang="lt-LT" sz="3000" dirty="0" smtClean="0">
                <a:latin typeface="Times New Roman" panose="02020603050405020304" pitchFamily="18" charset="0"/>
                <a:cs typeface="Times New Roman" panose="02020603050405020304" pitchFamily="18" charset="0"/>
              </a:rPr>
              <a:t>Darbdavys </a:t>
            </a:r>
            <a:r>
              <a:rPr lang="lt-LT" sz="3000" dirty="0">
                <a:latin typeface="Times New Roman" panose="02020603050405020304" pitchFamily="18" charset="0"/>
                <a:cs typeface="Times New Roman" panose="02020603050405020304" pitchFamily="18" charset="0"/>
              </a:rPr>
              <a:t>ir profesinė sąjunga </a:t>
            </a:r>
            <a:r>
              <a:rPr lang="lt-LT" sz="3000" dirty="0" smtClean="0">
                <a:latin typeface="Times New Roman" panose="02020603050405020304" pitchFamily="18" charset="0"/>
                <a:cs typeface="Times New Roman" panose="02020603050405020304" pitchFamily="18" charset="0"/>
              </a:rPr>
              <a:t>neturi būti priešininkai</a:t>
            </a:r>
            <a:r>
              <a:rPr lang="lt-LT" sz="3000" dirty="0">
                <a:latin typeface="Times New Roman" panose="02020603050405020304" pitchFamily="18" charset="0"/>
                <a:cs typeface="Times New Roman" panose="02020603050405020304" pitchFamily="18" charset="0"/>
              </a:rPr>
              <a:t>, </a:t>
            </a:r>
            <a:r>
              <a:rPr lang="lt-LT" sz="3000" dirty="0" smtClean="0">
                <a:latin typeface="Times New Roman" panose="02020603050405020304" pitchFamily="18" charset="0"/>
                <a:cs typeface="Times New Roman" panose="02020603050405020304" pitchFamily="18" charset="0"/>
              </a:rPr>
              <a:t>jie turi tapti </a:t>
            </a:r>
            <a:r>
              <a:rPr lang="lt-LT" sz="3000" dirty="0">
                <a:latin typeface="Times New Roman" panose="02020603050405020304" pitchFamily="18" charset="0"/>
                <a:cs typeface="Times New Roman" panose="02020603050405020304" pitchFamily="18" charset="0"/>
              </a:rPr>
              <a:t>bendraminčiai, siekiantys to paties tikslo – pagerinti sąlygas dirbantiesiems, užtikrinti jiems didesnes socialines </a:t>
            </a:r>
            <a:r>
              <a:rPr lang="lt-LT" sz="3000" dirty="0" smtClean="0">
                <a:latin typeface="Times New Roman" panose="02020603050405020304" pitchFamily="18" charset="0"/>
                <a:cs typeface="Times New Roman" panose="02020603050405020304" pitchFamily="18" charset="0"/>
              </a:rPr>
              <a:t>garantijas</a:t>
            </a:r>
          </a:p>
          <a:p>
            <a:pPr algn="just"/>
            <a:r>
              <a:rPr lang="lt-LT" sz="3000" dirty="0" smtClean="0">
                <a:latin typeface="Times New Roman" panose="02020603050405020304" pitchFamily="18" charset="0"/>
                <a:cs typeface="Times New Roman" panose="02020603050405020304" pitchFamily="18" charset="0"/>
              </a:rPr>
              <a:t>LŠĮVPS </a:t>
            </a:r>
            <a:r>
              <a:rPr lang="lt-LT" sz="3000" dirty="0">
                <a:latin typeface="Times New Roman" panose="02020603050405020304" pitchFamily="18" charset="0"/>
                <a:cs typeface="Times New Roman" panose="02020603050405020304" pitchFamily="18" charset="0"/>
              </a:rPr>
              <a:t>gali būti kaip pirminė pagalba kiekvienam iš mūsų susitarti su darbdaviu, t. y. Meru ar dažniausiai jo įgaliotais </a:t>
            </a:r>
            <a:r>
              <a:rPr lang="lt-LT" sz="3000" dirty="0" smtClean="0">
                <a:latin typeface="Times New Roman" panose="02020603050405020304" pitchFamily="18" charset="0"/>
                <a:cs typeface="Times New Roman" panose="02020603050405020304" pitchFamily="18" charset="0"/>
              </a:rPr>
              <a:t>asmenimis</a:t>
            </a:r>
          </a:p>
          <a:p>
            <a:pPr algn="just"/>
            <a:r>
              <a:rPr lang="lt-LT" sz="3000" dirty="0" smtClean="0">
                <a:latin typeface="Times New Roman" panose="02020603050405020304" pitchFamily="18" charset="0"/>
                <a:cs typeface="Times New Roman" panose="02020603050405020304" pitchFamily="18" charset="0"/>
              </a:rPr>
              <a:t>Profesinės </a:t>
            </a:r>
            <a:r>
              <a:rPr lang="lt-LT" sz="3000" dirty="0">
                <a:latin typeface="Times New Roman" panose="02020603050405020304" pitchFamily="18" charset="0"/>
                <a:cs typeface="Times New Roman" panose="02020603050405020304" pitchFamily="18" charset="0"/>
              </a:rPr>
              <a:t>sąjungos yra tarsi nevalstybinė kontrolė, siekianti garantuoti, kad mūsų teisės, įtvirtintos įstatymuose būtų teisingai užtikrintos, nepažeisti imperatyvūs draudimai. </a:t>
            </a:r>
          </a:p>
          <a:p>
            <a:pPr algn="just"/>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99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4294967295"/>
          </p:nvPr>
        </p:nvSpPr>
        <p:spPr>
          <a:xfrm>
            <a:off x="754912" y="1010653"/>
            <a:ext cx="10400768" cy="4864686"/>
          </a:xfrm>
        </p:spPr>
        <p:txBody>
          <a:bodyPr>
            <a:normAutofit/>
          </a:bodyPr>
          <a:lstStyle/>
          <a:p>
            <a:pPr algn="just"/>
            <a:r>
              <a:rPr lang="lt-LT" sz="3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kolektyvinės derybos, kolektyvinių sutarčių sudarymas, kolektyvinio </a:t>
            </a:r>
            <a:r>
              <a:rPr lang="lt-LT"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darbo </a:t>
            </a:r>
            <a:r>
              <a:rPr lang="lt-LT" sz="3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ginčo </a:t>
            </a:r>
            <a:r>
              <a:rPr lang="lt-LT"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dėl </a:t>
            </a:r>
            <a:r>
              <a:rPr lang="lt-LT" sz="3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interesų inicijavimas;</a:t>
            </a:r>
          </a:p>
          <a:p>
            <a:pPr algn="just"/>
            <a:r>
              <a:rPr lang="lt-LT" sz="3000" i="1" dirty="0" smtClean="0">
                <a:solidFill>
                  <a:schemeClr val="tx1"/>
                </a:solidFill>
                <a:latin typeface="Times New Roman" panose="02020603050405020304" pitchFamily="18" charset="0"/>
                <a:cs typeface="Times New Roman" panose="02020603050405020304" pitchFamily="18" charset="0"/>
              </a:rPr>
              <a:t>PS veiklos </a:t>
            </a:r>
            <a:r>
              <a:rPr lang="lt-LT" sz="3000" i="1" dirty="0">
                <a:solidFill>
                  <a:schemeClr val="tx1"/>
                </a:solidFill>
                <a:latin typeface="Times New Roman" panose="02020603050405020304" pitchFamily="18" charset="0"/>
                <a:cs typeface="Times New Roman" panose="02020603050405020304" pitchFamily="18" charset="0"/>
              </a:rPr>
              <a:t>geografija yra labai plati ir veiklos sritys yra įvairios</a:t>
            </a:r>
            <a:r>
              <a:rPr lang="lt-LT" sz="3000" i="1" dirty="0" smtClean="0">
                <a:solidFill>
                  <a:schemeClr val="tx1"/>
                </a:solidFill>
                <a:latin typeface="Times New Roman" panose="02020603050405020304" pitchFamily="18" charset="0"/>
                <a:cs typeface="Times New Roman" panose="02020603050405020304" pitchFamily="18" charset="0"/>
              </a:rPr>
              <a:t>.</a:t>
            </a:r>
          </a:p>
          <a:p>
            <a:pPr algn="just"/>
            <a:r>
              <a:rPr lang="lt-LT" sz="3000" i="1" dirty="0" smtClean="0">
                <a:solidFill>
                  <a:schemeClr val="tx1"/>
                </a:solidFill>
                <a:latin typeface="Times New Roman" panose="02020603050405020304" pitchFamily="18" charset="0"/>
                <a:cs typeface="Times New Roman" panose="02020603050405020304" pitchFamily="18" charset="0"/>
              </a:rPr>
              <a:t> </a:t>
            </a:r>
            <a:r>
              <a:rPr lang="lt-LT" sz="3000" i="1" dirty="0">
                <a:solidFill>
                  <a:schemeClr val="tx1"/>
                </a:solidFill>
                <a:latin typeface="Times New Roman" panose="02020603050405020304" pitchFamily="18" charset="0"/>
                <a:cs typeface="Times New Roman" panose="02020603050405020304" pitchFamily="18" charset="0"/>
              </a:rPr>
              <a:t>Surenkamas nario mokestis iš savo narių suteikia galimybes </a:t>
            </a:r>
            <a:r>
              <a:rPr lang="lt-LT" sz="3000" i="1" dirty="0" smtClean="0">
                <a:solidFill>
                  <a:schemeClr val="tx1"/>
                </a:solidFill>
                <a:latin typeface="Times New Roman" panose="02020603050405020304" pitchFamily="18" charset="0"/>
                <a:cs typeface="Times New Roman" panose="02020603050405020304" pitchFamily="18" charset="0"/>
              </a:rPr>
              <a:t>PS veikti </a:t>
            </a:r>
            <a:r>
              <a:rPr lang="lt-LT" sz="3000" i="1" dirty="0">
                <a:solidFill>
                  <a:schemeClr val="tx1"/>
                </a:solidFill>
                <a:latin typeface="Times New Roman" panose="02020603050405020304" pitchFamily="18" charset="0"/>
                <a:cs typeface="Times New Roman" panose="02020603050405020304" pitchFamily="18" charset="0"/>
              </a:rPr>
              <a:t>efektyviau, samdyti specialistus, gebančius dirbti </a:t>
            </a:r>
            <a:r>
              <a:rPr lang="lt-LT" sz="3000" b="1" i="1" u="sng" dirty="0">
                <a:solidFill>
                  <a:schemeClr val="tx1"/>
                </a:solidFill>
                <a:latin typeface="Times New Roman" panose="02020603050405020304" pitchFamily="18" charset="0"/>
                <a:cs typeface="Times New Roman" panose="02020603050405020304" pitchFamily="18" charset="0"/>
              </a:rPr>
              <a:t>lobistinį darbą</a:t>
            </a:r>
            <a:r>
              <a:rPr lang="lt-LT" sz="3000" i="1" dirty="0">
                <a:solidFill>
                  <a:schemeClr val="tx1"/>
                </a:solidFill>
                <a:latin typeface="Times New Roman" panose="02020603050405020304" pitchFamily="18" charset="0"/>
                <a:cs typeface="Times New Roman" panose="02020603050405020304" pitchFamily="18" charset="0"/>
              </a:rPr>
              <a:t> aukščiausios valdžios sluoksniuose, t</a:t>
            </a:r>
            <a:r>
              <a:rPr lang="lt-LT" sz="3000" i="1" dirty="0" smtClean="0">
                <a:solidFill>
                  <a:schemeClr val="tx1"/>
                </a:solidFill>
                <a:latin typeface="Times New Roman" panose="02020603050405020304" pitchFamily="18" charset="0"/>
                <a:cs typeface="Times New Roman" panose="02020603050405020304" pitchFamily="18" charset="0"/>
              </a:rPr>
              <a:t>. y</a:t>
            </a:r>
            <a:r>
              <a:rPr lang="lt-LT" sz="3000" i="1" dirty="0">
                <a:solidFill>
                  <a:schemeClr val="tx1"/>
                </a:solidFill>
                <a:latin typeface="Times New Roman" panose="02020603050405020304" pitchFamily="18" charset="0"/>
                <a:cs typeface="Times New Roman" panose="02020603050405020304" pitchFamily="18" charset="0"/>
              </a:rPr>
              <a:t>. </a:t>
            </a:r>
            <a:r>
              <a:rPr lang="lt-LT" sz="3000" i="1" dirty="0" smtClean="0">
                <a:solidFill>
                  <a:schemeClr val="tx1"/>
                </a:solidFill>
                <a:latin typeface="Times New Roman" panose="02020603050405020304" pitchFamily="18" charset="0"/>
                <a:cs typeface="Times New Roman" panose="02020603050405020304" pitchFamily="18" charset="0"/>
              </a:rPr>
              <a:t>PS turi </a:t>
            </a:r>
            <a:r>
              <a:rPr lang="lt-LT" sz="3000" i="1" dirty="0">
                <a:solidFill>
                  <a:schemeClr val="tx1"/>
                </a:solidFill>
                <a:latin typeface="Times New Roman" panose="02020603050405020304" pitchFamily="18" charset="0"/>
                <a:cs typeface="Times New Roman" panose="02020603050405020304" pitchFamily="18" charset="0"/>
              </a:rPr>
              <a:t>didesnę galią veikti ir pasiekti naudingesnių susitarimų savo nariams ir darbuotojams, turi laisvę veikti taip, kad darbuotojų teisės būtų ginamos kuo veiksmingiau, palyginus su vadovų </a:t>
            </a:r>
            <a:r>
              <a:rPr lang="lt-LT" sz="3000" i="1" dirty="0" smtClean="0">
                <a:solidFill>
                  <a:schemeClr val="tx1"/>
                </a:solidFill>
                <a:latin typeface="Times New Roman" panose="02020603050405020304" pitchFamily="18" charset="0"/>
                <a:cs typeface="Times New Roman" panose="02020603050405020304" pitchFamily="18" charset="0"/>
              </a:rPr>
              <a:t>asociacija;</a:t>
            </a:r>
            <a:endParaRPr lang="lt-LT" sz="3000" i="1" dirty="0">
              <a:solidFill>
                <a:schemeClr val="tx1"/>
              </a:solidFill>
              <a:latin typeface="Times New Roman" panose="02020603050405020304" pitchFamily="18" charset="0"/>
              <a:cs typeface="Times New Roman" panose="02020603050405020304" pitchFamily="18" charset="0"/>
            </a:endParaRPr>
          </a:p>
          <a:p>
            <a:pPr algn="just"/>
            <a:endParaRPr lang="lt-LT" dirty="0"/>
          </a:p>
        </p:txBody>
      </p:sp>
    </p:spTree>
    <p:extLst>
      <p:ext uri="{BB962C8B-B14F-4D97-AF65-F5344CB8AC3E}">
        <p14:creationId xmlns:p14="http://schemas.microsoft.com/office/powerpoint/2010/main" val="3059798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4294967295"/>
          </p:nvPr>
        </p:nvSpPr>
        <p:spPr>
          <a:xfrm>
            <a:off x="1039527" y="1135781"/>
            <a:ext cx="10231655" cy="4739558"/>
          </a:xfrm>
        </p:spPr>
        <p:txBody>
          <a:bodyPr>
            <a:normAutofit/>
          </a:bodyPr>
          <a:lstStyle/>
          <a:p>
            <a:pPr algn="just"/>
            <a:r>
              <a:rPr lang="lt-LT" sz="2800" b="1" i="1" dirty="0">
                <a:latin typeface="Times New Roman" panose="02020603050405020304" pitchFamily="18" charset="0"/>
                <a:cs typeface="Times New Roman" panose="02020603050405020304" pitchFamily="18" charset="0"/>
              </a:rPr>
              <a:t>Akcentuotina</a:t>
            </a:r>
            <a:r>
              <a:rPr lang="lt-LT" sz="2800" i="1" dirty="0">
                <a:latin typeface="Times New Roman" panose="02020603050405020304" pitchFamily="18" charset="0"/>
                <a:cs typeface="Times New Roman" panose="02020603050405020304" pitchFamily="18" charset="0"/>
              </a:rPr>
              <a:t> teisinė pagalba </a:t>
            </a:r>
            <a:r>
              <a:rPr lang="lt-LT" sz="2800" i="1" dirty="0" smtClean="0">
                <a:latin typeface="Times New Roman" panose="02020603050405020304" pitchFamily="18" charset="0"/>
                <a:cs typeface="Times New Roman" panose="02020603050405020304" pitchFamily="18" charset="0"/>
              </a:rPr>
              <a:t>įstaigos </a:t>
            </a:r>
            <a:r>
              <a:rPr lang="lt-LT" sz="2800" i="1" dirty="0">
                <a:latin typeface="Times New Roman" panose="02020603050405020304" pitchFamily="18" charset="0"/>
                <a:cs typeface="Times New Roman" panose="02020603050405020304" pitchFamily="18" charset="0"/>
              </a:rPr>
              <a:t>vadovo darbiniuose santykiuose su JO TIESIOGINIU DARBDAVIU, t. y vadovo ir savivaldybės darbo santykių </a:t>
            </a:r>
            <a:r>
              <a:rPr lang="lt-LT" sz="2800" i="1" dirty="0" smtClean="0">
                <a:latin typeface="Times New Roman" panose="02020603050405020304" pitchFamily="18" charset="0"/>
                <a:cs typeface="Times New Roman" panose="02020603050405020304" pitchFamily="18" charset="0"/>
              </a:rPr>
              <a:t>lygmeny. Atvejų Lietuvoje jau yra...</a:t>
            </a:r>
          </a:p>
          <a:p>
            <a:pPr algn="just"/>
            <a:r>
              <a:rPr lang="lt-LT" sz="2800" i="1" dirty="0">
                <a:latin typeface="Times New Roman" panose="02020603050405020304" pitchFamily="18" charset="0"/>
                <a:cs typeface="Times New Roman" panose="02020603050405020304" pitchFamily="18" charset="0"/>
              </a:rPr>
              <a:t>PS </a:t>
            </a:r>
            <a:r>
              <a:rPr lang="lt-LT" sz="2800" i="1" dirty="0" smtClean="0">
                <a:latin typeface="Times New Roman" panose="02020603050405020304" pitchFamily="18" charset="0"/>
                <a:cs typeface="Times New Roman" panose="02020603050405020304" pitchFamily="18" charset="0"/>
              </a:rPr>
              <a:t>svarba </a:t>
            </a:r>
            <a:r>
              <a:rPr lang="lt-LT" sz="2800" i="1" dirty="0">
                <a:latin typeface="Times New Roman" panose="02020603050405020304" pitchFamily="18" charset="0"/>
                <a:cs typeface="Times New Roman" panose="02020603050405020304" pitchFamily="18" charset="0"/>
              </a:rPr>
              <a:t>veikiant savivaldybės </a:t>
            </a:r>
            <a:r>
              <a:rPr lang="lt-LT" sz="2800" i="1" dirty="0" smtClean="0">
                <a:latin typeface="Times New Roman" panose="02020603050405020304" pitchFamily="18" charset="0"/>
                <a:cs typeface="Times New Roman" panose="02020603050405020304" pitchFamily="18" charset="0"/>
              </a:rPr>
              <a:t>lygmeniu (darbo grupės </a:t>
            </a:r>
            <a:r>
              <a:rPr lang="lt-LT" sz="2800" i="1" dirty="0">
                <a:latin typeface="Times New Roman" panose="02020603050405020304" pitchFamily="18" charset="0"/>
                <a:cs typeface="Times New Roman" panose="02020603050405020304" pitchFamily="18" charset="0"/>
              </a:rPr>
              <a:t>vadovų darbo santykių </a:t>
            </a:r>
            <a:r>
              <a:rPr lang="lt-LT" sz="2800" i="1" dirty="0" smtClean="0">
                <a:latin typeface="Times New Roman" panose="02020603050405020304" pitchFamily="18" charset="0"/>
                <a:cs typeface="Times New Roman" panose="02020603050405020304" pitchFamily="18" charset="0"/>
              </a:rPr>
              <a:t>klausimais </a:t>
            </a:r>
            <a:r>
              <a:rPr lang="lt-LT" sz="2800" i="1" dirty="0">
                <a:latin typeface="Times New Roman" panose="02020603050405020304" pitchFamily="18" charset="0"/>
                <a:cs typeface="Times New Roman" panose="02020603050405020304" pitchFamily="18" charset="0"/>
              </a:rPr>
              <a:t>(priedų, išmokų dydžiai, koeficientai ir t.t</a:t>
            </a:r>
            <a:r>
              <a:rPr lang="lt-LT" sz="2800" i="1" dirty="0" smtClean="0">
                <a:latin typeface="Times New Roman" panose="02020603050405020304" pitchFamily="18" charset="0"/>
                <a:cs typeface="Times New Roman" panose="02020603050405020304" pitchFamily="18" charset="0"/>
              </a:rPr>
              <a:t>.); </a:t>
            </a:r>
            <a:r>
              <a:rPr lang="lt-LT" sz="2800" i="1" dirty="0">
                <a:latin typeface="Times New Roman" panose="02020603050405020304" pitchFamily="18" charset="0"/>
                <a:cs typeface="Times New Roman" panose="02020603050405020304" pitchFamily="18" charset="0"/>
              </a:rPr>
              <a:t>vieningų dokumentų, reglamentuojančių įstaigų ir mūsų darbą, rengimo </a:t>
            </a:r>
            <a:r>
              <a:rPr lang="lt-LT" sz="2800" i="1" dirty="0" smtClean="0">
                <a:latin typeface="Times New Roman" panose="02020603050405020304" pitchFamily="18" charset="0"/>
                <a:cs typeface="Times New Roman" panose="02020603050405020304" pitchFamily="18" charset="0"/>
              </a:rPr>
              <a:t>svarba: parengti </a:t>
            </a:r>
            <a:r>
              <a:rPr lang="lt-LT" sz="2800" i="1" dirty="0">
                <a:latin typeface="Times New Roman" panose="02020603050405020304" pitchFamily="18" charset="0"/>
                <a:cs typeface="Times New Roman" panose="02020603050405020304" pitchFamily="18" charset="0"/>
              </a:rPr>
              <a:t>pareigybių </a:t>
            </a:r>
            <a:r>
              <a:rPr lang="lt-LT" sz="2800" i="1" dirty="0" smtClean="0">
                <a:latin typeface="Times New Roman" panose="02020603050405020304" pitchFamily="18" charset="0"/>
                <a:cs typeface="Times New Roman" panose="02020603050405020304" pitchFamily="18" charset="0"/>
              </a:rPr>
              <a:t>aprašai, </a:t>
            </a:r>
            <a:r>
              <a:rPr lang="lt-LT" sz="2800" i="1" dirty="0">
                <a:latin typeface="Times New Roman" panose="02020603050405020304" pitchFamily="18" charset="0"/>
                <a:cs typeface="Times New Roman" panose="02020603050405020304" pitchFamily="18" charset="0"/>
              </a:rPr>
              <a:t>vidaus darbo tvarkos </a:t>
            </a:r>
            <a:r>
              <a:rPr lang="lt-LT" sz="2800" i="1" dirty="0" smtClean="0">
                <a:latin typeface="Times New Roman" panose="02020603050405020304" pitchFamily="18" charset="0"/>
                <a:cs typeface="Times New Roman" panose="02020603050405020304" pitchFamily="18" charset="0"/>
              </a:rPr>
              <a:t>taisyklės </a:t>
            </a:r>
            <a:r>
              <a:rPr lang="lt-LT" sz="2800" i="1" dirty="0">
                <a:latin typeface="Times New Roman" panose="02020603050405020304" pitchFamily="18" charset="0"/>
                <a:cs typeface="Times New Roman" panose="02020603050405020304" pitchFamily="18" charset="0"/>
              </a:rPr>
              <a:t>ir kt., </a:t>
            </a:r>
            <a:r>
              <a:rPr lang="lt-LT" sz="2800" i="1" dirty="0" smtClean="0">
                <a:latin typeface="Times New Roman" panose="02020603050405020304" pitchFamily="18" charset="0"/>
                <a:cs typeface="Times New Roman" panose="02020603050405020304" pitchFamily="18" charset="0"/>
              </a:rPr>
              <a:t>klausimai </a:t>
            </a:r>
            <a:r>
              <a:rPr lang="lt-LT" sz="2800" i="1" dirty="0">
                <a:latin typeface="Times New Roman" panose="02020603050405020304" pitchFamily="18" charset="0"/>
                <a:cs typeface="Times New Roman" panose="02020603050405020304" pitchFamily="18" charset="0"/>
              </a:rPr>
              <a:t>dėl </a:t>
            </a:r>
            <a:r>
              <a:rPr lang="lt-LT" sz="2800" i="1" dirty="0" smtClean="0">
                <a:latin typeface="Times New Roman" panose="02020603050405020304" pitchFamily="18" charset="0"/>
                <a:cs typeface="Times New Roman" panose="02020603050405020304" pitchFamily="18" charset="0"/>
              </a:rPr>
              <a:t>„skaidrių“ </a:t>
            </a:r>
            <a:r>
              <a:rPr lang="lt-LT" sz="2800" i="1" dirty="0">
                <a:latin typeface="Times New Roman" panose="02020603050405020304" pitchFamily="18" charset="0"/>
                <a:cs typeface="Times New Roman" panose="02020603050405020304" pitchFamily="18" charset="0"/>
              </a:rPr>
              <a:t>eilių įstaigų renovacijoms, remontams sudarymo, aiškių kriterijų nustatymo ir </a:t>
            </a:r>
            <a:r>
              <a:rPr lang="lt-LT" sz="2800" i="1" dirty="0" smtClean="0">
                <a:latin typeface="Times New Roman" panose="02020603050405020304" pitchFamily="18" charset="0"/>
                <a:cs typeface="Times New Roman" panose="02020603050405020304" pitchFamily="18" charset="0"/>
              </a:rPr>
              <a:t>pan.) </a:t>
            </a:r>
            <a:endParaRPr lang="lt-LT"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877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4294967295"/>
          </p:nvPr>
        </p:nvSpPr>
        <p:spPr>
          <a:xfrm>
            <a:off x="1116532" y="721895"/>
            <a:ext cx="10347156" cy="5153444"/>
          </a:xfrm>
        </p:spPr>
        <p:txBody>
          <a:bodyPr>
            <a:noAutofit/>
          </a:bodyPr>
          <a:lstStyle/>
          <a:p>
            <a:pPr algn="just"/>
            <a:r>
              <a:rPr lang="lt-LT" sz="2800" i="1" dirty="0" smtClean="0">
                <a:latin typeface="Times New Roman" panose="02020603050405020304" pitchFamily="18" charset="0"/>
                <a:cs typeface="Times New Roman" panose="02020603050405020304" pitchFamily="18" charset="0"/>
              </a:rPr>
              <a:t>Profesinės </a:t>
            </a:r>
            <a:r>
              <a:rPr lang="lt-LT" sz="2800" i="1" dirty="0">
                <a:latin typeface="Times New Roman" panose="02020603050405020304" pitchFamily="18" charset="0"/>
                <a:cs typeface="Times New Roman" panose="02020603050405020304" pitchFamily="18" charset="0"/>
              </a:rPr>
              <a:t>sąjungos atstovauja savo nariams ir įstatymų nustatyta tvarka gina savo ir savo narių teises ir teisėtus interesus valstybės ir savivaldybių institucijose bei įstaigose.</a:t>
            </a:r>
          </a:p>
          <a:p>
            <a:pPr algn="just"/>
            <a:r>
              <a:rPr lang="lt-LT" sz="2800" i="1" dirty="0" smtClean="0">
                <a:latin typeface="Times New Roman" panose="02020603050405020304" pitchFamily="18" charset="0"/>
                <a:cs typeface="Times New Roman" panose="02020603050405020304" pitchFamily="18" charset="0"/>
              </a:rPr>
              <a:t>Profesinės </a:t>
            </a:r>
            <a:r>
              <a:rPr lang="lt-LT" sz="2800" i="1" dirty="0">
                <a:latin typeface="Times New Roman" panose="02020603050405020304" pitchFamily="18" charset="0"/>
                <a:cs typeface="Times New Roman" panose="02020603050405020304" pitchFamily="18" charset="0"/>
              </a:rPr>
              <a:t>sąjungos, gindamos savo narių teises ir teisėtus interesus, gali sudaryti susitarimus su valstybės ir savivaldybių institucijomis bei įstaigomis</a:t>
            </a:r>
            <a:r>
              <a:rPr lang="lt-LT" sz="2800" i="1" dirty="0" smtClean="0">
                <a:latin typeface="Times New Roman" panose="02020603050405020304" pitchFamily="18" charset="0"/>
                <a:cs typeface="Times New Roman" panose="02020603050405020304" pitchFamily="18" charset="0"/>
              </a:rPr>
              <a:t>.</a:t>
            </a:r>
          </a:p>
          <a:p>
            <a:pPr algn="just"/>
            <a:r>
              <a:rPr lang="lt-LT" sz="2800" i="1" dirty="0">
                <a:latin typeface="Times New Roman" panose="02020603050405020304" pitchFamily="18" charset="0"/>
                <a:cs typeface="Times New Roman" panose="02020603050405020304" pitchFamily="18" charset="0"/>
              </a:rPr>
              <a:t>Profesinės sąjungos ir jų susivienijimai iš valstybės ir savivaldybių institucijų bei įstaigų turi teisę gauti savo veiklai reikalingą informaciją darbo, ekonominiais ir socialiniais klausimais, kurią valstybės ir savivaldybių institucijos bei įstaigos privalo pateikti įstatymų nustatytais terminais</a:t>
            </a:r>
          </a:p>
          <a:p>
            <a:pPr marL="0" indent="0" algn="just">
              <a:buNone/>
            </a:pPr>
            <a:endParaRPr lang="lt-LT"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637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LŠĮVPS </a:t>
            </a:r>
            <a:endParaRPr lang="lt-LT" dirty="0"/>
          </a:p>
        </p:txBody>
      </p:sp>
      <p:sp>
        <p:nvSpPr>
          <p:cNvPr id="3" name="Turinio vietos rezervavimo ženklas 2"/>
          <p:cNvSpPr>
            <a:spLocks noGrp="1"/>
          </p:cNvSpPr>
          <p:nvPr>
            <p:ph idx="1"/>
          </p:nvPr>
        </p:nvSpPr>
        <p:spPr>
          <a:xfrm>
            <a:off x="1243266" y="2585807"/>
            <a:ext cx="9601196" cy="3318936"/>
          </a:xfrm>
        </p:spPr>
        <p:txBody>
          <a:bodyPr>
            <a:normAutofit/>
          </a:bodyPr>
          <a:lstStyle/>
          <a:p>
            <a:pPr marL="0" indent="0">
              <a:buNone/>
            </a:pPr>
            <a:r>
              <a:rPr lang="lt-LT" sz="2800" dirty="0" smtClean="0">
                <a:latin typeface="Times New Roman" panose="02020603050405020304" pitchFamily="18" charset="0"/>
                <a:cs typeface="Times New Roman" panose="02020603050405020304" pitchFamily="18" charset="0"/>
              </a:rPr>
              <a:t>222 vadovai:</a:t>
            </a:r>
            <a:endParaRPr lang="lt-LT" sz="2800" dirty="0">
              <a:latin typeface="Times New Roman" panose="02020603050405020304" pitchFamily="18" charset="0"/>
              <a:cs typeface="Times New Roman" panose="02020603050405020304" pitchFamily="18" charset="0"/>
            </a:endParaRPr>
          </a:p>
          <a:p>
            <a:r>
              <a:rPr lang="lt-LT" sz="2800" dirty="0">
                <a:latin typeface="Times New Roman" panose="02020603050405020304" pitchFamily="18" charset="0"/>
                <a:cs typeface="Times New Roman" panose="02020603050405020304" pitchFamily="18" charset="0"/>
              </a:rPr>
              <a:t>68 – Klaipėda, 32- Vilnius, 18- Raseinių raj., 16- Radviliškis, 12- Šakių raj., 10 – Tauragės raj., </a:t>
            </a:r>
            <a:r>
              <a:rPr lang="lt-LT" sz="2800" dirty="0" smtClean="0">
                <a:latin typeface="Times New Roman" panose="02020603050405020304" pitchFamily="18" charset="0"/>
                <a:cs typeface="Times New Roman" panose="02020603050405020304" pitchFamily="18" charset="0"/>
              </a:rPr>
              <a:t>23- </a:t>
            </a:r>
            <a:r>
              <a:rPr lang="lt-LT" sz="2800" dirty="0">
                <a:latin typeface="Times New Roman" panose="02020603050405020304" pitchFamily="18" charset="0"/>
                <a:cs typeface="Times New Roman" panose="02020603050405020304" pitchFamily="18" charset="0"/>
              </a:rPr>
              <a:t>Panevėžys</a:t>
            </a:r>
          </a:p>
          <a:p>
            <a:r>
              <a:rPr lang="lt-LT" sz="2800" dirty="0">
                <a:latin typeface="Times New Roman" panose="02020603050405020304" pitchFamily="18" charset="0"/>
                <a:cs typeface="Times New Roman" panose="02020603050405020304" pitchFamily="18" charset="0"/>
              </a:rPr>
              <a:t>8 – Kaišiadorių raj., 8- Mažeikių raj., 15- Alytus, 5- Kelmės raj., 2- Kaunas, 2- Kretinga, </a:t>
            </a:r>
          </a:p>
          <a:p>
            <a:r>
              <a:rPr lang="lt-LT" sz="2800" dirty="0">
                <a:latin typeface="Times New Roman" panose="02020603050405020304" pitchFamily="18" charset="0"/>
                <a:cs typeface="Times New Roman" panose="02020603050405020304" pitchFamily="18" charset="0"/>
              </a:rPr>
              <a:t>Po 1- iš Kazlų Rūdos, Gargždų, Švenčionių raj. </a:t>
            </a:r>
          </a:p>
          <a:p>
            <a:endParaRPr lang="lt-LT" sz="2800" dirty="0" smtClean="0">
              <a:latin typeface="Times New Roman" panose="02020603050405020304" pitchFamily="18" charset="0"/>
              <a:cs typeface="Times New Roman" panose="02020603050405020304" pitchFamily="18" charset="0"/>
            </a:endParaRPr>
          </a:p>
          <a:p>
            <a:endParaRPr lang="lt-LT" sz="2800" dirty="0" smtClean="0">
              <a:latin typeface="Times New Roman" panose="02020603050405020304" pitchFamily="18" charset="0"/>
              <a:cs typeface="Times New Roman" panose="02020603050405020304" pitchFamily="18" charset="0"/>
            </a:endParaRPr>
          </a:p>
          <a:p>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247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KAS PADARYTA</a:t>
            </a:r>
            <a:endParaRPr lang="lt-LT" dirty="0"/>
          </a:p>
        </p:txBody>
      </p:sp>
      <p:sp>
        <p:nvSpPr>
          <p:cNvPr id="3" name="Turinio vietos rezervavimo ženklas 2"/>
          <p:cNvSpPr>
            <a:spLocks noGrp="1"/>
          </p:cNvSpPr>
          <p:nvPr>
            <p:ph idx="1"/>
          </p:nvPr>
        </p:nvSpPr>
        <p:spPr>
          <a:xfrm>
            <a:off x="818148" y="2521819"/>
            <a:ext cx="10570288" cy="3354049"/>
          </a:xfrm>
        </p:spPr>
        <p:txBody>
          <a:bodyPr>
            <a:normAutofit fontScale="25000" lnSpcReduction="20000"/>
          </a:bodyPr>
          <a:lstStyle/>
          <a:p>
            <a:pPr marL="0" indent="0" algn="just">
              <a:buNone/>
            </a:pPr>
            <a:r>
              <a:rPr lang="lt-LT" sz="9600" dirty="0" smtClean="0">
                <a:solidFill>
                  <a:srgbClr val="FF0000"/>
                </a:solidFill>
                <a:latin typeface="Times New Roman" panose="02020603050405020304" pitchFamily="18" charset="0"/>
                <a:cs typeface="Times New Roman" panose="02020603050405020304" pitchFamily="18" charset="0"/>
              </a:rPr>
              <a:t>2018-04-20  pateikti </a:t>
            </a:r>
            <a:r>
              <a:rPr lang="lt-LT" sz="9600" b="1" dirty="0">
                <a:latin typeface="Times New Roman" panose="02020603050405020304" pitchFamily="18" charset="0"/>
                <a:cs typeface="Times New Roman" panose="02020603050405020304" pitchFamily="18" charset="0"/>
              </a:rPr>
              <a:t>SIŪLYMAI DĖL LIETUVOS RESPUBLIKOS VALSTYBĖS IR SAVIVALDYBIŲ ĮSTAIGŲ DARBUOTOJŲ DARBO APMOKĖJIMO ĮSTATYMO Nr. XIII-198 2, 3, 4, 7, 8, 14, 17 STRAIPSNIŲ IR 5 PRIEDO PAKEITIMO ĮSTATYMO PROJEKTO IR DĖL SU JUO SUSIJUSIŲ KLAUSIMŲ</a:t>
            </a:r>
            <a:endParaRPr lang="lt-LT" sz="9600" dirty="0">
              <a:latin typeface="Times New Roman" panose="02020603050405020304" pitchFamily="18" charset="0"/>
              <a:cs typeface="Times New Roman" panose="02020603050405020304" pitchFamily="18" charset="0"/>
            </a:endParaRPr>
          </a:p>
          <a:p>
            <a:pPr marL="0" indent="0">
              <a:buNone/>
            </a:pPr>
            <a:r>
              <a:rPr lang="lt-LT" sz="9600" dirty="0" smtClean="0">
                <a:latin typeface="Times New Roman" panose="02020603050405020304" pitchFamily="18" charset="0"/>
                <a:cs typeface="Times New Roman" panose="02020603050405020304" pitchFamily="18" charset="0"/>
              </a:rPr>
              <a:t>Lietuvos </a:t>
            </a:r>
            <a:r>
              <a:rPr lang="lt-LT" sz="9600" dirty="0">
                <a:latin typeface="Times New Roman" panose="02020603050405020304" pitchFamily="18" charset="0"/>
                <a:cs typeface="Times New Roman" panose="02020603050405020304" pitchFamily="18" charset="0"/>
              </a:rPr>
              <a:t>Respublikos Prezidentei    </a:t>
            </a:r>
            <a:r>
              <a:rPr lang="lt-LT" sz="9600" dirty="0" smtClean="0">
                <a:latin typeface="Times New Roman" panose="02020603050405020304" pitchFamily="18" charset="0"/>
                <a:cs typeface="Times New Roman" panose="02020603050405020304" pitchFamily="18" charset="0"/>
              </a:rPr>
              <a:t>Daliai Grybauskaitei,     </a:t>
            </a:r>
            <a:endParaRPr lang="lt-LT" sz="9600" dirty="0">
              <a:latin typeface="Times New Roman" panose="02020603050405020304" pitchFamily="18" charset="0"/>
              <a:cs typeface="Times New Roman" panose="02020603050405020304" pitchFamily="18" charset="0"/>
            </a:endParaRPr>
          </a:p>
          <a:p>
            <a:pPr marL="0" indent="0">
              <a:buNone/>
            </a:pPr>
            <a:r>
              <a:rPr lang="lt-LT" sz="9600" dirty="0" smtClean="0">
                <a:latin typeface="Times New Roman" panose="02020603050405020304" pitchFamily="18" charset="0"/>
                <a:cs typeface="Times New Roman" panose="02020603050405020304" pitchFamily="18" charset="0"/>
              </a:rPr>
              <a:t>Lietuvos </a:t>
            </a:r>
            <a:r>
              <a:rPr lang="lt-LT" sz="9600" dirty="0">
                <a:latin typeface="Times New Roman" panose="02020603050405020304" pitchFamily="18" charset="0"/>
                <a:cs typeface="Times New Roman" panose="02020603050405020304" pitchFamily="18" charset="0"/>
              </a:rPr>
              <a:t>Respublikos Seimo </a:t>
            </a:r>
            <a:r>
              <a:rPr lang="lt-LT" sz="9600" dirty="0" smtClean="0">
                <a:latin typeface="Times New Roman" panose="02020603050405020304" pitchFamily="18" charset="0"/>
                <a:cs typeface="Times New Roman" panose="02020603050405020304" pitchFamily="18" charset="0"/>
              </a:rPr>
              <a:t>Pirmininkui Viktorui </a:t>
            </a:r>
            <a:r>
              <a:rPr lang="lt-LT" sz="9600" dirty="0" err="1">
                <a:latin typeface="Times New Roman" panose="02020603050405020304" pitchFamily="18" charset="0"/>
                <a:cs typeface="Times New Roman" panose="02020603050405020304" pitchFamily="18" charset="0"/>
              </a:rPr>
              <a:t>Pranckiečiui</a:t>
            </a:r>
            <a:endParaRPr lang="lt-LT" sz="9600" dirty="0">
              <a:latin typeface="Times New Roman" panose="02020603050405020304" pitchFamily="18" charset="0"/>
              <a:cs typeface="Times New Roman" panose="02020603050405020304" pitchFamily="18" charset="0"/>
            </a:endParaRPr>
          </a:p>
          <a:p>
            <a:pPr marL="0" indent="0">
              <a:buNone/>
            </a:pPr>
            <a:r>
              <a:rPr lang="lt-LT" sz="9600" dirty="0" smtClean="0">
                <a:latin typeface="Times New Roman" panose="02020603050405020304" pitchFamily="18" charset="0"/>
                <a:cs typeface="Times New Roman" panose="02020603050405020304" pitchFamily="18" charset="0"/>
              </a:rPr>
              <a:t>Lietuvos </a:t>
            </a:r>
            <a:r>
              <a:rPr lang="lt-LT" sz="9600" dirty="0">
                <a:latin typeface="Times New Roman" panose="02020603050405020304" pitchFamily="18" charset="0"/>
                <a:cs typeface="Times New Roman" panose="02020603050405020304" pitchFamily="18" charset="0"/>
              </a:rPr>
              <a:t>Respublikos Seimo Švietimo ir mokslo komiteto </a:t>
            </a:r>
            <a:r>
              <a:rPr lang="lt-LT" sz="9600" dirty="0" smtClean="0">
                <a:latin typeface="Times New Roman" panose="02020603050405020304" pitchFamily="18" charset="0"/>
                <a:cs typeface="Times New Roman" panose="02020603050405020304" pitchFamily="18" charset="0"/>
              </a:rPr>
              <a:t>pirmininkui Eugenijui </a:t>
            </a:r>
            <a:r>
              <a:rPr lang="lt-LT" sz="9600" dirty="0">
                <a:latin typeface="Times New Roman" panose="02020603050405020304" pitchFamily="18" charset="0"/>
                <a:cs typeface="Times New Roman" panose="02020603050405020304" pitchFamily="18" charset="0"/>
              </a:rPr>
              <a:t>Jovaišai</a:t>
            </a:r>
          </a:p>
          <a:p>
            <a:pPr marL="0" indent="0" algn="just">
              <a:buNone/>
            </a:pPr>
            <a:r>
              <a:rPr lang="lt-LT" sz="9600" dirty="0" smtClean="0">
                <a:latin typeface="Times New Roman" panose="02020603050405020304" pitchFamily="18" charset="0"/>
                <a:cs typeface="Times New Roman" panose="02020603050405020304" pitchFamily="18" charset="0"/>
              </a:rPr>
              <a:t>Lietuvos </a:t>
            </a:r>
            <a:r>
              <a:rPr lang="lt-LT" sz="9600" dirty="0">
                <a:latin typeface="Times New Roman" panose="02020603050405020304" pitchFamily="18" charset="0"/>
                <a:cs typeface="Times New Roman" panose="02020603050405020304" pitchFamily="18" charset="0"/>
              </a:rPr>
              <a:t>Respublikos Švietimo ir mokslo </a:t>
            </a:r>
            <a:r>
              <a:rPr lang="lt-LT" sz="9600" dirty="0" smtClean="0">
                <a:latin typeface="Times New Roman" panose="02020603050405020304" pitchFamily="18" charset="0"/>
                <a:cs typeface="Times New Roman" panose="02020603050405020304" pitchFamily="18" charset="0"/>
              </a:rPr>
              <a:t>ministrei Jurgitai Petrauskienei                      </a:t>
            </a:r>
            <a:r>
              <a:rPr lang="lt-LT" sz="4800" dirty="0">
                <a:latin typeface="Times New Roman" panose="02020603050405020304" pitchFamily="18" charset="0"/>
                <a:cs typeface="Times New Roman" panose="02020603050405020304" pitchFamily="18" charset="0"/>
              </a:rPr>
              <a:t>  </a:t>
            </a:r>
          </a:p>
          <a:p>
            <a:endParaRPr lang="lt-LT" dirty="0"/>
          </a:p>
        </p:txBody>
      </p:sp>
    </p:spTree>
    <p:extLst>
      <p:ext uri="{BB962C8B-B14F-4D97-AF65-F5344CB8AC3E}">
        <p14:creationId xmlns:p14="http://schemas.microsoft.com/office/powerpoint/2010/main" val="285572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4294967295"/>
          </p:nvPr>
        </p:nvSpPr>
        <p:spPr>
          <a:xfrm>
            <a:off x="664144" y="924025"/>
            <a:ext cx="10703292" cy="5592663"/>
          </a:xfrm>
        </p:spPr>
        <p:txBody>
          <a:bodyPr>
            <a:normAutofit fontScale="92500"/>
          </a:bodyPr>
          <a:lstStyle/>
          <a:p>
            <a:pPr marL="0" indent="0" algn="ctr">
              <a:buNone/>
            </a:pPr>
            <a:r>
              <a:rPr lang="lt-LT" sz="3500" dirty="0" smtClean="0">
                <a:solidFill>
                  <a:schemeClr val="tx1"/>
                </a:solidFill>
                <a:latin typeface="Times New Roman" panose="02020603050405020304" pitchFamily="18" charset="0"/>
                <a:cs typeface="Times New Roman" panose="02020603050405020304" pitchFamily="18" charset="0"/>
              </a:rPr>
              <a:t>(2)</a:t>
            </a:r>
          </a:p>
          <a:p>
            <a:pPr algn="just"/>
            <a:r>
              <a:rPr lang="lt-LT" sz="2600" dirty="0" smtClean="0">
                <a:solidFill>
                  <a:schemeClr val="tx1"/>
                </a:solidFill>
                <a:latin typeface="Times New Roman" panose="02020603050405020304" pitchFamily="18" charset="0"/>
                <a:cs typeface="Times New Roman" panose="02020603050405020304" pitchFamily="18" charset="0"/>
              </a:rPr>
              <a:t>Manome</a:t>
            </a:r>
            <a:r>
              <a:rPr lang="lt-LT" sz="2600" dirty="0">
                <a:solidFill>
                  <a:schemeClr val="tx1"/>
                </a:solidFill>
                <a:latin typeface="Times New Roman" panose="02020603050405020304" pitchFamily="18" charset="0"/>
                <a:cs typeface="Times New Roman" panose="02020603050405020304" pitchFamily="18" charset="0"/>
              </a:rPr>
              <a:t>, kad MEDUS įvedimas ir Įstatymo priėmimas labai skuboti ir tam tinkamai nepasiruošta. </a:t>
            </a:r>
            <a:r>
              <a:rPr lang="lt-LT" sz="2600" dirty="0" smtClean="0">
                <a:solidFill>
                  <a:schemeClr val="tx1"/>
                </a:solidFill>
                <a:latin typeface="Times New Roman" panose="02020603050405020304" pitchFamily="18" charset="0"/>
                <a:cs typeface="Times New Roman" panose="02020603050405020304" pitchFamily="18" charset="0"/>
              </a:rPr>
              <a:t>Siūloma atidėti iki 2019-09-01.</a:t>
            </a:r>
          </a:p>
          <a:p>
            <a:pPr algn="just"/>
            <a:r>
              <a:rPr lang="lt-LT" sz="2600" dirty="0" smtClean="0">
                <a:solidFill>
                  <a:schemeClr val="tx1"/>
                </a:solidFill>
                <a:latin typeface="Times New Roman" panose="02020603050405020304" pitchFamily="18" charset="0"/>
                <a:cs typeface="Times New Roman" panose="02020603050405020304" pitchFamily="18" charset="0"/>
              </a:rPr>
              <a:t>Iki </a:t>
            </a:r>
            <a:r>
              <a:rPr lang="lt-LT" sz="2600" dirty="0">
                <a:solidFill>
                  <a:schemeClr val="tx1"/>
                </a:solidFill>
                <a:latin typeface="Times New Roman" panose="02020603050405020304" pitchFamily="18" charset="0"/>
                <a:cs typeface="Times New Roman" panose="02020603050405020304" pitchFamily="18" charset="0"/>
              </a:rPr>
              <a:t>2018-09-01 priėmus Įstatymą, mes, mokyklų vadovai, Lietuvos Respublikos darbo kodekso </a:t>
            </a:r>
            <a:r>
              <a:rPr lang="lt-LT" sz="2600" dirty="0" smtClean="0">
                <a:solidFill>
                  <a:schemeClr val="tx1"/>
                </a:solidFill>
                <a:latin typeface="Times New Roman" panose="02020603050405020304" pitchFamily="18" charset="0"/>
                <a:cs typeface="Times New Roman" panose="02020603050405020304" pitchFamily="18" charset="0"/>
              </a:rPr>
              <a:t>nustatyta </a:t>
            </a:r>
            <a:r>
              <a:rPr lang="lt-LT" sz="2600" dirty="0">
                <a:solidFill>
                  <a:schemeClr val="tx1"/>
                </a:solidFill>
                <a:latin typeface="Times New Roman" panose="02020603050405020304" pitchFamily="18" charset="0"/>
                <a:cs typeface="Times New Roman" panose="02020603050405020304" pitchFamily="18" charset="0"/>
              </a:rPr>
              <a:t>tvarka (45 ir 57 str.) turėsime keisti mokytojų darbo sutarčių pagrindines sąlygas. </a:t>
            </a:r>
            <a:r>
              <a:rPr lang="lt-LT" sz="2600" dirty="0" smtClean="0">
                <a:solidFill>
                  <a:schemeClr val="tx1"/>
                </a:solidFill>
                <a:latin typeface="Times New Roman" panose="02020603050405020304" pitchFamily="18" charset="0"/>
                <a:cs typeface="Times New Roman" panose="02020603050405020304" pitchFamily="18" charset="0"/>
              </a:rPr>
              <a:t>Atsakomybė </a:t>
            </a:r>
            <a:r>
              <a:rPr lang="lt-LT" sz="2600" dirty="0">
                <a:solidFill>
                  <a:schemeClr val="tx1"/>
                </a:solidFill>
                <a:latin typeface="Times New Roman" panose="02020603050405020304" pitchFamily="18" charset="0"/>
                <a:cs typeface="Times New Roman" panose="02020603050405020304" pitchFamily="18" charset="0"/>
              </a:rPr>
              <a:t>už terminų nesilaikymą tektų švietimo įstaigų vadovams, o ne Lietuvos Respublikos Švietimo ir mokslo ministerijos vadovams. </a:t>
            </a:r>
            <a:endParaRPr lang="lt-LT" sz="2600" dirty="0" smtClean="0">
              <a:solidFill>
                <a:schemeClr val="tx1"/>
              </a:solidFill>
              <a:latin typeface="Times New Roman" panose="02020603050405020304" pitchFamily="18" charset="0"/>
              <a:cs typeface="Times New Roman" panose="02020603050405020304" pitchFamily="18" charset="0"/>
            </a:endParaRPr>
          </a:p>
          <a:p>
            <a:pPr algn="just"/>
            <a:r>
              <a:rPr lang="lt-LT" sz="2600" dirty="0" smtClean="0">
                <a:solidFill>
                  <a:schemeClr val="tx1"/>
                </a:solidFill>
                <a:latin typeface="Times New Roman" panose="02020603050405020304" pitchFamily="18" charset="0"/>
                <a:cs typeface="Times New Roman" panose="02020603050405020304" pitchFamily="18" charset="0"/>
              </a:rPr>
              <a:t>Pakeisti </a:t>
            </a:r>
            <a:r>
              <a:rPr lang="lt-LT" sz="2600" dirty="0">
                <a:solidFill>
                  <a:schemeClr val="tx1"/>
                </a:solidFill>
                <a:latin typeface="Times New Roman" panose="02020603050405020304" pitchFamily="18" charset="0"/>
                <a:cs typeface="Times New Roman" panose="02020603050405020304" pitchFamily="18" charset="0"/>
              </a:rPr>
              <a:t>visų pedagoginių darbuotojų darbo sutartis, MEDUS bendruomenėse aptarti ir dėl apmokėjimo sąlygų susitarti, parengti įstaigos darbo tvarkos taisykles (ir/ar kolektyvinę sutartį) iki mokytojai išeis kasmetinių atostogų, bus labai sudėtinga. Dalis mokytojų birželio mėn. dirbs VBE vertintojais, kai kurie jau birželį atostogaus ir bus kitų dabar dar nenumatytų  (aplinkybių) priežasčių. </a:t>
            </a:r>
          </a:p>
          <a:p>
            <a:pPr algn="just"/>
            <a:endParaRPr lang="lt-LT" dirty="0"/>
          </a:p>
        </p:txBody>
      </p:sp>
    </p:spTree>
    <p:extLst>
      <p:ext uri="{BB962C8B-B14F-4D97-AF65-F5344CB8AC3E}">
        <p14:creationId xmlns:p14="http://schemas.microsoft.com/office/powerpoint/2010/main" val="1863542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just"/>
            <a:r>
              <a:rPr lang="lt-LT" sz="2800" b="1" dirty="0">
                <a:latin typeface="Times New Roman" panose="02020603050405020304" pitchFamily="18" charset="0"/>
                <a:cs typeface="Times New Roman" panose="02020603050405020304" pitchFamily="18" charset="0"/>
              </a:rPr>
              <a:t>Ne kartą </a:t>
            </a:r>
            <a:r>
              <a:rPr lang="lt-LT" sz="2800" b="1" dirty="0" smtClean="0">
                <a:latin typeface="Times New Roman" panose="02020603050405020304" pitchFamily="18" charset="0"/>
                <a:cs typeface="Times New Roman" panose="02020603050405020304" pitchFamily="18" charset="0"/>
              </a:rPr>
              <a:t>įvairiais</a:t>
            </a:r>
            <a:r>
              <a:rPr lang="lt-LT" sz="2800" b="1" dirty="0">
                <a:latin typeface="Times New Roman" panose="02020603050405020304" pitchFamily="18" charset="0"/>
                <a:cs typeface="Times New Roman" panose="02020603050405020304" pitchFamily="18" charset="0"/>
              </a:rPr>
              <a:t> klausimais kreiptasi į </a:t>
            </a:r>
            <a:r>
              <a:rPr lang="lt-LT" sz="2800" b="1" dirty="0" smtClean="0">
                <a:latin typeface="Times New Roman" panose="02020603050405020304" pitchFamily="18" charset="0"/>
                <a:cs typeface="Times New Roman" panose="02020603050405020304" pitchFamily="18" charset="0"/>
              </a:rPr>
              <a:t>LRV, </a:t>
            </a:r>
            <a:r>
              <a:rPr lang="lt-LT" sz="2800" b="1" dirty="0">
                <a:latin typeface="Times New Roman" panose="02020603050405020304" pitchFamily="18" charset="0"/>
                <a:cs typeface="Times New Roman" panose="02020603050405020304" pitchFamily="18" charset="0"/>
              </a:rPr>
              <a:t>ŠMM, </a:t>
            </a:r>
            <a:r>
              <a:rPr lang="lt-LT" sz="2800" b="1" dirty="0" smtClean="0">
                <a:latin typeface="Times New Roman" panose="02020603050405020304" pitchFamily="18" charset="0"/>
                <a:cs typeface="Times New Roman" panose="02020603050405020304" pitchFamily="18" charset="0"/>
              </a:rPr>
              <a:t>SAD</a:t>
            </a:r>
            <a:r>
              <a:rPr lang="lt-LT" sz="2800" dirty="0" smtClean="0">
                <a:latin typeface="Times New Roman" panose="02020603050405020304" pitchFamily="18" charset="0"/>
                <a:cs typeface="Times New Roman" panose="02020603050405020304" pitchFamily="18" charset="0"/>
              </a:rPr>
              <a:t>M:</a:t>
            </a:r>
            <a:endParaRPr lang="lt-LT" sz="2800" dirty="0"/>
          </a:p>
        </p:txBody>
      </p:sp>
      <p:sp>
        <p:nvSpPr>
          <p:cNvPr id="3" name="Turinio vietos rezervavimo ženklas 2"/>
          <p:cNvSpPr>
            <a:spLocks noGrp="1"/>
          </p:cNvSpPr>
          <p:nvPr>
            <p:ph idx="1"/>
          </p:nvPr>
        </p:nvSpPr>
        <p:spPr>
          <a:xfrm>
            <a:off x="760396" y="2556932"/>
            <a:ext cx="11049802" cy="3788450"/>
          </a:xfrm>
        </p:spPr>
        <p:txBody>
          <a:bodyPr>
            <a:normAutofit fontScale="70000" lnSpcReduction="20000"/>
          </a:bodyPr>
          <a:lstStyle/>
          <a:p>
            <a:pPr lvl="0"/>
            <a:r>
              <a:rPr lang="lt-LT" sz="3200" dirty="0" smtClean="0">
                <a:latin typeface="Times New Roman" panose="02020603050405020304" pitchFamily="18" charset="0"/>
                <a:cs typeface="Times New Roman" panose="02020603050405020304" pitchFamily="18" charset="0"/>
              </a:rPr>
              <a:t>Trys </a:t>
            </a:r>
            <a:r>
              <a:rPr lang="lt-LT" sz="3200" dirty="0">
                <a:latin typeface="Times New Roman" panose="02020603050405020304" pitchFamily="18" charset="0"/>
                <a:cs typeface="Times New Roman" panose="02020603050405020304" pitchFamily="18" charset="0"/>
              </a:rPr>
              <a:t>susitikimai su LRV, kviesti kaip </a:t>
            </a:r>
            <a:r>
              <a:rPr lang="lt-LT" sz="3200" dirty="0" err="1">
                <a:latin typeface="Times New Roman" panose="02020603050405020304" pitchFamily="18" charset="0"/>
                <a:cs typeface="Times New Roman" panose="02020603050405020304" pitchFamily="18" charset="0"/>
              </a:rPr>
              <a:t>soc</a:t>
            </a:r>
            <a:r>
              <a:rPr lang="lt-LT" sz="3200" dirty="0">
                <a:latin typeface="Times New Roman" panose="02020603050405020304" pitchFamily="18" charset="0"/>
                <a:cs typeface="Times New Roman" panose="02020603050405020304" pitchFamily="18" charset="0"/>
              </a:rPr>
              <a:t>. partneriai, kartu su Mokytojų PS vadovais, kur buvo galimybė išsakyti savo nuomonę, gal net paneigti oponentų skleidžiamą netiesą;</a:t>
            </a:r>
          </a:p>
          <a:p>
            <a:pPr lvl="0"/>
            <a:r>
              <a:rPr lang="lt-LT" sz="3200" dirty="0">
                <a:latin typeface="Times New Roman" panose="02020603050405020304" pitchFamily="18" charset="0"/>
                <a:cs typeface="Times New Roman" panose="02020603050405020304" pitchFamily="18" charset="0"/>
              </a:rPr>
              <a:t>Susitikimas Seime su kartu su Vadovų Asociacijos komanda su p. Karbauskiu;</a:t>
            </a:r>
          </a:p>
          <a:p>
            <a:pPr lvl="0"/>
            <a:r>
              <a:rPr lang="lt-LT" sz="3200" dirty="0">
                <a:latin typeface="Times New Roman" panose="02020603050405020304" pitchFamily="18" charset="0"/>
                <a:cs typeface="Times New Roman" panose="02020603050405020304" pitchFamily="18" charset="0"/>
              </a:rPr>
              <a:t>Kreipimaisi į ŠMM., </a:t>
            </a:r>
            <a:r>
              <a:rPr lang="lt-LT" sz="3200" dirty="0" err="1">
                <a:latin typeface="Times New Roman" panose="02020603050405020304" pitchFamily="18" charset="0"/>
                <a:cs typeface="Times New Roman" panose="02020603050405020304" pitchFamily="18" charset="0"/>
              </a:rPr>
              <a:t>Soc</a:t>
            </a:r>
            <a:r>
              <a:rPr lang="lt-LT" sz="3200" dirty="0">
                <a:latin typeface="Times New Roman" panose="02020603050405020304" pitchFamily="18" charset="0"/>
                <a:cs typeface="Times New Roman" panose="02020603050405020304" pitchFamily="18" charset="0"/>
              </a:rPr>
              <a:t>. apsaugos ir darbo ministeriją šiais klausimais: </a:t>
            </a:r>
          </a:p>
          <a:p>
            <a:pPr lvl="0">
              <a:buFont typeface="Wingdings" panose="05000000000000000000" pitchFamily="2" charset="2"/>
              <a:buChar char="Ø"/>
            </a:pPr>
            <a:r>
              <a:rPr lang="lt-LT" sz="3200" i="1" dirty="0">
                <a:latin typeface="Times New Roman" panose="02020603050405020304" pitchFamily="18" charset="0"/>
                <a:cs typeface="Times New Roman" panose="02020603050405020304" pitchFamily="18" charset="0"/>
              </a:rPr>
              <a:t>Dėl LR DK taikymo mokytojams;</a:t>
            </a:r>
          </a:p>
          <a:p>
            <a:pPr lvl="0">
              <a:buFont typeface="Wingdings" panose="05000000000000000000" pitchFamily="2" charset="2"/>
              <a:buChar char="Ø"/>
            </a:pPr>
            <a:r>
              <a:rPr lang="lt-LT" sz="3200" i="1" dirty="0">
                <a:latin typeface="Times New Roman" panose="02020603050405020304" pitchFamily="18" charset="0"/>
                <a:cs typeface="Times New Roman" panose="02020603050405020304" pitchFamily="18" charset="0"/>
              </a:rPr>
              <a:t>Dėl mokyklų vadovų papildomo pedagoginio darbo mokyklose </a:t>
            </a:r>
          </a:p>
          <a:p>
            <a:pPr lvl="0">
              <a:buFont typeface="Wingdings" panose="05000000000000000000" pitchFamily="2" charset="2"/>
              <a:buChar char="Ø"/>
            </a:pPr>
            <a:r>
              <a:rPr lang="lt-LT" sz="3200" i="1" dirty="0">
                <a:latin typeface="Times New Roman" panose="02020603050405020304" pitchFamily="18" charset="0"/>
                <a:cs typeface="Times New Roman" panose="02020603050405020304" pitchFamily="18" charset="0"/>
              </a:rPr>
              <a:t>Dėl galimybės skirti premijas mokytojams metų gale (savivaldybėje buvo draudimo nuostata); dėl vadovų skatinimo (turi būti susitarta savivaldybėse)</a:t>
            </a:r>
          </a:p>
          <a:p>
            <a:pPr lvl="0">
              <a:buFont typeface="Wingdings" panose="05000000000000000000" pitchFamily="2" charset="2"/>
              <a:buChar char="Ø"/>
            </a:pPr>
            <a:r>
              <a:rPr lang="lt-LT" sz="3200" i="1" dirty="0">
                <a:latin typeface="Times New Roman" panose="02020603050405020304" pitchFamily="18" charset="0"/>
                <a:cs typeface="Times New Roman" panose="02020603050405020304" pitchFamily="18" charset="0"/>
              </a:rPr>
              <a:t>Dėl vadovo pareigybės lygio nustatym</a:t>
            </a:r>
            <a:r>
              <a:rPr lang="lt-LT" sz="3200" dirty="0">
                <a:latin typeface="Times New Roman" panose="02020603050405020304" pitchFamily="18" charset="0"/>
                <a:cs typeface="Times New Roman" panose="02020603050405020304" pitchFamily="18" charset="0"/>
              </a:rPr>
              <a:t>o</a:t>
            </a:r>
          </a:p>
          <a:p>
            <a:pPr lvl="0">
              <a:buFont typeface="Wingdings" panose="05000000000000000000" pitchFamily="2" charset="2"/>
              <a:buChar char="Ø"/>
            </a:pPr>
            <a:r>
              <a:rPr lang="lt-LT" sz="2900" i="1" dirty="0">
                <a:latin typeface="Times New Roman" panose="02020603050405020304" pitchFamily="18" charset="0"/>
                <a:cs typeface="Times New Roman" panose="02020603050405020304" pitchFamily="18" charset="0"/>
              </a:rPr>
              <a:t>Dėl mokytojų budėjimo pertraukų metu</a:t>
            </a:r>
          </a:p>
        </p:txBody>
      </p:sp>
    </p:spTree>
    <p:extLst>
      <p:ext uri="{BB962C8B-B14F-4D97-AF65-F5344CB8AC3E}">
        <p14:creationId xmlns:p14="http://schemas.microsoft.com/office/powerpoint/2010/main" val="23169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648586" y="499730"/>
            <a:ext cx="10951535" cy="6994222"/>
          </a:xfrm>
          <a:prstGeom prst="rect">
            <a:avLst/>
          </a:prstGeom>
        </p:spPr>
        <p:txBody>
          <a:bodyPr wrap="square">
            <a:spAutoFit/>
          </a:bodyPr>
          <a:lstStyle/>
          <a:p>
            <a:pPr indent="630555" algn="ctr">
              <a:lnSpc>
                <a:spcPct val="115000"/>
              </a:lnSpc>
            </a:pPr>
            <a:r>
              <a:rPr lang="lt-LT" sz="3200" b="1" dirty="0" smtClean="0">
                <a:latin typeface="Times New Roman" panose="02020603050405020304" pitchFamily="18" charset="0"/>
                <a:ea typeface="Calibri" panose="020F0502020204030204" pitchFamily="34" charset="0"/>
                <a:cs typeface="Times New Roman" panose="02020603050405020304" pitchFamily="18" charset="0"/>
              </a:rPr>
              <a:t>Vadovas MEDUJE ir ne tik</a:t>
            </a:r>
          </a:p>
          <a:p>
            <a:pPr marL="342900" indent="-342900" algn="just">
              <a:lnSpc>
                <a:spcPct val="115000"/>
              </a:lnSpc>
              <a:buFont typeface="Arial" panose="020B0604020202020204" pitchFamily="34" charset="0"/>
              <a:buChar char="•"/>
            </a:pPr>
            <a:r>
              <a:rPr lang="lt-LT"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Visose </a:t>
            </a:r>
            <a:r>
              <a:rPr lang="lt-LT" sz="2800" dirty="0">
                <a:latin typeface="Times New Roman" panose="02020603050405020304" pitchFamily="18" charset="0"/>
                <a:cs typeface="Times New Roman" panose="02020603050405020304" pitchFamily="18" charset="0"/>
              </a:rPr>
              <a:t>valstybės institucijose yra atskiri teisės, personalo, viešųjų pirkimų skyriai, kuriuose dirba atitinkamą išsilavinimą turintys asmenys. </a:t>
            </a:r>
            <a:endParaRPr lang="lt-LT" sz="2800" dirty="0" smtClean="0">
              <a:latin typeface="Times New Roman" panose="02020603050405020304" pitchFamily="18" charset="0"/>
              <a:cs typeface="Times New Roman" panose="02020603050405020304" pitchFamily="18" charset="0"/>
            </a:endParaRPr>
          </a:p>
          <a:p>
            <a:pPr marL="342900" indent="-342900" algn="just">
              <a:lnSpc>
                <a:spcPct val="115000"/>
              </a:lnSpc>
              <a:buFont typeface="Arial" panose="020B0604020202020204" pitchFamily="34" charset="0"/>
              <a:buChar char="•"/>
            </a:pPr>
            <a:r>
              <a:rPr lang="lt-LT" sz="2800" dirty="0" smtClean="0">
                <a:latin typeface="Times New Roman" panose="02020603050405020304" pitchFamily="18" charset="0"/>
                <a:cs typeface="Times New Roman" panose="02020603050405020304" pitchFamily="18" charset="0"/>
              </a:rPr>
              <a:t>Švietimo </a:t>
            </a:r>
            <a:r>
              <a:rPr lang="lt-LT" sz="2800" dirty="0">
                <a:latin typeface="Times New Roman" panose="02020603050405020304" pitchFamily="18" charset="0"/>
                <a:cs typeface="Times New Roman" panose="02020603050405020304" pitchFamily="18" charset="0"/>
              </a:rPr>
              <a:t>įstaigų vadovai </a:t>
            </a:r>
            <a:r>
              <a:rPr lang="lt-LT" sz="2800" dirty="0" smtClean="0">
                <a:latin typeface="Times New Roman" panose="02020603050405020304" pitchFamily="18" charset="0"/>
                <a:cs typeface="Times New Roman" panose="02020603050405020304" pitchFamily="18" charset="0"/>
              </a:rPr>
              <a:t>yra:</a:t>
            </a:r>
          </a:p>
          <a:p>
            <a:pPr marL="342900" indent="-342900" algn="just">
              <a:lnSpc>
                <a:spcPct val="115000"/>
              </a:lnSpc>
              <a:buFont typeface="Wingdings" panose="05000000000000000000" pitchFamily="2" charset="2"/>
              <a:buChar char="ü"/>
            </a:pPr>
            <a:r>
              <a:rPr lang="lt-LT" sz="2800" i="1" dirty="0">
                <a:latin typeface="Times New Roman" panose="02020603050405020304" pitchFamily="18" charset="0"/>
                <a:cs typeface="Times New Roman" panose="02020603050405020304" pitchFamily="18" charset="0"/>
              </a:rPr>
              <a:t> </a:t>
            </a:r>
            <a:r>
              <a:rPr lang="lt-LT" sz="2800" i="1" dirty="0" smtClean="0">
                <a:latin typeface="Times New Roman" panose="02020603050405020304" pitchFamily="18" charset="0"/>
                <a:cs typeface="Times New Roman" panose="02020603050405020304" pitchFamily="18" charset="0"/>
              </a:rPr>
              <a:t> </a:t>
            </a:r>
            <a:r>
              <a:rPr lang="lt-LT" sz="2800" i="1" dirty="0" smtClean="0">
                <a:latin typeface="Times New Roman" panose="02020603050405020304" pitchFamily="18" charset="0"/>
                <a:cs typeface="Times New Roman" panose="02020603050405020304" pitchFamily="18" charset="0"/>
              </a:rPr>
              <a:t>savamoksliai teisininkai,</a:t>
            </a:r>
          </a:p>
          <a:p>
            <a:pPr marL="342900" indent="-342900" algn="just">
              <a:lnSpc>
                <a:spcPct val="115000"/>
              </a:lnSpc>
              <a:buFont typeface="Wingdings" panose="05000000000000000000" pitchFamily="2" charset="2"/>
              <a:buChar char="ü"/>
            </a:pPr>
            <a:r>
              <a:rPr lang="lt-LT" sz="2800" i="1" dirty="0" smtClean="0">
                <a:latin typeface="Times New Roman" panose="02020603050405020304" pitchFamily="18" charset="0"/>
                <a:cs typeface="Times New Roman" panose="02020603050405020304" pitchFamily="18" charset="0"/>
              </a:rPr>
              <a:t>  personalo specialistai, </a:t>
            </a:r>
          </a:p>
          <a:p>
            <a:pPr marL="342900" indent="-342900" algn="just">
              <a:lnSpc>
                <a:spcPct val="115000"/>
              </a:lnSpc>
              <a:buFont typeface="Wingdings" panose="05000000000000000000" pitchFamily="2" charset="2"/>
              <a:buChar char="ü"/>
            </a:pPr>
            <a:r>
              <a:rPr lang="lt-LT" sz="2800" i="1" dirty="0">
                <a:latin typeface="Times New Roman" panose="02020603050405020304" pitchFamily="18" charset="0"/>
                <a:cs typeface="Times New Roman" panose="02020603050405020304" pitchFamily="18" charset="0"/>
              </a:rPr>
              <a:t> </a:t>
            </a:r>
            <a:r>
              <a:rPr lang="lt-LT" sz="2800" i="1" dirty="0" smtClean="0">
                <a:latin typeface="Times New Roman" panose="02020603050405020304" pitchFamily="18" charset="0"/>
                <a:cs typeface="Times New Roman" panose="02020603050405020304" pitchFamily="18" charset="0"/>
              </a:rPr>
              <a:t> </a:t>
            </a:r>
            <a:r>
              <a:rPr lang="lt-LT" sz="2800" i="1" dirty="0" smtClean="0">
                <a:latin typeface="Times New Roman" panose="02020603050405020304" pitchFamily="18" charset="0"/>
                <a:cs typeface="Times New Roman" panose="02020603050405020304" pitchFamily="18" charset="0"/>
              </a:rPr>
              <a:t>viešųjų ryšių specialistai,</a:t>
            </a:r>
          </a:p>
          <a:p>
            <a:pPr marL="342900" indent="-342900" algn="just">
              <a:lnSpc>
                <a:spcPct val="115000"/>
              </a:lnSpc>
              <a:buFont typeface="Wingdings" panose="05000000000000000000" pitchFamily="2" charset="2"/>
              <a:buChar char="ü"/>
            </a:pPr>
            <a:r>
              <a:rPr lang="lt-LT" sz="2800" i="1" dirty="0">
                <a:latin typeface="Times New Roman" panose="02020603050405020304" pitchFamily="18" charset="0"/>
                <a:cs typeface="Times New Roman" panose="02020603050405020304" pitchFamily="18" charset="0"/>
              </a:rPr>
              <a:t> </a:t>
            </a:r>
            <a:r>
              <a:rPr lang="lt-LT" sz="2800" i="1" dirty="0" smtClean="0">
                <a:latin typeface="Times New Roman" panose="02020603050405020304" pitchFamily="18" charset="0"/>
                <a:cs typeface="Times New Roman" panose="02020603050405020304" pitchFamily="18" charset="0"/>
              </a:rPr>
              <a:t> </a:t>
            </a:r>
            <a:r>
              <a:rPr lang="lt-LT" sz="2800" i="1" dirty="0" smtClean="0">
                <a:latin typeface="Times New Roman" panose="02020603050405020304" pitchFamily="18" charset="0"/>
                <a:cs typeface="Times New Roman" panose="02020603050405020304" pitchFamily="18" charset="0"/>
              </a:rPr>
              <a:t>viešųjų pirkimų specialistai,</a:t>
            </a:r>
          </a:p>
          <a:p>
            <a:pPr marL="342900" indent="-342900" algn="just">
              <a:lnSpc>
                <a:spcPct val="115000"/>
              </a:lnSpc>
              <a:buFont typeface="Wingdings" panose="05000000000000000000" pitchFamily="2" charset="2"/>
              <a:buChar char="ü"/>
            </a:pPr>
            <a:r>
              <a:rPr lang="lt-LT" sz="2800" i="1" dirty="0">
                <a:latin typeface="Times New Roman" panose="02020603050405020304" pitchFamily="18" charset="0"/>
                <a:cs typeface="Times New Roman" panose="02020603050405020304" pitchFamily="18" charset="0"/>
              </a:rPr>
              <a:t> </a:t>
            </a:r>
            <a:r>
              <a:rPr lang="lt-LT" sz="2800" i="1" dirty="0" smtClean="0">
                <a:latin typeface="Times New Roman" panose="02020603050405020304" pitchFamily="18" charset="0"/>
                <a:cs typeface="Times New Roman" panose="02020603050405020304" pitchFamily="18" charset="0"/>
              </a:rPr>
              <a:t> asmens duomenų apsaugos </a:t>
            </a:r>
            <a:r>
              <a:rPr lang="lt-LT" sz="2800" i="1" dirty="0" smtClean="0">
                <a:latin typeface="Times New Roman" panose="02020603050405020304" pitchFamily="18" charset="0"/>
                <a:cs typeface="Times New Roman" panose="02020603050405020304" pitchFamily="18" charset="0"/>
              </a:rPr>
              <a:t>specialistai </a:t>
            </a:r>
            <a:r>
              <a:rPr lang="lt-LT" sz="1600" dirty="0">
                <a:latin typeface="Times New Roman" panose="02020603050405020304" pitchFamily="18" charset="0"/>
                <a:cs typeface="Times New Roman" panose="02020603050405020304" pitchFamily="18" charset="0"/>
              </a:rPr>
              <a:t>Turėtume </a:t>
            </a:r>
            <a:r>
              <a:rPr lang="lt-LT" sz="1600" dirty="0">
                <a:solidFill>
                  <a:srgbClr val="FF0000"/>
                </a:solidFill>
                <a:latin typeface="Times New Roman" panose="02020603050405020304" pitchFamily="18" charset="0"/>
                <a:cs typeface="Times New Roman" panose="02020603050405020304" pitchFamily="18" charset="0"/>
              </a:rPr>
              <a:t>paskirti duomenų apsaugos pareigūną </a:t>
            </a:r>
            <a:r>
              <a:rPr lang="lt-LT" sz="1600" dirty="0">
                <a:latin typeface="Times New Roman" panose="02020603050405020304" pitchFamily="18" charset="0"/>
                <a:cs typeface="Times New Roman" panose="02020603050405020304" pitchFamily="18" charset="0"/>
              </a:rPr>
              <a:t>savo organizacijoje, </a:t>
            </a:r>
            <a:r>
              <a:rPr lang="lt-LT" sz="1600" dirty="0">
                <a:solidFill>
                  <a:srgbClr val="FF0000"/>
                </a:solidFill>
                <a:latin typeface="Times New Roman" panose="02020603050405020304" pitchFamily="18" charset="0"/>
                <a:cs typeface="Times New Roman" panose="02020603050405020304" pitchFamily="18" charset="0"/>
              </a:rPr>
              <a:t>jeigu tokio reikia</a:t>
            </a:r>
            <a:r>
              <a:rPr lang="lt-LT" sz="1600" dirty="0">
                <a:latin typeface="Times New Roman" panose="02020603050405020304" pitchFamily="18" charset="0"/>
                <a:cs typeface="Times New Roman" panose="02020603050405020304" pitchFamily="18" charset="0"/>
              </a:rPr>
              <a:t>, ar kitą asmenį iš išorės, kuris būtų atsakingas už asmens duomenų apsaugos reikalavimų laikymąsi, ir įvertinti šios pareigybės padėtį organizacijoje.</a:t>
            </a:r>
          </a:p>
          <a:p>
            <a:pPr marL="342900" indent="-342900" algn="just">
              <a:lnSpc>
                <a:spcPct val="115000"/>
              </a:lnSpc>
              <a:buFont typeface="Wingdings" panose="05000000000000000000" pitchFamily="2" charset="2"/>
              <a:buChar char="ü"/>
            </a:pPr>
            <a:r>
              <a:rPr lang="lt-LT" sz="2800" i="1" dirty="0" smtClean="0">
                <a:latin typeface="Times New Roman" panose="02020603050405020304" pitchFamily="18" charset="0"/>
                <a:cs typeface="Times New Roman" panose="02020603050405020304" pitchFamily="18" charset="0"/>
              </a:rPr>
              <a:t> psichologai, </a:t>
            </a:r>
            <a:r>
              <a:rPr lang="lt-LT" sz="2800" i="1" dirty="0">
                <a:latin typeface="Times New Roman" panose="02020603050405020304" pitchFamily="18" charset="0"/>
                <a:cs typeface="Times New Roman" panose="02020603050405020304" pitchFamily="18" charset="0"/>
              </a:rPr>
              <a:t>t. y. netinkamo elgesio suvaldymo </a:t>
            </a:r>
            <a:r>
              <a:rPr lang="lt-LT" sz="2800" i="1" dirty="0" smtClean="0">
                <a:latin typeface="Times New Roman" panose="02020603050405020304" pitchFamily="18" charset="0"/>
                <a:cs typeface="Times New Roman" panose="02020603050405020304" pitchFamily="18" charset="0"/>
              </a:rPr>
              <a:t>specialistai</a:t>
            </a:r>
            <a:endParaRPr lang="lt-LT" sz="2400" dirty="0" smtClean="0">
              <a:latin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ü"/>
            </a:pPr>
            <a:r>
              <a:rPr lang="lt-LT" sz="2800" i="1" dirty="0" smtClean="0">
                <a:latin typeface="Times New Roman" panose="02020603050405020304" pitchFamily="18" charset="0"/>
                <a:cs typeface="Times New Roman" panose="02020603050405020304" pitchFamily="18" charset="0"/>
              </a:rPr>
              <a:t>kiti specialistai</a:t>
            </a:r>
            <a:endParaRPr lang="lt-LT" sz="2800" i="1" dirty="0">
              <a:latin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ü"/>
            </a:pPr>
            <a:endParaRPr lang="lt-LT" sz="2200" dirty="0" smtClean="0">
              <a:latin typeface="Times New Roman" panose="02020603050405020304" pitchFamily="18" charset="0"/>
              <a:cs typeface="Times New Roman" panose="02020603050405020304" pitchFamily="18" charset="0"/>
            </a:endParaRPr>
          </a:p>
          <a:p>
            <a:pPr indent="630555" algn="just">
              <a:lnSpc>
                <a:spcPct val="115000"/>
              </a:lnSpc>
              <a:spcAft>
                <a:spcPts val="0"/>
              </a:spcAft>
            </a:pPr>
            <a:endParaRPr lang="lt-LT"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1557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pPr algn="just">
              <a:lnSpc>
                <a:spcPct val="120000"/>
              </a:lnSpc>
              <a:buFont typeface="Wingdings" panose="05000000000000000000" pitchFamily="2" charset="2"/>
              <a:buChar char="§"/>
            </a:pPr>
            <a:r>
              <a:rPr lang="lt-LT" dirty="0">
                <a:latin typeface="Times New Roman" panose="02020603050405020304" pitchFamily="18" charset="0"/>
                <a:cs typeface="Times New Roman" panose="02020603050405020304" pitchFamily="18" charset="0"/>
              </a:rPr>
              <a:t>LŠĮVPS 2018-02-01 prašymas LR Vyriausybei pasinaudojant Konstitucijos 105 str. 1 d., 106 str. 1 d. ir Konstitucinio Teismo įstatymo 65 str. 1 p. kreiptis į Lietuvos Respublikos Konstitucinį teismą </a:t>
            </a:r>
            <a:r>
              <a:rPr lang="lt-LT" b="1" i="1" dirty="0">
                <a:latin typeface="Times New Roman" panose="02020603050405020304" pitchFamily="18" charset="0"/>
                <a:cs typeface="Times New Roman" panose="02020603050405020304" pitchFamily="18" charset="0"/>
              </a:rPr>
              <a:t>dėl atitinkamų Švietimo įstatymo ir Pakeitimo įstatymo nuostatų prieštaravimo fundamentaliems Konstitucijos </a:t>
            </a:r>
            <a:r>
              <a:rPr lang="lt-LT" b="1" i="1" dirty="0" smtClean="0">
                <a:latin typeface="Times New Roman" panose="02020603050405020304" pitchFamily="18" charset="0"/>
                <a:cs typeface="Times New Roman" panose="02020603050405020304" pitchFamily="18" charset="0"/>
              </a:rPr>
              <a:t>principams</a:t>
            </a:r>
            <a:endParaRPr lang="lt-LT"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641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latin typeface="Times New Roman" panose="02020603050405020304" pitchFamily="18" charset="0"/>
                <a:cs typeface="Times New Roman" panose="02020603050405020304" pitchFamily="18" charset="0"/>
              </a:rPr>
              <a:t>DAR SVARBU ŽINOTI</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563526" y="2556932"/>
            <a:ext cx="10823944" cy="3318936"/>
          </a:xfrm>
        </p:spPr>
        <p:txBody>
          <a:bodyPr/>
          <a:lstStyle/>
          <a:p>
            <a:pPr algn="just"/>
            <a:r>
              <a:rPr lang="lt-LT" b="1" dirty="0">
                <a:latin typeface="Times New Roman" panose="02020603050405020304" pitchFamily="18" charset="0"/>
                <a:cs typeface="Times New Roman" panose="02020603050405020304" pitchFamily="18" charset="0"/>
              </a:rPr>
              <a:t>Ar mokytojas galės dirbti po nepilną etatą keliose mokyklose? </a:t>
            </a:r>
            <a:endParaRPr lang="lt-LT" b="1" dirty="0" smtClean="0">
              <a:latin typeface="Times New Roman" panose="02020603050405020304" pitchFamily="18" charset="0"/>
              <a:cs typeface="Times New Roman" panose="02020603050405020304" pitchFamily="18" charset="0"/>
            </a:endParaRPr>
          </a:p>
          <a:p>
            <a:pPr algn="just"/>
            <a:r>
              <a:rPr lang="lt-LT" i="1" dirty="0" smtClean="0">
                <a:latin typeface="Times New Roman" panose="02020603050405020304" pitchFamily="18" charset="0"/>
                <a:cs typeface="Times New Roman" panose="02020603050405020304" pitchFamily="18" charset="0"/>
              </a:rPr>
              <a:t>Mokytojas </a:t>
            </a:r>
            <a:r>
              <a:rPr lang="lt-LT" i="1" dirty="0">
                <a:latin typeface="Times New Roman" panose="02020603050405020304" pitchFamily="18" charset="0"/>
                <a:cs typeface="Times New Roman" panose="02020603050405020304" pitchFamily="18" charset="0"/>
              </a:rPr>
              <a:t>galės dirbti po nepilną etatą keliose įstaigose, tačiau negalės viršyti 1,5 etato (pagal Darbo kodekso reikalavimus). </a:t>
            </a:r>
            <a:endParaRPr lang="lt-LT" i="1" dirty="0" smtClean="0">
              <a:latin typeface="Times New Roman" panose="02020603050405020304" pitchFamily="18" charset="0"/>
              <a:cs typeface="Times New Roman" panose="02020603050405020304" pitchFamily="18" charset="0"/>
            </a:endParaRPr>
          </a:p>
          <a:p>
            <a:pPr marL="0" indent="0" algn="just">
              <a:buNone/>
            </a:pPr>
            <a:r>
              <a:rPr lang="lt-LT" i="1" dirty="0" smtClean="0">
                <a:latin typeface="Times New Roman" panose="02020603050405020304" pitchFamily="18" charset="0"/>
                <a:cs typeface="Times New Roman" panose="02020603050405020304" pitchFamily="18" charset="0"/>
              </a:rPr>
              <a:t>    APMOKĖJIMAS/ Išaiškinimas Darbo inspekcijos</a:t>
            </a:r>
            <a:endParaRPr lang="lt-LT"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901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urinio vietos rezervavimo ženklas 5" descr="Active Learning, Universal Design for Learning (UDL) in ..."/>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80483" y="1476762"/>
            <a:ext cx="4016375" cy="3317875"/>
          </a:xfrm>
        </p:spPr>
      </p:pic>
      <p:sp>
        <p:nvSpPr>
          <p:cNvPr id="2" name="Stačiakampis 1"/>
          <p:cNvSpPr/>
          <p:nvPr/>
        </p:nvSpPr>
        <p:spPr>
          <a:xfrm>
            <a:off x="4880344" y="627321"/>
            <a:ext cx="6602820" cy="5016758"/>
          </a:xfrm>
          <a:prstGeom prst="rect">
            <a:avLst/>
          </a:prstGeom>
        </p:spPr>
        <p:txBody>
          <a:bodyPr wrap="square">
            <a:spAutoFit/>
          </a:bodyPr>
          <a:lstStyle/>
          <a:p>
            <a:pPr algn="just"/>
            <a:r>
              <a:rPr lang="lt-LT" sz="3200" b="1" dirty="0">
                <a:latin typeface="Times New Roman" panose="02020603050405020304" pitchFamily="18" charset="0"/>
                <a:cs typeface="Times New Roman" panose="02020603050405020304" pitchFamily="18" charset="0"/>
              </a:rPr>
              <a:t>AR būsime vieningi, tarsimės kartu ir laikysimės sutartų dalykų?</a:t>
            </a:r>
            <a:br>
              <a:rPr lang="lt-LT" sz="3200" b="1" dirty="0">
                <a:latin typeface="Times New Roman" panose="02020603050405020304" pitchFamily="18" charset="0"/>
                <a:cs typeface="Times New Roman" panose="02020603050405020304" pitchFamily="18" charset="0"/>
              </a:rPr>
            </a:br>
            <a:endParaRPr lang="lt-LT" sz="3200" b="1" dirty="0" smtClean="0">
              <a:latin typeface="Times New Roman" panose="02020603050405020304" pitchFamily="18" charset="0"/>
              <a:cs typeface="Times New Roman" panose="02020603050405020304" pitchFamily="18" charset="0"/>
            </a:endParaRPr>
          </a:p>
          <a:p>
            <a:pPr algn="just"/>
            <a:r>
              <a:rPr lang="lt-LT" sz="3200" b="1" dirty="0" smtClean="0">
                <a:latin typeface="Times New Roman" panose="02020603050405020304" pitchFamily="18" charset="0"/>
                <a:cs typeface="Times New Roman" panose="02020603050405020304" pitchFamily="18" charset="0"/>
              </a:rPr>
              <a:t>Ar </a:t>
            </a:r>
            <a:r>
              <a:rPr lang="lt-LT" sz="3200" b="1" dirty="0">
                <a:latin typeface="Times New Roman" panose="02020603050405020304" pitchFamily="18" charset="0"/>
                <a:cs typeface="Times New Roman" panose="02020603050405020304" pitchFamily="18" charset="0"/>
              </a:rPr>
              <a:t>matome prasmę dirbti visi kartu</a:t>
            </a:r>
            <a:r>
              <a:rPr lang="lt-LT" sz="3200" b="1" dirty="0" smtClean="0">
                <a:latin typeface="Times New Roman" panose="02020603050405020304" pitchFamily="18" charset="0"/>
                <a:cs typeface="Times New Roman" panose="02020603050405020304" pitchFamily="18" charset="0"/>
              </a:rPr>
              <a:t>?</a:t>
            </a:r>
          </a:p>
          <a:p>
            <a:pPr algn="just"/>
            <a:endParaRPr lang="lt-LT" sz="3200" dirty="0" smtClean="0">
              <a:latin typeface="Times New Roman" panose="02020603050405020304" pitchFamily="18" charset="0"/>
              <a:cs typeface="Times New Roman" panose="02020603050405020304" pitchFamily="18" charset="0"/>
            </a:endParaRPr>
          </a:p>
          <a:p>
            <a:pPr algn="just"/>
            <a:r>
              <a:rPr lang="lt-LT" sz="3200" i="1" dirty="0" smtClean="0">
                <a:latin typeface="Times New Roman" panose="02020603050405020304" pitchFamily="18" charset="0"/>
                <a:cs typeface="Times New Roman" panose="02020603050405020304" pitchFamily="18" charset="0"/>
              </a:rPr>
              <a:t>85 </a:t>
            </a:r>
            <a:r>
              <a:rPr lang="lt-LT" sz="3200" i="1" dirty="0">
                <a:latin typeface="Times New Roman" panose="02020603050405020304" pitchFamily="18" charset="0"/>
                <a:cs typeface="Times New Roman" panose="02020603050405020304" pitchFamily="18" charset="0"/>
              </a:rPr>
              <a:t>proc. kiekvienos </a:t>
            </a:r>
            <a:r>
              <a:rPr lang="lt-LT" sz="3200" i="1" dirty="0" smtClean="0">
                <a:latin typeface="Times New Roman" panose="02020603050405020304" pitchFamily="18" charset="0"/>
                <a:cs typeface="Times New Roman" panose="02020603050405020304" pitchFamily="18" charset="0"/>
              </a:rPr>
              <a:t>organizacijos </a:t>
            </a:r>
            <a:r>
              <a:rPr lang="lt-LT" sz="3200" b="1" i="1" dirty="0">
                <a:solidFill>
                  <a:srgbClr val="FF0000"/>
                </a:solidFill>
                <a:latin typeface="Times New Roman" panose="02020603050405020304" pitchFamily="18" charset="0"/>
                <a:cs typeface="Times New Roman" panose="02020603050405020304" pitchFamily="18" charset="0"/>
              </a:rPr>
              <a:t>sėkmės</a:t>
            </a:r>
            <a:r>
              <a:rPr lang="lt-LT" sz="3200" i="1" dirty="0">
                <a:latin typeface="Times New Roman" panose="02020603050405020304" pitchFamily="18" charset="0"/>
                <a:cs typeface="Times New Roman" panose="02020603050405020304" pitchFamily="18" charset="0"/>
              </a:rPr>
              <a:t> </a:t>
            </a:r>
            <a:r>
              <a:rPr lang="lt-LT" sz="3200" b="1" i="1" dirty="0">
                <a:solidFill>
                  <a:srgbClr val="FF0000"/>
                </a:solidFill>
                <a:latin typeface="Times New Roman" panose="02020603050405020304" pitchFamily="18" charset="0"/>
                <a:cs typeface="Times New Roman" panose="02020603050405020304" pitchFamily="18" charset="0"/>
              </a:rPr>
              <a:t>priklauso nuo </a:t>
            </a:r>
            <a:r>
              <a:rPr lang="lt-LT" sz="3200" i="1" dirty="0">
                <a:solidFill>
                  <a:srgbClr val="FF0000"/>
                </a:solidFill>
                <a:latin typeface="Times New Roman" panose="02020603050405020304" pitchFamily="18" charset="0"/>
                <a:cs typeface="Times New Roman" panose="02020603050405020304" pitchFamily="18" charset="0"/>
              </a:rPr>
              <a:t>dirbančiųjų santykių, kuriamų per komunikaciją</a:t>
            </a:r>
            <a:br>
              <a:rPr lang="lt-LT" sz="3200" i="1" dirty="0">
                <a:solidFill>
                  <a:srgbClr val="FF0000"/>
                </a:solidFill>
                <a:latin typeface="Times New Roman" panose="02020603050405020304" pitchFamily="18" charset="0"/>
                <a:cs typeface="Times New Roman" panose="02020603050405020304" pitchFamily="18" charset="0"/>
              </a:rPr>
            </a:br>
            <a:r>
              <a:rPr lang="lt-LT" sz="3200" i="1" dirty="0">
                <a:latin typeface="Times New Roman" panose="02020603050405020304" pitchFamily="18" charset="0"/>
                <a:cs typeface="Times New Roman" panose="02020603050405020304" pitchFamily="18" charset="0"/>
              </a:rPr>
              <a:t> ir tik 15 proc. sėkmės priklauso nuo turimų </a:t>
            </a:r>
            <a:r>
              <a:rPr lang="lt-LT" sz="3200" i="1" dirty="0" smtClean="0">
                <a:latin typeface="Times New Roman" panose="02020603050405020304" pitchFamily="18" charset="0"/>
                <a:cs typeface="Times New Roman" panose="02020603050405020304" pitchFamily="18" charset="0"/>
              </a:rPr>
              <a:t>žinių</a:t>
            </a:r>
            <a:endParaRPr lang="lt-LT" sz="3200" i="1" dirty="0"/>
          </a:p>
        </p:txBody>
      </p:sp>
    </p:spTree>
    <p:extLst>
      <p:ext uri="{BB962C8B-B14F-4D97-AF65-F5344CB8AC3E}">
        <p14:creationId xmlns:p14="http://schemas.microsoft.com/office/powerpoint/2010/main" val="468883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sz="7300" dirty="0" smtClean="0">
                <a:solidFill>
                  <a:srgbClr val="FF0000"/>
                </a:solidFill>
                <a:latin typeface="Times New Roman" panose="02020603050405020304" pitchFamily="18" charset="0"/>
                <a:cs typeface="Times New Roman" panose="02020603050405020304" pitchFamily="18" charset="0"/>
              </a:rPr>
              <a:t>KARTU?</a:t>
            </a:r>
            <a:r>
              <a:rPr lang="lt-LT" dirty="0" smtClean="0"/>
              <a:t/>
            </a:r>
            <a:br>
              <a:rPr lang="lt-LT" dirty="0" smtClean="0"/>
            </a:br>
            <a:endParaRPr lang="lt-LT" dirty="0"/>
          </a:p>
        </p:txBody>
      </p:sp>
      <p:sp>
        <p:nvSpPr>
          <p:cNvPr id="3" name="Turinio vietos rezervavimo ženklas 2"/>
          <p:cNvSpPr>
            <a:spLocks noGrp="1"/>
          </p:cNvSpPr>
          <p:nvPr>
            <p:ph idx="1"/>
          </p:nvPr>
        </p:nvSpPr>
        <p:spPr>
          <a:xfrm>
            <a:off x="654518" y="2556932"/>
            <a:ext cx="11059427" cy="3318936"/>
          </a:xfrm>
        </p:spPr>
        <p:txBody>
          <a:bodyPr>
            <a:normAutofit fontScale="25000" lnSpcReduction="20000"/>
          </a:bodyPr>
          <a:lstStyle/>
          <a:p>
            <a:pPr marL="0" indent="0">
              <a:buNone/>
            </a:pPr>
            <a:r>
              <a:rPr lang="lt-LT" sz="14400" dirty="0" smtClean="0">
                <a:latin typeface="Times New Roman" panose="02020603050405020304" pitchFamily="18" charset="0"/>
                <a:cs typeface="Times New Roman" panose="02020603050405020304" pitchFamily="18" charset="0"/>
              </a:rPr>
              <a:t>         </a:t>
            </a:r>
            <a:r>
              <a:rPr lang="lt-LT" sz="14400" b="1" dirty="0" smtClean="0">
                <a:solidFill>
                  <a:srgbClr val="FF0000"/>
                </a:solidFill>
                <a:latin typeface="Times New Roman" panose="02020603050405020304" pitchFamily="18" charset="0"/>
                <a:cs typeface="Times New Roman" panose="02020603050405020304" pitchFamily="18" charset="0"/>
              </a:rPr>
              <a:t>KVIEČIAME, ĮVEIKIME IŠŠŪKIUS KARTU</a:t>
            </a:r>
          </a:p>
          <a:p>
            <a:pPr marL="0" indent="0">
              <a:buNone/>
            </a:pPr>
            <a:r>
              <a:rPr lang="lt-LT" sz="14400" b="1" dirty="0">
                <a:solidFill>
                  <a:srgbClr val="FF0000"/>
                </a:solidFill>
                <a:latin typeface="Times New Roman" panose="02020603050405020304" pitchFamily="18" charset="0"/>
                <a:cs typeface="Times New Roman" panose="02020603050405020304" pitchFamily="18" charset="0"/>
              </a:rPr>
              <a:t> </a:t>
            </a:r>
            <a:r>
              <a:rPr lang="lt-LT" sz="14400" b="1" dirty="0" smtClean="0">
                <a:solidFill>
                  <a:srgbClr val="FF0000"/>
                </a:solidFill>
                <a:latin typeface="Times New Roman" panose="02020603050405020304" pitchFamily="18" charset="0"/>
                <a:cs typeface="Times New Roman" panose="02020603050405020304" pitchFamily="18" charset="0"/>
              </a:rPr>
              <a:t>                                 Junkitės </a:t>
            </a:r>
            <a:r>
              <a:rPr lang="lt-LT" sz="14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r>
              <a:rPr lang="lt-LT" sz="11100" dirty="0" smtClean="0">
                <a:latin typeface="Times New Roman" panose="02020603050405020304" pitchFamily="18" charset="0"/>
                <a:cs typeface="Times New Roman" panose="02020603050405020304" pitchFamily="18" charset="0"/>
                <a:sym typeface="Wingdings" panose="05000000000000000000" pitchFamily="2" charset="2"/>
              </a:rPr>
              <a:t>Kontaktai:</a:t>
            </a:r>
          </a:p>
          <a:p>
            <a:pPr marL="0" indent="0">
              <a:buNone/>
            </a:pPr>
            <a:r>
              <a:rPr lang="lt-LT" sz="11100" dirty="0" smtClean="0">
                <a:latin typeface="Times New Roman" panose="02020603050405020304" pitchFamily="18" charset="0"/>
                <a:cs typeface="Times New Roman" panose="02020603050405020304" pitchFamily="18" charset="0"/>
                <a:sym typeface="Wingdings" panose="05000000000000000000" pitchFamily="2" charset="2"/>
              </a:rPr>
              <a:t>Jolita Andrijauskienė, tel. 861246648 (Klaipėdos Hermano Zudermano gimnazijos direktorė)</a:t>
            </a:r>
          </a:p>
          <a:p>
            <a:pPr marL="0" indent="0">
              <a:buNone/>
            </a:pPr>
            <a:r>
              <a:rPr lang="lt-LT" sz="11100" dirty="0" smtClean="0">
                <a:latin typeface="Times New Roman" panose="02020603050405020304" pitchFamily="18" charset="0"/>
                <a:cs typeface="Times New Roman" panose="02020603050405020304" pitchFamily="18" charset="0"/>
                <a:sym typeface="Wingdings" panose="05000000000000000000" pitchFamily="2" charset="2"/>
              </a:rPr>
              <a:t>Daiva </a:t>
            </a:r>
            <a:r>
              <a:rPr lang="lt-LT" sz="11100" dirty="0" err="1" smtClean="0">
                <a:latin typeface="Times New Roman" panose="02020603050405020304" pitchFamily="18" charset="0"/>
                <a:cs typeface="Times New Roman" panose="02020603050405020304" pitchFamily="18" charset="0"/>
                <a:sym typeface="Wingdings" panose="05000000000000000000" pitchFamily="2" charset="2"/>
              </a:rPr>
              <a:t>Marozienė</a:t>
            </a:r>
            <a:r>
              <a:rPr lang="lt-LT" sz="11100" dirty="0" smtClean="0">
                <a:latin typeface="Times New Roman" panose="02020603050405020304" pitchFamily="18" charset="0"/>
                <a:cs typeface="Times New Roman" panose="02020603050405020304" pitchFamily="18" charset="0"/>
                <a:sym typeface="Wingdings" panose="05000000000000000000" pitchFamily="2" charset="2"/>
              </a:rPr>
              <a:t>, tel. 869934845 (Klaipėdos Simono Dacho progimnazijos direktorė)</a:t>
            </a:r>
            <a:endParaRPr lang="lt-LT" sz="1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7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765544" y="482927"/>
            <a:ext cx="10770782" cy="6250942"/>
          </a:xfrm>
          <a:prstGeom prst="rect">
            <a:avLst/>
          </a:prstGeom>
        </p:spPr>
        <p:txBody>
          <a:bodyPr wrap="square">
            <a:spAutoFit/>
          </a:bodyPr>
          <a:lstStyle/>
          <a:p>
            <a:pPr marL="342900" indent="-342900" algn="just">
              <a:lnSpc>
                <a:spcPct val="115000"/>
              </a:lnSpc>
              <a:buFont typeface="Arial" panose="020B0604020202020204" pitchFamily="34" charset="0"/>
              <a:buChar char="•"/>
            </a:pPr>
            <a:r>
              <a:rPr lang="lt-LT" sz="3200" dirty="0" smtClean="0">
                <a:latin typeface="Times New Roman" panose="02020603050405020304" pitchFamily="18" charset="0"/>
                <a:cs typeface="Times New Roman" panose="02020603050405020304" pitchFamily="18" charset="0"/>
              </a:rPr>
              <a:t>švietimo </a:t>
            </a:r>
            <a:r>
              <a:rPr lang="lt-LT" sz="3200" dirty="0">
                <a:latin typeface="Times New Roman" panose="02020603050405020304" pitchFamily="18" charset="0"/>
                <a:cs typeface="Times New Roman" panose="02020603050405020304" pitchFamily="18" charset="0"/>
              </a:rPr>
              <a:t>įstaigų vadovai visas specifines ne su pedagogika ir švietimo vadyba susietas žinias įgyja tik </a:t>
            </a:r>
            <a:r>
              <a:rPr lang="lt-LT" sz="3200" dirty="0" smtClean="0">
                <a:latin typeface="Times New Roman" panose="02020603050405020304" pitchFamily="18" charset="0"/>
                <a:cs typeface="Times New Roman" panose="02020603050405020304" pitchFamily="18" charset="0"/>
              </a:rPr>
              <a:t>kursuose;</a:t>
            </a:r>
            <a:endParaRPr lang="lt-LT" sz="3200" dirty="0">
              <a:latin typeface="Times New Roman" panose="02020603050405020304" pitchFamily="18" charset="0"/>
              <a:cs typeface="Times New Roman" panose="02020603050405020304" pitchFamily="18" charset="0"/>
            </a:endParaRPr>
          </a:p>
          <a:p>
            <a:pPr marL="342900" indent="-342900" algn="just">
              <a:lnSpc>
                <a:spcPct val="115000"/>
              </a:lnSpc>
              <a:buFont typeface="Arial" panose="020B0604020202020204" pitchFamily="34" charset="0"/>
              <a:buChar char="•"/>
            </a:pPr>
            <a:r>
              <a:rPr lang="lt-LT" sz="3200" dirty="0" smtClean="0">
                <a:latin typeface="Times New Roman" panose="02020603050405020304" pitchFamily="18" charset="0"/>
                <a:cs typeface="Times New Roman" panose="02020603050405020304" pitchFamily="18" charset="0"/>
              </a:rPr>
              <a:t>sudėtingose </a:t>
            </a:r>
            <a:r>
              <a:rPr lang="lt-LT" sz="3200" dirty="0">
                <a:latin typeface="Times New Roman" panose="02020603050405020304" pitchFamily="18" charset="0"/>
                <a:cs typeface="Times New Roman" panose="02020603050405020304" pitchFamily="18" charset="0"/>
              </a:rPr>
              <a:t>situacijose, kai sprendžiami visi su įstaigos personalu susiję teisiniai darbo santykių klausimai, </a:t>
            </a:r>
            <a:r>
              <a:rPr lang="lt-LT" sz="3200" dirty="0" smtClean="0">
                <a:latin typeface="Times New Roman" panose="02020603050405020304" pitchFamily="18" charset="0"/>
                <a:cs typeface="Times New Roman" panose="02020603050405020304" pitchFamily="18" charset="0"/>
              </a:rPr>
              <a:t>vadovai paliekami </a:t>
            </a:r>
            <a:r>
              <a:rPr lang="lt-LT" sz="3200" dirty="0">
                <a:latin typeface="Times New Roman" panose="02020603050405020304" pitchFamily="18" charset="0"/>
                <a:cs typeface="Times New Roman" panose="02020603050405020304" pitchFamily="18" charset="0"/>
              </a:rPr>
              <a:t>visai </a:t>
            </a:r>
            <a:r>
              <a:rPr lang="lt-LT" sz="3200" dirty="0" smtClean="0">
                <a:latin typeface="Times New Roman" panose="02020603050405020304" pitchFamily="18" charset="0"/>
                <a:cs typeface="Times New Roman" panose="02020603050405020304" pitchFamily="18" charset="0"/>
              </a:rPr>
              <a:t>vieni;</a:t>
            </a:r>
          </a:p>
          <a:p>
            <a:pPr marL="342900" indent="-342900" algn="just">
              <a:lnSpc>
                <a:spcPct val="115000"/>
              </a:lnSpc>
              <a:buFont typeface="Arial" panose="020B0604020202020204" pitchFamily="34" charset="0"/>
              <a:buChar char="•"/>
            </a:pPr>
            <a:r>
              <a:rPr lang="lt-LT" sz="3200" dirty="0" smtClean="0">
                <a:latin typeface="Times New Roman" panose="02020603050405020304" pitchFamily="18" charset="0"/>
                <a:cs typeface="Times New Roman" panose="02020603050405020304" pitchFamily="18" charset="0"/>
              </a:rPr>
              <a:t>švietimo </a:t>
            </a:r>
            <a:r>
              <a:rPr lang="lt-LT" sz="3200" dirty="0">
                <a:latin typeface="Times New Roman" panose="02020603050405020304" pitchFamily="18" charset="0"/>
                <a:cs typeface="Times New Roman" panose="02020603050405020304" pitchFamily="18" charset="0"/>
              </a:rPr>
              <a:t>sritis yra labai specifinė, todėl </a:t>
            </a:r>
            <a:r>
              <a:rPr lang="lt-LT" sz="3200" dirty="0" smtClean="0">
                <a:latin typeface="Times New Roman" panose="02020603050405020304" pitchFamily="18" charset="0"/>
                <a:cs typeface="Times New Roman" panose="02020603050405020304" pitchFamily="18" charset="0"/>
              </a:rPr>
              <a:t>švietimo įstaigų vadovų užduodami </a:t>
            </a:r>
            <a:r>
              <a:rPr lang="lt-LT" sz="3200" dirty="0">
                <a:latin typeface="Times New Roman" panose="02020603050405020304" pitchFamily="18" charset="0"/>
                <a:cs typeface="Times New Roman" panose="02020603050405020304" pitchFamily="18" charset="0"/>
              </a:rPr>
              <a:t>klausimai dažnai net teisininkams yra išskirtinai </a:t>
            </a:r>
            <a:r>
              <a:rPr lang="lt-LT" sz="3200" dirty="0" smtClean="0">
                <a:latin typeface="Times New Roman" panose="02020603050405020304" pitchFamily="18" charset="0"/>
                <a:cs typeface="Times New Roman" panose="02020603050405020304" pitchFamily="18" charset="0"/>
              </a:rPr>
              <a:t>nelengvi;</a:t>
            </a:r>
          </a:p>
          <a:p>
            <a:pPr marL="342900" indent="-342900" algn="just">
              <a:lnSpc>
                <a:spcPct val="115000"/>
              </a:lnSpc>
              <a:buFont typeface="Arial" panose="020B0604020202020204" pitchFamily="34" charset="0"/>
              <a:buChar char="•"/>
            </a:pPr>
            <a:r>
              <a:rPr lang="lt-LT" sz="3200" dirty="0" smtClean="0">
                <a:latin typeface="Times New Roman" panose="02020603050405020304" pitchFamily="18" charset="0"/>
                <a:cs typeface="Times New Roman" panose="02020603050405020304" pitchFamily="18" charset="0"/>
              </a:rPr>
              <a:t>švietimo </a:t>
            </a:r>
            <a:r>
              <a:rPr lang="lt-LT" sz="3200" dirty="0">
                <a:latin typeface="Times New Roman" panose="02020603050405020304" pitchFamily="18" charset="0"/>
                <a:cs typeface="Times New Roman" panose="02020603050405020304" pitchFamily="18" charset="0"/>
              </a:rPr>
              <a:t>įstaigas turėtų konsultuoti teisininkų, besigilinančių į švietimo įstaigų specifiką, </a:t>
            </a:r>
            <a:r>
              <a:rPr lang="lt-LT" sz="3200" dirty="0" smtClean="0">
                <a:latin typeface="Times New Roman" panose="02020603050405020304" pitchFamily="18" charset="0"/>
                <a:cs typeface="Times New Roman" panose="02020603050405020304" pitchFamily="18" charset="0"/>
              </a:rPr>
              <a:t>komanda</a:t>
            </a:r>
          </a:p>
          <a:p>
            <a:pPr algn="just">
              <a:lnSpc>
                <a:spcPct val="115000"/>
              </a:lnSpc>
            </a:pP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38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23015" y="563527"/>
            <a:ext cx="10760148" cy="925032"/>
          </a:xfrm>
        </p:spPr>
        <p:txBody>
          <a:bodyPr>
            <a:normAutofit/>
          </a:bodyPr>
          <a:lstStyle/>
          <a:p>
            <a:r>
              <a:rPr lang="lt-LT" sz="3200" b="1" dirty="0" smtClean="0">
                <a:latin typeface="Times New Roman" panose="02020603050405020304" pitchFamily="18" charset="0"/>
                <a:cs typeface="Times New Roman" panose="02020603050405020304" pitchFamily="18" charset="0"/>
              </a:rPr>
              <a:t>AR VISKAS MOKYKLOSE BUS VĖL GERAI</a:t>
            </a:r>
            <a:r>
              <a:rPr lang="lt-LT" sz="3200" b="1" dirty="0" smtClean="0">
                <a:latin typeface="Times New Roman" panose="02020603050405020304" pitchFamily="18" charset="0"/>
                <a:cs typeface="Times New Roman" panose="02020603050405020304" pitchFamily="18" charset="0"/>
              </a:rPr>
              <a:t>? (1)</a:t>
            </a:r>
            <a:endParaRPr lang="lt-LT" sz="32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637952" y="1360968"/>
            <a:ext cx="10845211" cy="5188688"/>
          </a:xfrm>
        </p:spPr>
        <p:txBody>
          <a:bodyPr>
            <a:normAutofit/>
          </a:bodyPr>
          <a:lstStyle/>
          <a:p>
            <a:pPr lvl="0" algn="just"/>
            <a:r>
              <a:rPr lang="lt-LT" sz="3000" dirty="0" smtClean="0">
                <a:latin typeface="Times New Roman" panose="02020603050405020304" pitchFamily="18" charset="0"/>
                <a:cs typeface="Times New Roman" panose="02020603050405020304" pitchFamily="18" charset="0"/>
              </a:rPr>
              <a:t>patiriame </a:t>
            </a:r>
            <a:r>
              <a:rPr lang="lt-LT" sz="3000" dirty="0" smtClean="0">
                <a:latin typeface="Times New Roman" panose="02020603050405020304" pitchFamily="18" charset="0"/>
                <a:cs typeface="Times New Roman" panose="02020603050405020304" pitchFamily="18" charset="0"/>
              </a:rPr>
              <a:t>vieną </a:t>
            </a:r>
            <a:r>
              <a:rPr lang="lt-LT" sz="3000" dirty="0">
                <a:latin typeface="Times New Roman" panose="02020603050405020304" pitchFamily="18" charset="0"/>
                <a:cs typeface="Times New Roman" panose="02020603050405020304" pitchFamily="18" charset="0"/>
              </a:rPr>
              <a:t>didžiausių Europoje protų </a:t>
            </a:r>
            <a:r>
              <a:rPr lang="lt-LT" sz="3000" dirty="0" smtClean="0">
                <a:latin typeface="Times New Roman" panose="02020603050405020304" pitchFamily="18" charset="0"/>
                <a:cs typeface="Times New Roman" panose="02020603050405020304" pitchFamily="18" charset="0"/>
              </a:rPr>
              <a:t>nutekėjimų ir, panašu, kad dar </a:t>
            </a:r>
            <a:r>
              <a:rPr lang="lt-LT" sz="3000" dirty="0" smtClean="0">
                <a:latin typeface="Times New Roman" panose="02020603050405020304" pitchFamily="18" charset="0"/>
                <a:cs typeface="Times New Roman" panose="02020603050405020304" pitchFamily="18" charset="0"/>
              </a:rPr>
              <a:t>patirsime; </a:t>
            </a:r>
            <a:endParaRPr lang="lt-LT" sz="3000" dirty="0">
              <a:latin typeface="Times New Roman" panose="02020603050405020304" pitchFamily="18" charset="0"/>
              <a:cs typeface="Times New Roman" panose="02020603050405020304" pitchFamily="18" charset="0"/>
            </a:endParaRPr>
          </a:p>
          <a:p>
            <a:pPr algn="just"/>
            <a:r>
              <a:rPr lang="lt-LT" sz="3000" dirty="0" smtClean="0">
                <a:latin typeface="Times New Roman" panose="02020603050405020304" pitchFamily="18" charset="0"/>
                <a:cs typeface="Times New Roman" panose="02020603050405020304" pitchFamily="18" charset="0"/>
              </a:rPr>
              <a:t>mokyklos </a:t>
            </a:r>
            <a:r>
              <a:rPr lang="lt-LT" sz="3000" dirty="0">
                <a:latin typeface="Times New Roman" panose="02020603050405020304" pitchFamily="18" charset="0"/>
                <a:cs typeface="Times New Roman" panose="02020603050405020304" pitchFamily="18" charset="0"/>
              </a:rPr>
              <a:t>situacija </a:t>
            </a:r>
            <a:r>
              <a:rPr lang="lt-LT" sz="3000" dirty="0" smtClean="0">
                <a:latin typeface="Times New Roman" panose="02020603050405020304" pitchFamily="18" charset="0"/>
                <a:cs typeface="Times New Roman" panose="02020603050405020304" pitchFamily="18" charset="0"/>
              </a:rPr>
              <a:t>priklausė, priklauso, priklausys  </a:t>
            </a:r>
            <a:r>
              <a:rPr lang="lt-LT" sz="3000" dirty="0">
                <a:latin typeface="Times New Roman" panose="02020603050405020304" pitchFamily="18" charset="0"/>
                <a:cs typeface="Times New Roman" panose="02020603050405020304" pitchFamily="18" charset="0"/>
              </a:rPr>
              <a:t>ir nuo jos </a:t>
            </a:r>
            <a:r>
              <a:rPr lang="lt-LT" sz="3000" dirty="0" smtClean="0">
                <a:latin typeface="Times New Roman" panose="02020603050405020304" pitchFamily="18" charset="0"/>
                <a:cs typeface="Times New Roman" panose="02020603050405020304" pitchFamily="18" charset="0"/>
              </a:rPr>
              <a:t>konteksto;</a:t>
            </a:r>
            <a:endParaRPr lang="lt-LT" sz="3000" dirty="0" smtClean="0">
              <a:latin typeface="Times New Roman" panose="02020603050405020304" pitchFamily="18" charset="0"/>
              <a:cs typeface="Times New Roman" panose="02020603050405020304" pitchFamily="18" charset="0"/>
            </a:endParaRPr>
          </a:p>
          <a:p>
            <a:pPr algn="just"/>
            <a:r>
              <a:rPr lang="lt-LT" sz="3000" dirty="0" smtClean="0">
                <a:latin typeface="Times New Roman" panose="02020603050405020304" pitchFamily="18" charset="0"/>
                <a:cs typeface="Times New Roman" panose="02020603050405020304" pitchFamily="18" charset="0"/>
              </a:rPr>
              <a:t>visa </a:t>
            </a:r>
            <a:r>
              <a:rPr lang="lt-LT" sz="3000" dirty="0">
                <a:latin typeface="Times New Roman" panose="02020603050405020304" pitchFamily="18" charset="0"/>
                <a:cs typeface="Times New Roman" panose="02020603050405020304" pitchFamily="18" charset="0"/>
              </a:rPr>
              <a:t>atsakomybė už MEDUS įgyvendinimą teks mokyklų vadovams, kurie paliekami be tikrų ir iki galo aiškių </a:t>
            </a:r>
            <a:r>
              <a:rPr lang="lt-LT" sz="3000" dirty="0" smtClean="0">
                <a:latin typeface="Times New Roman" panose="02020603050405020304" pitchFamily="18" charset="0"/>
                <a:cs typeface="Times New Roman" panose="02020603050405020304" pitchFamily="18" charset="0"/>
              </a:rPr>
              <a:t>įrankių</a:t>
            </a:r>
          </a:p>
          <a:p>
            <a:pPr algn="just"/>
            <a:r>
              <a:rPr lang="lt-LT" sz="3000" dirty="0" smtClean="0">
                <a:latin typeface="Times New Roman" panose="02020603050405020304" pitchFamily="18" charset="0"/>
                <a:cs typeface="Times New Roman" panose="02020603050405020304" pitchFamily="18" charset="0"/>
              </a:rPr>
              <a:t>pamokos vieta? mokinio</a:t>
            </a:r>
            <a:r>
              <a:rPr lang="lt-LT" sz="3000" dirty="0">
                <a:latin typeface="Times New Roman" panose="02020603050405020304" pitchFamily="18" charset="0"/>
                <a:cs typeface="Times New Roman" panose="02020603050405020304" pitchFamily="18" charset="0"/>
              </a:rPr>
              <a:t>, kaip centrinės figūros, vieta šioje </a:t>
            </a:r>
            <a:r>
              <a:rPr lang="lt-LT" sz="3000" dirty="0" smtClean="0">
                <a:latin typeface="Times New Roman" panose="02020603050405020304" pitchFamily="18" charset="0"/>
                <a:cs typeface="Times New Roman" panose="02020603050405020304" pitchFamily="18" charset="0"/>
              </a:rPr>
              <a:t>pertvarkoje?</a:t>
            </a:r>
          </a:p>
          <a:p>
            <a:pPr algn="just"/>
            <a:r>
              <a:rPr lang="lt-LT" sz="3000" dirty="0" smtClean="0">
                <a:latin typeface="Times New Roman" panose="02020603050405020304" pitchFamily="18" charset="0"/>
                <a:cs typeface="Times New Roman" panose="02020603050405020304" pitchFamily="18" charset="0"/>
              </a:rPr>
              <a:t> ar </a:t>
            </a:r>
            <a:r>
              <a:rPr lang="lt-LT" sz="3000" dirty="0" smtClean="0">
                <a:latin typeface="Times New Roman" panose="02020603050405020304" pitchFamily="18" charset="0"/>
                <a:cs typeface="Times New Roman" panose="02020603050405020304" pitchFamily="18" charset="0"/>
              </a:rPr>
              <a:t>apsimokės gimnazijoje dirbti lituanistui, matematikui ir </a:t>
            </a:r>
            <a:r>
              <a:rPr lang="lt-LT" sz="3000" dirty="0" smtClean="0">
                <a:latin typeface="Times New Roman" panose="02020603050405020304" pitchFamily="18" charset="0"/>
                <a:cs typeface="Times New Roman" panose="02020603050405020304" pitchFamily="18" charset="0"/>
              </a:rPr>
              <a:t>kt.?</a:t>
            </a:r>
            <a:endParaRPr lang="lt-LT" sz="3000" dirty="0">
              <a:latin typeface="Times New Roman" panose="02020603050405020304" pitchFamily="18" charset="0"/>
              <a:cs typeface="Times New Roman" panose="02020603050405020304" pitchFamily="18" charset="0"/>
            </a:endParaRPr>
          </a:p>
          <a:p>
            <a:pPr lvl="0"/>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930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935665" y="712381"/>
            <a:ext cx="10515599" cy="5693866"/>
          </a:xfrm>
          <a:prstGeom prst="rect">
            <a:avLst/>
          </a:prstGeom>
        </p:spPr>
        <p:txBody>
          <a:bodyPr wrap="square">
            <a:spAutoFit/>
          </a:bodyPr>
          <a:lstStyle/>
          <a:p>
            <a:pPr algn="ctr"/>
            <a:r>
              <a:rPr lang="lt-LT" sz="2800" b="1" dirty="0">
                <a:latin typeface="Times New Roman" panose="02020603050405020304" pitchFamily="18" charset="0"/>
                <a:cs typeface="Times New Roman" panose="02020603050405020304" pitchFamily="18" charset="0"/>
              </a:rPr>
              <a:t>AR VISKAS MOKYKLOSE BUS VĖL </a:t>
            </a:r>
            <a:r>
              <a:rPr lang="lt-LT" sz="2800" b="1" dirty="0" smtClean="0">
                <a:latin typeface="Times New Roman" panose="02020603050405020304" pitchFamily="18" charset="0"/>
                <a:cs typeface="Times New Roman" panose="02020603050405020304" pitchFamily="18" charset="0"/>
              </a:rPr>
              <a:t>GERAI?  (2)</a:t>
            </a:r>
          </a:p>
          <a:p>
            <a:pPr marL="457200" indent="-457200" algn="just">
              <a:buFont typeface="Arial" panose="020B0604020202020204" pitchFamily="34" charset="0"/>
              <a:buChar char="•"/>
            </a:pPr>
            <a:r>
              <a:rPr lang="lt-LT" sz="2800" i="1" dirty="0" smtClean="0">
                <a:latin typeface="Times New Roman" panose="02020603050405020304" pitchFamily="18" charset="0"/>
                <a:cs typeface="Times New Roman" panose="02020603050405020304" pitchFamily="18" charset="0"/>
              </a:rPr>
              <a:t>pereinamuoju </a:t>
            </a:r>
            <a:r>
              <a:rPr lang="lt-LT" sz="2800" i="1" dirty="0">
                <a:latin typeface="Times New Roman" panose="02020603050405020304" pitchFamily="18" charset="0"/>
                <a:cs typeface="Times New Roman" panose="02020603050405020304" pitchFamily="18" charset="0"/>
              </a:rPr>
              <a:t>etatinio apmokėjimo įvedimo laikotarpiu taikomas koeficientas </a:t>
            </a:r>
            <a:r>
              <a:rPr lang="lt-LT" sz="2800" b="1" i="1" dirty="0">
                <a:latin typeface="Times New Roman" panose="02020603050405020304" pitchFamily="18" charset="0"/>
                <a:cs typeface="Times New Roman" panose="02020603050405020304" pitchFamily="18" charset="0"/>
              </a:rPr>
              <a:t>0,9167</a:t>
            </a:r>
            <a:r>
              <a:rPr lang="lt-LT" sz="2800" i="1" dirty="0">
                <a:latin typeface="Times New Roman" panose="02020603050405020304" pitchFamily="18" charset="0"/>
                <a:cs typeface="Times New Roman" panose="02020603050405020304" pitchFamily="18" charset="0"/>
              </a:rPr>
              <a:t>, kuris apskaičiuotas vienai pareigybei tenkantį metinių valandų skaičių, iki 2019 m. rugpjūčio 31 d. finansuojamą iš biudžeto (1386 val.), padalijus iš vienai pareigybei (etatui) nustatyto metinių valandų skaičiaus (1512 val</a:t>
            </a:r>
            <a:r>
              <a:rPr lang="lt-LT" sz="2800" i="1" dirty="0" smtClean="0">
                <a:latin typeface="Times New Roman" panose="02020603050405020304" pitchFamily="18" charset="0"/>
                <a:cs typeface="Times New Roman" panose="02020603050405020304" pitchFamily="18" charset="0"/>
              </a:rPr>
              <a:t>.)</a:t>
            </a:r>
          </a:p>
          <a:p>
            <a:pPr algn="just"/>
            <a:r>
              <a:rPr lang="lt-LT" sz="2800" i="1" dirty="0" smtClean="0">
                <a:latin typeface="Times New Roman" panose="02020603050405020304" pitchFamily="18" charset="0"/>
                <a:cs typeface="Times New Roman" panose="02020603050405020304" pitchFamily="18" charset="0"/>
              </a:rPr>
              <a:t> </a:t>
            </a:r>
            <a:endParaRPr lang="lt-LT" sz="2800" i="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lt-LT" sz="2800" dirty="0" smtClean="0">
                <a:latin typeface="Times New Roman" panose="02020603050405020304" pitchFamily="18" charset="0"/>
                <a:cs typeface="Times New Roman" panose="02020603050405020304" pitchFamily="18" charset="0"/>
              </a:rPr>
              <a:t>„</a:t>
            </a:r>
            <a:r>
              <a:rPr lang="lt-LT" sz="2800" dirty="0">
                <a:latin typeface="Times New Roman" panose="02020603050405020304" pitchFamily="18" charset="0"/>
                <a:cs typeface="Times New Roman" panose="02020603050405020304" pitchFamily="18" charset="0"/>
              </a:rPr>
              <a:t>Švietimo įstaigų vadovų, (..) veiklos </a:t>
            </a:r>
            <a:r>
              <a:rPr lang="lt-LT" sz="2800" dirty="0">
                <a:solidFill>
                  <a:srgbClr val="FF0000"/>
                </a:solidFill>
                <a:latin typeface="Times New Roman" panose="02020603050405020304" pitchFamily="18" charset="0"/>
                <a:cs typeface="Times New Roman" panose="02020603050405020304" pitchFamily="18" charset="0"/>
              </a:rPr>
              <a:t>vertinimo tikslas </a:t>
            </a:r>
            <a:r>
              <a:rPr lang="lt-LT" sz="2800" dirty="0">
                <a:latin typeface="Times New Roman" panose="02020603050405020304" pitchFamily="18" charset="0"/>
                <a:cs typeface="Times New Roman" panose="02020603050405020304" pitchFamily="18" charset="0"/>
              </a:rPr>
              <a:t>– siekti švietimo įstaigos </a:t>
            </a:r>
            <a:r>
              <a:rPr lang="lt-LT" sz="2800" b="1" i="1" dirty="0">
                <a:latin typeface="Times New Roman" panose="02020603050405020304" pitchFamily="18" charset="0"/>
                <a:cs typeface="Times New Roman" panose="02020603050405020304" pitchFamily="18" charset="0"/>
              </a:rPr>
              <a:t>veiklos kokybės</a:t>
            </a:r>
            <a:r>
              <a:rPr lang="lt-LT" sz="2800" dirty="0">
                <a:latin typeface="Times New Roman" panose="02020603050405020304" pitchFamily="18" charset="0"/>
                <a:cs typeface="Times New Roman" panose="02020603050405020304" pitchFamily="18" charset="0"/>
              </a:rPr>
              <a:t>, </a:t>
            </a:r>
            <a:r>
              <a:rPr lang="lt-LT" sz="2800" b="1" i="1" dirty="0">
                <a:latin typeface="Times New Roman" panose="02020603050405020304" pitchFamily="18" charset="0"/>
                <a:cs typeface="Times New Roman" panose="02020603050405020304" pitchFamily="18" charset="0"/>
              </a:rPr>
              <a:t>skatinant</a:t>
            </a:r>
            <a:r>
              <a:rPr lang="lt-LT" sz="2800" dirty="0">
                <a:latin typeface="Times New Roman" panose="02020603050405020304" pitchFamily="18" charset="0"/>
                <a:cs typeface="Times New Roman" panose="02020603050405020304" pitchFamily="18" charset="0"/>
              </a:rPr>
              <a:t> </a:t>
            </a:r>
            <a:r>
              <a:rPr lang="lt-LT" sz="2800" b="1" i="1" dirty="0">
                <a:latin typeface="Times New Roman" panose="02020603050405020304" pitchFamily="18" charset="0"/>
                <a:cs typeface="Times New Roman" panose="02020603050405020304" pitchFamily="18" charset="0"/>
              </a:rPr>
              <a:t>švietimo įstaigų vadovų</a:t>
            </a:r>
            <a:r>
              <a:rPr lang="lt-LT" sz="2800" dirty="0">
                <a:latin typeface="Times New Roman" panose="02020603050405020304" pitchFamily="18" charset="0"/>
                <a:cs typeface="Times New Roman" panose="02020603050405020304" pitchFamily="18" charset="0"/>
              </a:rPr>
              <a:t>, (...)</a:t>
            </a:r>
            <a:r>
              <a:rPr lang="lt-LT" sz="2800" b="1" dirty="0">
                <a:latin typeface="Times New Roman" panose="02020603050405020304" pitchFamily="18" charset="0"/>
                <a:cs typeface="Times New Roman" panose="02020603050405020304" pitchFamily="18" charset="0"/>
              </a:rPr>
              <a:t> </a:t>
            </a:r>
            <a:r>
              <a:rPr lang="lt-LT" sz="2800" b="1" i="1" dirty="0">
                <a:latin typeface="Times New Roman" panose="02020603050405020304" pitchFamily="18" charset="0"/>
                <a:cs typeface="Times New Roman" panose="02020603050405020304" pitchFamily="18" charset="0"/>
              </a:rPr>
              <a:t>veiklos veiksmingumą</a:t>
            </a:r>
            <a:r>
              <a:rPr lang="lt-LT" sz="2800" dirty="0" smtClean="0">
                <a:latin typeface="Times New Roman" panose="02020603050405020304" pitchFamily="18" charset="0"/>
                <a:cs typeface="Times New Roman" panose="02020603050405020304" pitchFamily="18" charset="0"/>
              </a:rPr>
              <a:t>.“</a:t>
            </a:r>
          </a:p>
          <a:p>
            <a:pPr algn="just"/>
            <a:endParaRPr lang="lt-LT" sz="2800" dirty="0" smtClean="0">
              <a:latin typeface="Times New Roman" panose="02020603050405020304" pitchFamily="18" charset="0"/>
              <a:cs typeface="Times New Roman" panose="02020603050405020304" pitchFamily="18" charset="0"/>
            </a:endParaRPr>
          </a:p>
          <a:p>
            <a:pPr algn="just"/>
            <a:r>
              <a:rPr lang="lt-LT" sz="2800" dirty="0" smtClean="0">
                <a:latin typeface="Times New Roman" panose="02020603050405020304" pitchFamily="18" charset="0"/>
                <a:cs typeface="Times New Roman" panose="02020603050405020304" pitchFamily="18" charset="0"/>
              </a:rPr>
              <a:t>Ar tikrai pasieksime KOKYBĘ ir užtikrinsime savo veiklos veiksmingumą, neturėdami tinkamų įrankių?</a:t>
            </a:r>
            <a:endParaRPr lang="lt-LT" sz="2800" dirty="0"/>
          </a:p>
        </p:txBody>
      </p:sp>
    </p:spTree>
    <p:extLst>
      <p:ext uri="{BB962C8B-B14F-4D97-AF65-F5344CB8AC3E}">
        <p14:creationId xmlns:p14="http://schemas.microsoft.com/office/powerpoint/2010/main" val="184832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4294967295"/>
          </p:nvPr>
        </p:nvSpPr>
        <p:spPr>
          <a:xfrm>
            <a:off x="754912" y="627321"/>
            <a:ext cx="10749516" cy="6018028"/>
          </a:xfrm>
        </p:spPr>
        <p:txBody>
          <a:bodyPr>
            <a:normAutofit fontScale="92500" lnSpcReduction="20000"/>
          </a:bodyPr>
          <a:lstStyle/>
          <a:p>
            <a:pPr marL="0" lvl="0" indent="0" algn="ctr">
              <a:buNone/>
            </a:pPr>
            <a:r>
              <a:rPr lang="lt-LT" sz="2800" b="1" dirty="0">
                <a:latin typeface="Times New Roman" panose="02020603050405020304" pitchFamily="18" charset="0"/>
                <a:cs typeface="Times New Roman" panose="02020603050405020304" pitchFamily="18" charset="0"/>
              </a:rPr>
              <a:t>KAS GERESNIO, VADOVE (1</a:t>
            </a:r>
            <a:r>
              <a:rPr lang="lt-LT" sz="2800" b="1" dirty="0" smtClean="0">
                <a:latin typeface="Times New Roman" panose="02020603050405020304" pitchFamily="18" charset="0"/>
                <a:cs typeface="Times New Roman" panose="02020603050405020304" pitchFamily="18" charset="0"/>
              </a:rPr>
              <a:t>)?</a:t>
            </a:r>
          </a:p>
          <a:p>
            <a:pPr marL="0" lvl="0" indent="0" algn="just">
              <a:buNone/>
            </a:pP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i="1" dirty="0">
                <a:solidFill>
                  <a:srgbClr val="FF0000"/>
                </a:solidFill>
                <a:latin typeface="Times New Roman" panose="02020603050405020304" pitchFamily="18" charset="0"/>
                <a:cs typeface="Times New Roman" panose="02020603050405020304" pitchFamily="18" charset="0"/>
              </a:rPr>
              <a:t>KASMETINĖS VEIKLOS </a:t>
            </a:r>
            <a:r>
              <a:rPr lang="lt-LT" sz="2800" i="1" dirty="0" smtClean="0">
                <a:solidFill>
                  <a:srgbClr val="FF0000"/>
                </a:solidFill>
                <a:latin typeface="Times New Roman" panose="02020603050405020304" pitchFamily="18" charset="0"/>
                <a:cs typeface="Times New Roman" panose="02020603050405020304" pitchFamily="18" charset="0"/>
              </a:rPr>
              <a:t>ATASKAITOS</a:t>
            </a:r>
          </a:p>
          <a:p>
            <a:pPr marL="0" lvl="0" indent="0" algn="just">
              <a:buNone/>
            </a:pPr>
            <a:r>
              <a:rPr lang="lt-LT" sz="2800" dirty="0" smtClean="0">
                <a:latin typeface="Times New Roman" panose="02020603050405020304" pitchFamily="18" charset="0"/>
                <a:cs typeface="Times New Roman" panose="02020603050405020304" pitchFamily="18" charset="0"/>
              </a:rPr>
              <a:t>Švietimo </a:t>
            </a:r>
            <a:r>
              <a:rPr lang="lt-LT" sz="2800" dirty="0">
                <a:latin typeface="Times New Roman" panose="02020603050405020304" pitchFamily="18" charset="0"/>
                <a:cs typeface="Times New Roman" panose="02020603050405020304" pitchFamily="18" charset="0"/>
              </a:rPr>
              <a:t>įstaigų </a:t>
            </a:r>
            <a:r>
              <a:rPr lang="lt-LT" sz="2800" dirty="0" smtClean="0">
                <a:latin typeface="Times New Roman" panose="02020603050405020304" pitchFamily="18" charset="0"/>
                <a:cs typeface="Times New Roman" panose="02020603050405020304" pitchFamily="18" charset="0"/>
              </a:rPr>
              <a:t>vadovai:</a:t>
            </a:r>
          </a:p>
          <a:p>
            <a:pPr algn="just"/>
            <a:r>
              <a:rPr lang="lt-LT" sz="2800" dirty="0" smtClean="0">
                <a:latin typeface="Times New Roman" panose="02020603050405020304" pitchFamily="18" charset="0"/>
                <a:cs typeface="Times New Roman" panose="02020603050405020304" pitchFamily="18" charset="0"/>
              </a:rPr>
              <a:t> </a:t>
            </a:r>
            <a:r>
              <a:rPr lang="lt-LT" sz="2800" dirty="0" smtClean="0">
                <a:solidFill>
                  <a:schemeClr val="tx1"/>
                </a:solidFill>
                <a:latin typeface="Times New Roman" panose="02020603050405020304" pitchFamily="18" charset="0"/>
                <a:cs typeface="Times New Roman" panose="02020603050405020304" pitchFamily="18" charset="0"/>
              </a:rPr>
              <a:t>teiks </a:t>
            </a:r>
            <a:r>
              <a:rPr lang="lt-LT" sz="2800" dirty="0">
                <a:solidFill>
                  <a:schemeClr val="tx1"/>
                </a:solidFill>
                <a:latin typeface="Times New Roman" panose="02020603050405020304" pitchFamily="18" charset="0"/>
                <a:cs typeface="Times New Roman" panose="02020603050405020304" pitchFamily="18" charset="0"/>
              </a:rPr>
              <a:t>kasmetines veiklos </a:t>
            </a:r>
            <a:r>
              <a:rPr lang="lt-LT" sz="2800" dirty="0" smtClean="0">
                <a:solidFill>
                  <a:schemeClr val="tx1"/>
                </a:solidFill>
                <a:latin typeface="Times New Roman" panose="02020603050405020304" pitchFamily="18" charset="0"/>
                <a:cs typeface="Times New Roman" panose="02020603050405020304" pitchFamily="18" charset="0"/>
              </a:rPr>
              <a:t>ataskaitas Merams;</a:t>
            </a:r>
          </a:p>
          <a:p>
            <a:pPr algn="just"/>
            <a:r>
              <a:rPr lang="lt-LT" sz="2800" dirty="0" smtClean="0">
                <a:solidFill>
                  <a:schemeClr val="tx1"/>
                </a:solidFill>
                <a:latin typeface="Times New Roman" panose="02020603050405020304" pitchFamily="18" charset="0"/>
                <a:cs typeface="Times New Roman" panose="02020603050405020304" pitchFamily="18" charset="0"/>
              </a:rPr>
              <a:t>kasmetines </a:t>
            </a:r>
            <a:r>
              <a:rPr lang="lt-LT" sz="2800" dirty="0" smtClean="0">
                <a:solidFill>
                  <a:schemeClr val="tx1"/>
                </a:solidFill>
                <a:latin typeface="Times New Roman" panose="02020603050405020304" pitchFamily="18" charset="0"/>
                <a:cs typeface="Times New Roman" panose="02020603050405020304" pitchFamily="18" charset="0"/>
              </a:rPr>
              <a:t>veiklos ataskaitas vertins </a:t>
            </a:r>
            <a:r>
              <a:rPr lang="lt-LT" sz="2800" b="1" i="1" dirty="0" smtClean="0">
                <a:solidFill>
                  <a:schemeClr val="tx1"/>
                </a:solidFill>
                <a:latin typeface="Times New Roman" panose="02020603050405020304" pitchFamily="18" charset="0"/>
                <a:cs typeface="Times New Roman" panose="02020603050405020304" pitchFamily="18" charset="0"/>
              </a:rPr>
              <a:t>bendruomenė</a:t>
            </a:r>
            <a:r>
              <a:rPr lang="lt-LT" sz="2800" dirty="0" smtClean="0">
                <a:solidFill>
                  <a:schemeClr val="tx1"/>
                </a:solidFill>
                <a:latin typeface="Times New Roman" panose="02020603050405020304" pitchFamily="18" charset="0"/>
                <a:cs typeface="Times New Roman" panose="02020603050405020304" pitchFamily="18" charset="0"/>
              </a:rPr>
              <a:t>, </a:t>
            </a:r>
            <a:r>
              <a:rPr lang="lt-LT" sz="2800" b="1" i="1" dirty="0" smtClean="0">
                <a:solidFill>
                  <a:schemeClr val="tx1"/>
                </a:solidFill>
                <a:latin typeface="Times New Roman" panose="02020603050405020304" pitchFamily="18" charset="0"/>
                <a:cs typeface="Times New Roman" panose="02020603050405020304" pitchFamily="18" charset="0"/>
              </a:rPr>
              <a:t>įstaigos taryba </a:t>
            </a:r>
            <a:r>
              <a:rPr lang="lt-LT" sz="2800" dirty="0" smtClean="0">
                <a:solidFill>
                  <a:schemeClr val="tx1"/>
                </a:solidFill>
                <a:latin typeface="Times New Roman" panose="02020603050405020304" pitchFamily="18" charset="0"/>
                <a:cs typeface="Times New Roman" panose="02020603050405020304" pitchFamily="18" charset="0"/>
              </a:rPr>
              <a:t>ir </a:t>
            </a:r>
            <a:r>
              <a:rPr lang="lt-LT" sz="2800" b="1" i="1" dirty="0" smtClean="0">
                <a:solidFill>
                  <a:schemeClr val="tx1"/>
                </a:solidFill>
                <a:latin typeface="Times New Roman" panose="02020603050405020304" pitchFamily="18" charset="0"/>
                <a:cs typeface="Times New Roman" panose="02020603050405020304" pitchFamily="18" charset="0"/>
              </a:rPr>
              <a:t>savivaldybės vykdomoji </a:t>
            </a:r>
            <a:r>
              <a:rPr lang="lt-LT" sz="2800" b="1" i="1" dirty="0" smtClean="0">
                <a:solidFill>
                  <a:schemeClr val="tx1"/>
                </a:solidFill>
                <a:latin typeface="Times New Roman" panose="02020603050405020304" pitchFamily="18" charset="0"/>
                <a:cs typeface="Times New Roman" panose="02020603050405020304" pitchFamily="18" charset="0"/>
              </a:rPr>
              <a:t>institucija;</a:t>
            </a:r>
          </a:p>
          <a:p>
            <a:pPr algn="just"/>
            <a:r>
              <a:rPr lang="lt-LT" sz="2800" dirty="0" smtClean="0">
                <a:latin typeface="Times New Roman" panose="02020603050405020304" pitchFamily="18" charset="0"/>
                <a:cs typeface="Times New Roman" panose="02020603050405020304" pitchFamily="18" charset="0"/>
              </a:rPr>
              <a:t>vertinimas </a:t>
            </a:r>
            <a:r>
              <a:rPr lang="lt-LT" sz="2800" dirty="0">
                <a:latin typeface="Times New Roman" panose="02020603050405020304" pitchFamily="18" charset="0"/>
                <a:cs typeface="Times New Roman" panose="02020603050405020304" pitchFamily="18" charset="0"/>
              </a:rPr>
              <a:t>grindžiamas aiškiais rodikliais; švietimo įstaigos vadovo </a:t>
            </a:r>
            <a:r>
              <a:rPr lang="lt-LT" sz="2800" dirty="0">
                <a:solidFill>
                  <a:srgbClr val="FF0000"/>
                </a:solidFill>
                <a:latin typeface="Times New Roman" panose="02020603050405020304" pitchFamily="18" charset="0"/>
                <a:cs typeface="Times New Roman" panose="02020603050405020304" pitchFamily="18" charset="0"/>
              </a:rPr>
              <a:t>vertinimo išvados </a:t>
            </a:r>
            <a:r>
              <a:rPr lang="lt-LT" sz="2800" dirty="0">
                <a:solidFill>
                  <a:schemeClr val="tx1"/>
                </a:solidFill>
                <a:latin typeface="Times New Roman" panose="02020603050405020304" pitchFamily="18" charset="0"/>
                <a:cs typeface="Times New Roman" panose="02020603050405020304" pitchFamily="18" charset="0"/>
              </a:rPr>
              <a:t>skelbiamos</a:t>
            </a:r>
            <a:r>
              <a:rPr lang="lt-LT" sz="2800" dirty="0">
                <a:solidFill>
                  <a:srgbClr val="FF0000"/>
                </a:solidFill>
                <a:latin typeface="Times New Roman" panose="02020603050405020304" pitchFamily="18" charset="0"/>
                <a:cs typeface="Times New Roman" panose="02020603050405020304" pitchFamily="18" charset="0"/>
              </a:rPr>
              <a:t> </a:t>
            </a:r>
            <a:r>
              <a:rPr lang="lt-LT" sz="2800" b="1" dirty="0">
                <a:solidFill>
                  <a:srgbClr val="FF0000"/>
                </a:solidFill>
                <a:latin typeface="Times New Roman" panose="02020603050405020304" pitchFamily="18" charset="0"/>
                <a:cs typeface="Times New Roman" panose="02020603050405020304" pitchFamily="18" charset="0"/>
              </a:rPr>
              <a:t>viešai </a:t>
            </a:r>
            <a:r>
              <a:rPr lang="lt-LT" sz="2800" dirty="0">
                <a:solidFill>
                  <a:schemeClr val="tx1"/>
                </a:solidFill>
                <a:latin typeface="Times New Roman" panose="02020603050405020304" pitchFamily="18" charset="0"/>
                <a:cs typeface="Times New Roman" panose="02020603050405020304" pitchFamily="18" charset="0"/>
              </a:rPr>
              <a:t>kartu su </a:t>
            </a:r>
            <a:r>
              <a:rPr lang="lt-LT" sz="2800" dirty="0">
                <a:solidFill>
                  <a:srgbClr val="FF0000"/>
                </a:solidFill>
                <a:latin typeface="Times New Roman" panose="02020603050405020304" pitchFamily="18" charset="0"/>
                <a:cs typeface="Times New Roman" panose="02020603050405020304" pitchFamily="18" charset="0"/>
              </a:rPr>
              <a:t>metų veiklos ataskaita</a:t>
            </a:r>
            <a:r>
              <a:rPr lang="lt-LT" sz="2800" dirty="0">
                <a:latin typeface="Times New Roman" panose="02020603050405020304" pitchFamily="18" charset="0"/>
                <a:cs typeface="Times New Roman" panose="02020603050405020304" pitchFamily="18" charset="0"/>
              </a:rPr>
              <a:t>. </a:t>
            </a:r>
          </a:p>
          <a:p>
            <a:pPr algn="just"/>
            <a:r>
              <a:rPr lang="lt-LT" sz="2800" dirty="0" smtClean="0">
                <a:latin typeface="Times New Roman" panose="02020603050405020304" pitchFamily="18" charset="0"/>
                <a:cs typeface="Times New Roman" panose="02020603050405020304" pitchFamily="18" charset="0"/>
              </a:rPr>
              <a:t>kasmet </a:t>
            </a:r>
            <a:r>
              <a:rPr lang="lt-LT" sz="2800" dirty="0">
                <a:latin typeface="Times New Roman" panose="02020603050405020304" pitchFamily="18" charset="0"/>
                <a:cs typeface="Times New Roman" panose="02020603050405020304" pitchFamily="18" charset="0"/>
              </a:rPr>
              <a:t>nustatomos 3–5 metinės veiklos </a:t>
            </a:r>
            <a:r>
              <a:rPr lang="lt-LT" sz="2800" dirty="0">
                <a:solidFill>
                  <a:srgbClr val="FF0000"/>
                </a:solidFill>
                <a:latin typeface="Times New Roman" panose="02020603050405020304" pitchFamily="18" charset="0"/>
                <a:cs typeface="Times New Roman" panose="02020603050405020304" pitchFamily="18" charset="0"/>
              </a:rPr>
              <a:t>užduotys</a:t>
            </a:r>
            <a:r>
              <a:rPr lang="lt-LT" sz="2800" dirty="0">
                <a:latin typeface="Times New Roman" panose="02020603050405020304" pitchFamily="18" charset="0"/>
                <a:cs typeface="Times New Roman" panose="02020603050405020304" pitchFamily="18" charset="0"/>
              </a:rPr>
              <a:t>, kurios kartu </a:t>
            </a:r>
            <a:r>
              <a:rPr lang="lt-LT" sz="2800" dirty="0">
                <a:solidFill>
                  <a:srgbClr val="FF0000"/>
                </a:solidFill>
                <a:latin typeface="Times New Roman" panose="02020603050405020304" pitchFamily="18" charset="0"/>
                <a:cs typeface="Times New Roman" panose="02020603050405020304" pitchFamily="18" charset="0"/>
              </a:rPr>
              <a:t>su siektinais veiklos rezultatais ir jų vertinimo rodikliais skelbiamos švietimo įstaigos </a:t>
            </a:r>
            <a:r>
              <a:rPr lang="lt-LT" sz="2800" b="1" dirty="0">
                <a:solidFill>
                  <a:srgbClr val="FF0000"/>
                </a:solidFill>
                <a:latin typeface="Times New Roman" panose="02020603050405020304" pitchFamily="18" charset="0"/>
                <a:cs typeface="Times New Roman" panose="02020603050405020304" pitchFamily="18" charset="0"/>
              </a:rPr>
              <a:t>IR</a:t>
            </a:r>
            <a:r>
              <a:rPr lang="lt-LT" sz="2800" dirty="0">
                <a:latin typeface="Times New Roman" panose="02020603050405020304" pitchFamily="18" charset="0"/>
                <a:cs typeface="Times New Roman" panose="02020603050405020304" pitchFamily="18" charset="0"/>
              </a:rPr>
              <a:t> </a:t>
            </a:r>
            <a:r>
              <a:rPr lang="lt-LT" sz="2800" dirty="0">
                <a:solidFill>
                  <a:srgbClr val="FF0000"/>
                </a:solidFill>
                <a:latin typeface="Times New Roman" panose="02020603050405020304" pitchFamily="18" charset="0"/>
                <a:cs typeface="Times New Roman" panose="02020603050405020304" pitchFamily="18" charset="0"/>
              </a:rPr>
              <a:t>švietimo įstaigos savininko teises ir pareigas įgyvendinančios institucijos </a:t>
            </a:r>
            <a:r>
              <a:rPr lang="lt-LT" sz="2800" dirty="0">
                <a:latin typeface="Times New Roman" panose="02020603050405020304" pitchFamily="18" charset="0"/>
                <a:cs typeface="Times New Roman" panose="02020603050405020304" pitchFamily="18" charset="0"/>
              </a:rPr>
              <a:t>ar institucijos, įgyvendinančios valstybės ar savivaldybės dalininko teises, </a:t>
            </a:r>
            <a:r>
              <a:rPr lang="lt-LT" sz="2800" dirty="0">
                <a:solidFill>
                  <a:srgbClr val="FF0000"/>
                </a:solidFill>
                <a:latin typeface="Times New Roman" panose="02020603050405020304" pitchFamily="18" charset="0"/>
                <a:cs typeface="Times New Roman" panose="02020603050405020304" pitchFamily="18" charset="0"/>
              </a:rPr>
              <a:t>interneto svetainėje.</a:t>
            </a:r>
          </a:p>
          <a:p>
            <a:pPr algn="just"/>
            <a:endParaRPr lang="lt-LT" sz="2800" b="1" i="1" dirty="0" smtClean="0">
              <a:solidFill>
                <a:schemeClr val="tx1"/>
              </a:solidFill>
              <a:latin typeface="Times New Roman" panose="02020603050405020304" pitchFamily="18" charset="0"/>
              <a:cs typeface="Times New Roman" panose="02020603050405020304" pitchFamily="18" charset="0"/>
            </a:endParaRPr>
          </a:p>
          <a:p>
            <a:pPr algn="just"/>
            <a:endParaRPr lang="lt-LT" dirty="0"/>
          </a:p>
          <a:p>
            <a:pPr>
              <a:buFontTx/>
              <a:buChar char="-"/>
            </a:pPr>
            <a:endParaRPr lang="en-US" dirty="0"/>
          </a:p>
          <a:p>
            <a:pPr marL="0" lvl="0" indent="0">
              <a:buNone/>
            </a:pPr>
            <a:endParaRPr lang="lt-LT" dirty="0">
              <a:solidFill>
                <a:schemeClr val="tx1"/>
              </a:solidFill>
            </a:endParaRPr>
          </a:p>
          <a:p>
            <a:pPr marL="0" indent="0">
              <a:buNone/>
            </a:pPr>
            <a:endParaRPr lang="lt-LT" dirty="0"/>
          </a:p>
        </p:txBody>
      </p:sp>
    </p:spTree>
    <p:extLst>
      <p:ext uri="{BB962C8B-B14F-4D97-AF65-F5344CB8AC3E}">
        <p14:creationId xmlns:p14="http://schemas.microsoft.com/office/powerpoint/2010/main" val="41949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4294967295"/>
          </p:nvPr>
        </p:nvSpPr>
        <p:spPr>
          <a:xfrm>
            <a:off x="691116" y="765545"/>
            <a:ext cx="10685721" cy="5507664"/>
          </a:xfrm>
        </p:spPr>
        <p:txBody>
          <a:bodyPr>
            <a:normAutofit fontScale="92500"/>
          </a:bodyPr>
          <a:lstStyle/>
          <a:p>
            <a:pPr marL="0" indent="0" algn="just">
              <a:buNone/>
            </a:pPr>
            <a:r>
              <a:rPr lang="lt-LT" b="1" dirty="0" smtClean="0">
                <a:solidFill>
                  <a:srgbClr val="FF0000"/>
                </a:solidFill>
                <a:latin typeface="Times New Roman" panose="02020603050405020304" pitchFamily="18" charset="0"/>
                <a:cs typeface="Times New Roman" panose="02020603050405020304" pitchFamily="18" charset="0"/>
              </a:rPr>
              <a:t>BET</a:t>
            </a:r>
            <a:r>
              <a:rPr lang="lt-LT" dirty="0" smtClean="0">
                <a:solidFill>
                  <a:srgbClr val="002060"/>
                </a:solidFill>
                <a:latin typeface="Times New Roman" panose="02020603050405020304" pitchFamily="18" charset="0"/>
                <a:cs typeface="Times New Roman" panose="02020603050405020304" pitchFamily="18" charset="0"/>
              </a:rPr>
              <a:t>: </a:t>
            </a:r>
            <a:r>
              <a:rPr lang="lt-LT" b="1" dirty="0" smtClean="0">
                <a:solidFill>
                  <a:srgbClr val="002060"/>
                </a:solidFill>
                <a:latin typeface="Times New Roman" panose="02020603050405020304" pitchFamily="18" charset="0"/>
                <a:cs typeface="Times New Roman" panose="02020603050405020304" pitchFamily="18" charset="0"/>
              </a:rPr>
              <a:t>kasmetinį  DARBUOTOJŲ užduočių </a:t>
            </a:r>
            <a:r>
              <a:rPr lang="lt-LT" b="1" dirty="0">
                <a:solidFill>
                  <a:srgbClr val="002060"/>
                </a:solidFill>
                <a:latin typeface="Times New Roman" panose="02020603050405020304" pitchFamily="18" charset="0"/>
                <a:cs typeface="Times New Roman" panose="02020603050405020304" pitchFamily="18" charset="0"/>
              </a:rPr>
              <a:t>vertinimą </a:t>
            </a:r>
            <a:r>
              <a:rPr lang="lt-LT" b="1" dirty="0">
                <a:latin typeface="Times New Roman" panose="02020603050405020304" pitchFamily="18" charset="0"/>
                <a:cs typeface="Times New Roman" panose="02020603050405020304" pitchFamily="18" charset="0"/>
              </a:rPr>
              <a:t>atlieka </a:t>
            </a:r>
            <a:r>
              <a:rPr lang="lt-LT" dirty="0">
                <a:latin typeface="Times New Roman" panose="02020603050405020304" pitchFamily="18" charset="0"/>
                <a:cs typeface="Times New Roman" panose="02020603050405020304" pitchFamily="18" charset="0"/>
              </a:rPr>
              <a:t>darbo taryba/</a:t>
            </a:r>
            <a:r>
              <a:rPr lang="lt-LT" dirty="0">
                <a:solidFill>
                  <a:srgbClr val="FF0000"/>
                </a:solidFill>
                <a:latin typeface="Times New Roman" panose="02020603050405020304" pitchFamily="18" charset="0"/>
                <a:cs typeface="Times New Roman" panose="02020603050405020304" pitchFamily="18" charset="0"/>
              </a:rPr>
              <a:t>profsąjunga</a:t>
            </a:r>
            <a:r>
              <a:rPr lang="lt-LT" dirty="0">
                <a:latin typeface="Times New Roman" panose="02020603050405020304" pitchFamily="18" charset="0"/>
                <a:cs typeface="Times New Roman" panose="02020603050405020304" pitchFamily="18" charset="0"/>
              </a:rPr>
              <a:t> ir savininko teises įgyvendinanti </a:t>
            </a:r>
            <a:r>
              <a:rPr lang="lt-LT" dirty="0" smtClean="0">
                <a:latin typeface="Times New Roman" panose="02020603050405020304" pitchFamily="18" charset="0"/>
                <a:cs typeface="Times New Roman" panose="02020603050405020304" pitchFamily="18" charset="0"/>
              </a:rPr>
              <a:t>institucija;</a:t>
            </a:r>
          </a:p>
          <a:p>
            <a:pPr marL="0" indent="0" algn="just">
              <a:buNone/>
            </a:pPr>
            <a:r>
              <a:rPr lang="lt-LT" b="1" i="1" dirty="0" smtClean="0">
                <a:latin typeface="Times New Roman" panose="02020603050405020304" pitchFamily="18" charset="0"/>
                <a:cs typeface="Times New Roman" panose="02020603050405020304" pitchFamily="18" charset="0"/>
              </a:rPr>
              <a:t>Iš </a:t>
            </a:r>
            <a:r>
              <a:rPr lang="lt-LT" b="1" i="1" dirty="0">
                <a:latin typeface="Times New Roman" panose="02020603050405020304" pitchFamily="18" charset="0"/>
                <a:cs typeface="Times New Roman" panose="02020603050405020304" pitchFamily="18" charset="0"/>
              </a:rPr>
              <a:t>Valstybės ir savivaldybių įstaigų darbuotojų veiklos vertinimo tvarkos aprašo (2017 m. balandžio 5 d. Nutarimas Nr. </a:t>
            </a:r>
            <a:r>
              <a:rPr lang="lt-LT" b="1" i="1" dirty="0" smtClean="0">
                <a:latin typeface="Times New Roman" panose="02020603050405020304" pitchFamily="18" charset="0"/>
                <a:cs typeface="Times New Roman" panose="02020603050405020304" pitchFamily="18" charset="0"/>
              </a:rPr>
              <a:t>254:</a:t>
            </a:r>
          </a:p>
          <a:p>
            <a:pPr algn="just"/>
            <a:r>
              <a:rPr lang="lt-LT" b="1" i="1" dirty="0" smtClean="0">
                <a:latin typeface="Times New Roman" panose="02020603050405020304" pitchFamily="18" charset="0"/>
                <a:cs typeface="Times New Roman" panose="02020603050405020304" pitchFamily="18" charset="0"/>
              </a:rPr>
              <a:t> </a:t>
            </a:r>
            <a:r>
              <a:rPr lang="lt-LT" i="1" dirty="0" smtClean="0">
                <a:latin typeface="Times New Roman" panose="02020603050405020304" pitchFamily="18" charset="0"/>
                <a:cs typeface="Times New Roman" panose="02020603050405020304" pitchFamily="18" charset="0"/>
              </a:rPr>
              <a:t>Vadovas </a:t>
            </a:r>
            <a:r>
              <a:rPr lang="lt-LT" i="1" dirty="0">
                <a:latin typeface="Times New Roman" panose="02020603050405020304" pitchFamily="18" charset="0"/>
                <a:cs typeface="Times New Roman" panose="02020603050405020304" pitchFamily="18" charset="0"/>
              </a:rPr>
              <a:t>per 3 darbo dienas nuo darbuotojo išvados pasirašymo arba akto surašymo pateikia išvadą ir aktą, jeigu jis buvo surašytas, </a:t>
            </a:r>
            <a:r>
              <a:rPr lang="lt-LT" b="1" i="1" dirty="0">
                <a:latin typeface="Times New Roman" panose="02020603050405020304" pitchFamily="18" charset="0"/>
                <a:cs typeface="Times New Roman" panose="02020603050405020304" pitchFamily="18" charset="0"/>
              </a:rPr>
              <a:t>biudžetinės įstaigos darbuotojų atstovui</a:t>
            </a:r>
            <a:r>
              <a:rPr lang="lt-LT" i="1" dirty="0">
                <a:latin typeface="Times New Roman" panose="02020603050405020304" pitchFamily="18" charset="0"/>
                <a:cs typeface="Times New Roman" panose="02020603050405020304" pitchFamily="18" charset="0"/>
              </a:rPr>
              <a:t>, kuris Lietuvos Respublikos darbo kodekso nustatytais atvejais ir tvarka įgyvendina darbuotojų atstovavimą (informavimą, konsultavimą ir dalyvavimą darbdaviui priimant sprendimus) biudžetinėje </a:t>
            </a:r>
            <a:r>
              <a:rPr lang="lt-LT" i="1" dirty="0" smtClean="0">
                <a:latin typeface="Times New Roman" panose="02020603050405020304" pitchFamily="18" charset="0"/>
                <a:cs typeface="Times New Roman" panose="02020603050405020304" pitchFamily="18" charset="0"/>
              </a:rPr>
              <a:t>įstaigoje.</a:t>
            </a:r>
            <a:endParaRPr lang="lt-LT" i="1" dirty="0">
              <a:latin typeface="Times New Roman" panose="02020603050405020304" pitchFamily="18" charset="0"/>
              <a:cs typeface="Times New Roman" panose="02020603050405020304" pitchFamily="18" charset="0"/>
            </a:endParaRPr>
          </a:p>
          <a:p>
            <a:pPr algn="just"/>
            <a:r>
              <a:rPr lang="lt-LT" b="1" i="1" dirty="0" smtClean="0">
                <a:latin typeface="Times New Roman" panose="02020603050405020304" pitchFamily="18" charset="0"/>
                <a:cs typeface="Times New Roman" panose="02020603050405020304" pitchFamily="18" charset="0"/>
              </a:rPr>
              <a:t>Darbuotojų </a:t>
            </a:r>
            <a:r>
              <a:rPr lang="lt-LT" b="1" i="1" dirty="0">
                <a:latin typeface="Times New Roman" panose="02020603050405020304" pitchFamily="18" charset="0"/>
                <a:cs typeface="Times New Roman" panose="02020603050405020304" pitchFamily="18" charset="0"/>
              </a:rPr>
              <a:t>atstovavimą įgyvendinantis asmuo </a:t>
            </a:r>
            <a:r>
              <a:rPr lang="lt-LT" i="1" dirty="0">
                <a:latin typeface="Times New Roman" panose="02020603050405020304" pitchFamily="18" charset="0"/>
                <a:cs typeface="Times New Roman" panose="02020603050405020304" pitchFamily="18" charset="0"/>
              </a:rPr>
              <a:t>sutinka arba nesutinka su išvada, ją pasirašo ir grąžina vadovui ne vėliau kaip per 3 darbo dienas nuo jos gavimo. Darbuotojų atstovavimą įgyvendinančiam asmeniui nesutikus su išvada, darbuotojo sutikimu darbuotojo veiklos vertinimo procedūra vykdoma pakartotinai Aprašo nustatyta tvarka, </a:t>
            </a:r>
            <a:r>
              <a:rPr lang="lt-LT" b="1" i="1" dirty="0">
                <a:latin typeface="Times New Roman" panose="02020603050405020304" pitchFamily="18" charset="0"/>
                <a:cs typeface="Times New Roman" panose="02020603050405020304" pitchFamily="18" charset="0"/>
              </a:rPr>
              <a:t>pokalbyje su darbuotoju dalyvaujant darbuotojų atstovavimą įgyvendinančiam asmeniui</a:t>
            </a:r>
            <a:r>
              <a:rPr lang="lt-LT" dirty="0">
                <a:latin typeface="Times New Roman" panose="02020603050405020304" pitchFamily="18" charset="0"/>
                <a:cs typeface="Times New Roman" panose="02020603050405020304" pitchFamily="18" charset="0"/>
              </a:rPr>
              <a:t>.</a:t>
            </a:r>
          </a:p>
          <a:p>
            <a:pPr algn="just"/>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74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90887" y="982132"/>
            <a:ext cx="11434813" cy="1574800"/>
          </a:xfrm>
        </p:spPr>
        <p:txBody>
          <a:bodyPr>
            <a:noAutofit/>
          </a:bodyPr>
          <a:lstStyle/>
          <a:p>
            <a:r>
              <a:rPr lang="lt-LT" sz="3200" b="1" dirty="0" smtClean="0">
                <a:latin typeface="Times New Roman" panose="02020603050405020304" pitchFamily="18" charset="0"/>
                <a:cs typeface="Times New Roman" panose="02020603050405020304" pitchFamily="18" charset="0"/>
              </a:rPr>
              <a:t>KAS NAUJO, VADOVE? </a:t>
            </a:r>
            <a:r>
              <a:rPr lang="lt-LT" sz="3200" dirty="0" smtClean="0">
                <a:latin typeface="Times New Roman" panose="02020603050405020304" pitchFamily="18" charset="0"/>
                <a:cs typeface="Times New Roman" panose="02020603050405020304" pitchFamily="18" charset="0"/>
              </a:rPr>
              <a:t/>
            </a:r>
            <a:br>
              <a:rPr lang="lt-LT" sz="3200" dirty="0" smtClean="0">
                <a:latin typeface="Times New Roman" panose="02020603050405020304" pitchFamily="18" charset="0"/>
                <a:cs typeface="Times New Roman" panose="02020603050405020304" pitchFamily="18" charset="0"/>
              </a:rPr>
            </a:br>
            <a:r>
              <a:rPr lang="lt-LT" sz="3200" dirty="0">
                <a:latin typeface="Times New Roman" panose="02020603050405020304" pitchFamily="18" charset="0"/>
                <a:cs typeface="Times New Roman" panose="02020603050405020304" pitchFamily="18" charset="0"/>
              </a:rPr>
              <a:t>DARBO APMOKĖJIMO ĮSTATYMO PROJEKTAS</a:t>
            </a:r>
            <a:r>
              <a:rPr lang="lt-LT" sz="3200" dirty="0" smtClean="0">
                <a:latin typeface="Times New Roman" panose="02020603050405020304" pitchFamily="18" charset="0"/>
                <a:cs typeface="Times New Roman" panose="02020603050405020304" pitchFamily="18" charset="0"/>
              </a:rPr>
              <a:t>,</a:t>
            </a:r>
            <a:br>
              <a:rPr lang="lt-LT" sz="3200" dirty="0" smtClean="0">
                <a:latin typeface="Times New Roman" panose="02020603050405020304" pitchFamily="18" charset="0"/>
                <a:cs typeface="Times New Roman" panose="02020603050405020304" pitchFamily="18" charset="0"/>
              </a:rPr>
            </a:br>
            <a:r>
              <a:rPr lang="lt-LT" sz="3200" dirty="0" smtClean="0">
                <a:latin typeface="Times New Roman" panose="02020603050405020304" pitchFamily="18" charset="0"/>
                <a:cs typeface="Times New Roman" panose="02020603050405020304" pitchFamily="18" charset="0"/>
              </a:rPr>
              <a:t> </a:t>
            </a:r>
            <a:r>
              <a:rPr lang="lt-LT" sz="3200" dirty="0">
                <a:latin typeface="Times New Roman" panose="02020603050405020304" pitchFamily="18" charset="0"/>
                <a:cs typeface="Times New Roman" panose="02020603050405020304" pitchFamily="18" charset="0"/>
              </a:rPr>
              <a:t>5 priedas</a:t>
            </a:r>
            <a:br>
              <a:rPr lang="lt-LT" sz="3200" dirty="0">
                <a:latin typeface="Times New Roman" panose="02020603050405020304" pitchFamily="18" charset="0"/>
                <a:cs typeface="Times New Roman" panose="02020603050405020304" pitchFamily="18" charset="0"/>
              </a:rPr>
            </a:br>
            <a:endParaRPr lang="lt-LT" sz="3200"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39972" y="2556932"/>
            <a:ext cx="10738883" cy="3318936"/>
          </a:xfrm>
        </p:spPr>
        <p:txBody>
          <a:bodyPr>
            <a:normAutofit fontScale="92500" lnSpcReduction="10000"/>
          </a:bodyPr>
          <a:lstStyle/>
          <a:p>
            <a:pPr algn="just"/>
            <a:r>
              <a:rPr lang="lt-LT" sz="2800" dirty="0" smtClean="0">
                <a:solidFill>
                  <a:srgbClr val="FF0000"/>
                </a:solidFill>
                <a:latin typeface="Times New Roman" panose="02020603050405020304" pitchFamily="18" charset="0"/>
                <a:cs typeface="Times New Roman" panose="02020603050405020304" pitchFamily="18" charset="0"/>
              </a:rPr>
              <a:t>A2 </a:t>
            </a:r>
            <a:r>
              <a:rPr lang="lt-LT" sz="2800" dirty="0">
                <a:solidFill>
                  <a:srgbClr val="FF0000"/>
                </a:solidFill>
                <a:latin typeface="Times New Roman" panose="02020603050405020304" pitchFamily="18" charset="0"/>
                <a:cs typeface="Times New Roman" panose="02020603050405020304" pitchFamily="18" charset="0"/>
              </a:rPr>
              <a:t>lygio – pareigybės</a:t>
            </a:r>
            <a:r>
              <a:rPr lang="lt-LT" sz="2800" dirty="0">
                <a:latin typeface="Times New Roman" panose="02020603050405020304" pitchFamily="18" charset="0"/>
                <a:cs typeface="Times New Roman" panose="02020603050405020304" pitchFamily="18" charset="0"/>
              </a:rPr>
              <a:t>, kurioms būtinas </a:t>
            </a:r>
            <a:r>
              <a:rPr lang="lt-LT" sz="2800" dirty="0">
                <a:solidFill>
                  <a:srgbClr val="FF0000"/>
                </a:solidFill>
                <a:latin typeface="Times New Roman" panose="02020603050405020304" pitchFamily="18" charset="0"/>
                <a:cs typeface="Times New Roman" panose="02020603050405020304" pitchFamily="18" charset="0"/>
              </a:rPr>
              <a:t>ne žemesnis kaip aukštasis universitetinis išsilavinimas su bakalauro kvalifikaciniu laipsniu </a:t>
            </a:r>
            <a:r>
              <a:rPr lang="lt-LT" sz="2800" dirty="0">
                <a:latin typeface="Times New Roman" panose="02020603050405020304" pitchFamily="18" charset="0"/>
                <a:cs typeface="Times New Roman" panose="02020603050405020304" pitchFamily="18" charset="0"/>
              </a:rPr>
              <a:t>ar jam prilygintu išsilavinimu arba aukštasis koleginis išsilavinimas su profesinio bakalauro kvalifikaciniu laipsniu ar jam prilygintu išsilavinimu</a:t>
            </a:r>
            <a:r>
              <a:rPr lang="lt-LT" sz="2800" dirty="0" smtClean="0">
                <a:latin typeface="Times New Roman" panose="02020603050405020304" pitchFamily="18" charset="0"/>
                <a:cs typeface="Times New Roman" panose="02020603050405020304" pitchFamily="18" charset="0"/>
              </a:rPr>
              <a:t>, </a:t>
            </a:r>
            <a:r>
              <a:rPr lang="lt-LT" sz="2800" b="1"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lt-LT" sz="2800" b="1" i="1" dirty="0" smtClean="0">
                <a:latin typeface="Times New Roman" panose="02020603050405020304" pitchFamily="18" charset="0"/>
                <a:cs typeface="Times New Roman" panose="02020603050405020304" pitchFamily="18" charset="0"/>
              </a:rPr>
              <a:t>2018-05-16 </a:t>
            </a:r>
            <a:r>
              <a:rPr lang="lt-LT" sz="2800" b="1" i="1" dirty="0">
                <a:latin typeface="Times New Roman" panose="02020603050405020304" pitchFamily="18" charset="0"/>
                <a:cs typeface="Times New Roman" panose="02020603050405020304" pitchFamily="18" charset="0"/>
              </a:rPr>
              <a:t>NR. </a:t>
            </a:r>
            <a:r>
              <a:rPr lang="lt-LT" sz="2800" b="1" i="1" dirty="0" smtClean="0">
                <a:latin typeface="Times New Roman" panose="02020603050405020304" pitchFamily="18" charset="0"/>
                <a:cs typeface="Times New Roman" panose="02020603050405020304" pitchFamily="18" charset="0"/>
              </a:rPr>
              <a:t>XIIIP-2112 Lietuvos </a:t>
            </a:r>
            <a:r>
              <a:rPr lang="lt-LT" sz="2800" b="1" i="1" dirty="0">
                <a:latin typeface="Times New Roman" panose="02020603050405020304" pitchFamily="18" charset="0"/>
                <a:cs typeface="Times New Roman" panose="02020603050405020304" pitchFamily="18" charset="0"/>
              </a:rPr>
              <a:t>R</a:t>
            </a:r>
            <a:r>
              <a:rPr lang="lt-LT" sz="2800" b="1" i="1" dirty="0" smtClean="0">
                <a:latin typeface="Times New Roman" panose="02020603050405020304" pitchFamily="18" charset="0"/>
                <a:cs typeface="Times New Roman" panose="02020603050405020304" pitchFamily="18" charset="0"/>
              </a:rPr>
              <a:t>espublikos </a:t>
            </a:r>
            <a:r>
              <a:rPr lang="lt-LT" sz="2800" b="1" i="1" dirty="0">
                <a:latin typeface="Times New Roman" panose="02020603050405020304" pitchFamily="18" charset="0"/>
                <a:cs typeface="Times New Roman" panose="02020603050405020304" pitchFamily="18" charset="0"/>
              </a:rPr>
              <a:t>S</a:t>
            </a:r>
            <a:r>
              <a:rPr lang="lt-LT" sz="2800" b="1" i="1" dirty="0" smtClean="0">
                <a:latin typeface="Times New Roman" panose="02020603050405020304" pitchFamily="18" charset="0"/>
                <a:cs typeface="Times New Roman" panose="02020603050405020304" pitchFamily="18" charset="0"/>
              </a:rPr>
              <a:t>eimo kanceliarijos teisės departamento išvada Dėl Lietuvos </a:t>
            </a:r>
            <a:r>
              <a:rPr lang="lt-LT" sz="2800" b="1" i="1" dirty="0">
                <a:latin typeface="Times New Roman" panose="02020603050405020304" pitchFamily="18" charset="0"/>
                <a:cs typeface="Times New Roman" panose="02020603050405020304" pitchFamily="18" charset="0"/>
              </a:rPr>
              <a:t>R</a:t>
            </a:r>
            <a:r>
              <a:rPr lang="lt-LT" sz="2800" b="1" i="1" dirty="0" smtClean="0">
                <a:latin typeface="Times New Roman" panose="02020603050405020304" pitchFamily="18" charset="0"/>
                <a:cs typeface="Times New Roman" panose="02020603050405020304" pitchFamily="18" charset="0"/>
              </a:rPr>
              <a:t>espublikos valstybės ir savivaldybių įstaigų darbuotojų darbo apmokėjimo įstatymo NR. XIII-198 2, 3, 4, 7, 8, 14, 17 straipsnių ir 5 priedo pakeitimo  įstatymo projekto</a:t>
            </a:r>
          </a:p>
          <a:p>
            <a:pPr marL="0" indent="0" algn="just">
              <a:buNone/>
            </a:pPr>
            <a:endParaRPr lang="lt-LT" i="1" dirty="0">
              <a:solidFill>
                <a:srgbClr val="FF0000"/>
              </a:solidFill>
              <a:latin typeface="Times New Roman" panose="02020603050405020304" pitchFamily="18" charset="0"/>
              <a:cs typeface="Times New Roman" panose="02020603050405020304" pitchFamily="18" charset="0"/>
            </a:endParaRPr>
          </a:p>
          <a:p>
            <a:pPr algn="just"/>
            <a:endParaRPr lang="lt-LT"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3941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mtinė">
  <a:themeElements>
    <a:clrScheme name="Gamtinė">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Gamtinė">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mtinė">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688</TotalTime>
  <Words>2803</Words>
  <Application>Microsoft Office PowerPoint</Application>
  <PresentationFormat>Plačiaekranė</PresentationFormat>
  <Paragraphs>279</Paragraphs>
  <Slides>33</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33</vt:i4>
      </vt:variant>
    </vt:vector>
  </HeadingPairs>
  <TitlesOfParts>
    <vt:vector size="39" baseType="lpstr">
      <vt:lpstr>Arial</vt:lpstr>
      <vt:lpstr>Calibri</vt:lpstr>
      <vt:lpstr>Garamond</vt:lpstr>
      <vt:lpstr>Times New Roman</vt:lpstr>
      <vt:lpstr>Wingdings</vt:lpstr>
      <vt:lpstr>Gamtinė</vt:lpstr>
      <vt:lpstr>Taigi, kas geresnio, VADOVE?</vt:lpstr>
      <vt:lpstr>Vadovas MEDUJE</vt:lpstr>
      <vt:lpstr>„PowerPoint“ pateiktis</vt:lpstr>
      <vt:lpstr>„PowerPoint“ pateiktis</vt:lpstr>
      <vt:lpstr>AR VISKAS MOKYKLOSE BUS VĖL GERAI? (1)</vt:lpstr>
      <vt:lpstr>„PowerPoint“ pateiktis</vt:lpstr>
      <vt:lpstr>„PowerPoint“ pateiktis</vt:lpstr>
      <vt:lpstr>„PowerPoint“ pateiktis</vt:lpstr>
      <vt:lpstr>KAS NAUJO, VADOVE?  DARBO APMOKĖJIMO ĮSTATYMO PROJEKTAS,  5 priedas </vt:lpstr>
      <vt:lpstr>    2018-05-16 Lietuvos Respublikos Seimo kanceliarijos teisės departamento išvada:      </vt:lpstr>
      <vt:lpstr>„PowerPoint“ pateiktis</vt:lpstr>
      <vt:lpstr>„PowerPoint“ pateiktis</vt:lpstr>
      <vt:lpstr>„PowerPoint“ pateiktis</vt:lpstr>
      <vt:lpstr>„PowerPoint“ pateiktis</vt:lpstr>
      <vt:lpstr>„PowerPoint“ pateiktis</vt:lpstr>
      <vt:lpstr>„PowerPoint“ pateiktis</vt:lpstr>
      <vt:lpstr>„PowerPoint“ pateiktis</vt:lpstr>
      <vt:lpstr>Pareiginės algos pastoviosios dalies koeficientai</vt:lpstr>
      <vt:lpstr>„PowerPoint“ pateiktis</vt:lpstr>
      <vt:lpstr>„PowerPoint“ pateiktis</vt:lpstr>
      <vt:lpstr>„PowerPoint“ pateiktis</vt:lpstr>
      <vt:lpstr>KODĖL LŠĮVPS ?</vt:lpstr>
      <vt:lpstr>„PowerPoint“ pateiktis</vt:lpstr>
      <vt:lpstr>„PowerPoint“ pateiktis</vt:lpstr>
      <vt:lpstr>„PowerPoint“ pateiktis</vt:lpstr>
      <vt:lpstr>LŠĮVPS </vt:lpstr>
      <vt:lpstr>KAS PADARYTA</vt:lpstr>
      <vt:lpstr>„PowerPoint“ pateiktis</vt:lpstr>
      <vt:lpstr>Ne kartą įvairiais klausimais kreiptasi į LRV, ŠMM, SADM:</vt:lpstr>
      <vt:lpstr>„PowerPoint“ pateiktis</vt:lpstr>
      <vt:lpstr>DAR SVARBU ŽINOTI</vt:lpstr>
      <vt:lpstr>„PowerPoint“ pateiktis</vt:lpstr>
      <vt:lpstr>KARTU?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KAIP GYVENI. VADOVE</dc:title>
  <dc:creator>„Windows“ vartotojas</dc:creator>
  <cp:lastModifiedBy>Jolita Andrijauskienė</cp:lastModifiedBy>
  <cp:revision>182</cp:revision>
  <dcterms:created xsi:type="dcterms:W3CDTF">2018-04-03T07:26:23Z</dcterms:created>
  <dcterms:modified xsi:type="dcterms:W3CDTF">2018-05-20T16:53:20Z</dcterms:modified>
</cp:coreProperties>
</file>