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8" r:id="rId6"/>
    <p:sldId id="269" r:id="rId7"/>
    <p:sldId id="270" r:id="rId8"/>
    <p:sldId id="272" r:id="rId9"/>
    <p:sldId id="279" r:id="rId10"/>
    <p:sldId id="281" r:id="rId11"/>
    <p:sldId id="282" r:id="rId12"/>
    <p:sldId id="280" r:id="rId13"/>
    <p:sldId id="290" r:id="rId14"/>
    <p:sldId id="285" r:id="rId15"/>
    <p:sldId id="284" r:id="rId16"/>
    <p:sldId id="305" r:id="rId17"/>
    <p:sldId id="306" r:id="rId18"/>
    <p:sldId id="308" r:id="rId19"/>
    <p:sldId id="309" r:id="rId20"/>
    <p:sldId id="295" r:id="rId21"/>
    <p:sldId id="304" r:id="rId22"/>
    <p:sldId id="31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7" d="100"/>
          <a:sy n="47" d="100"/>
        </p:scale>
        <p:origin x="857" y="3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B65E2DE-CA9E-4F81-890F-908F07189D15}"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121849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65E2DE-CA9E-4F81-890F-908F07189D15}"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1710736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65E2DE-CA9E-4F81-890F-908F07189D15}"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241456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65E2DE-CA9E-4F81-890F-908F07189D15}"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215404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65E2DE-CA9E-4F81-890F-908F07189D15}"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405174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65E2DE-CA9E-4F81-890F-908F07189D15}"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1085709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65E2DE-CA9E-4F81-890F-908F07189D15}" type="datetimeFigureOut">
              <a:rPr lang="en-US" smtClean="0"/>
              <a:t>5/21/2018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336140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65E2DE-CA9E-4F81-890F-908F07189D15}" type="datetimeFigureOut">
              <a:rPr lang="en-US" smtClean="0"/>
              <a:t>5/21/2018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11420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65E2DE-CA9E-4F81-890F-908F07189D15}" type="datetimeFigureOut">
              <a:rPr lang="en-US" smtClean="0"/>
              <a:t>5/21/2018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101447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65E2DE-CA9E-4F81-890F-908F07189D15}"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20412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65E2DE-CA9E-4F81-890F-908F07189D15}"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7B6C8-6654-4AF4-AC15-D1A127D222D0}" type="slidenum">
              <a:rPr lang="en-US" smtClean="0"/>
              <a:t>‹#›</a:t>
            </a:fld>
            <a:endParaRPr lang="en-US"/>
          </a:p>
        </p:txBody>
      </p:sp>
    </p:spTree>
    <p:extLst>
      <p:ext uri="{BB962C8B-B14F-4D97-AF65-F5344CB8AC3E}">
        <p14:creationId xmlns:p14="http://schemas.microsoft.com/office/powerpoint/2010/main" val="406045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5E2DE-CA9E-4F81-890F-908F07189D15}" type="datetimeFigureOut">
              <a:rPr lang="en-US" smtClean="0"/>
              <a:t>5/21/2018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7B6C8-6654-4AF4-AC15-D1A127D222D0}" type="slidenum">
              <a:rPr lang="en-US" smtClean="0"/>
              <a:t>‹#›</a:t>
            </a:fld>
            <a:endParaRPr lang="en-US"/>
          </a:p>
        </p:txBody>
      </p:sp>
    </p:spTree>
    <p:extLst>
      <p:ext uri="{BB962C8B-B14F-4D97-AF65-F5344CB8AC3E}">
        <p14:creationId xmlns:p14="http://schemas.microsoft.com/office/powerpoint/2010/main" val="1268788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9966" y="2754923"/>
            <a:ext cx="11092068" cy="2258652"/>
          </a:xfrm>
        </p:spPr>
        <p:txBody>
          <a:bodyPr>
            <a:noAutofit/>
          </a:bodyPr>
          <a:lstStyle/>
          <a:p>
            <a:r>
              <a:rPr lang="lt-LT" sz="4800" b="1" dirty="0">
                <a:solidFill>
                  <a:schemeClr val="accent6">
                    <a:lumMod val="50000"/>
                  </a:schemeClr>
                </a:solidFill>
              </a:rPr>
              <a:t>ĮTRAUKUSIS UGDYMAS - </a:t>
            </a:r>
            <a:br>
              <a:rPr lang="en-US" sz="4800" b="1" dirty="0">
                <a:solidFill>
                  <a:schemeClr val="accent6">
                    <a:lumMod val="50000"/>
                  </a:schemeClr>
                </a:solidFill>
              </a:rPr>
            </a:br>
            <a:r>
              <a:rPr lang="lt-LT" sz="4800" b="1" dirty="0">
                <a:solidFill>
                  <a:schemeClr val="accent6">
                    <a:lumMod val="50000"/>
                  </a:schemeClr>
                </a:solidFill>
              </a:rPr>
              <a:t>Šiuolaikinė pasaulinė švietimo kryptis</a:t>
            </a:r>
            <a:br>
              <a:rPr lang="lt-LT" sz="4800" b="1" dirty="0">
                <a:solidFill>
                  <a:schemeClr val="accent6">
                    <a:lumMod val="50000"/>
                  </a:schemeClr>
                </a:solidFill>
              </a:rPr>
            </a:br>
            <a:endParaRPr lang="en-US" sz="4800" dirty="0">
              <a:solidFill>
                <a:srgbClr val="C00000"/>
              </a:solidFill>
            </a:endParaRPr>
          </a:p>
        </p:txBody>
      </p:sp>
      <p:sp>
        <p:nvSpPr>
          <p:cNvPr id="3" name="Subtitle 2"/>
          <p:cNvSpPr>
            <a:spLocks noGrp="1"/>
          </p:cNvSpPr>
          <p:nvPr>
            <p:ph type="subTitle" idx="1"/>
          </p:nvPr>
        </p:nvSpPr>
        <p:spPr>
          <a:xfrm>
            <a:off x="1430447" y="4806462"/>
            <a:ext cx="9144000" cy="2051538"/>
          </a:xfrm>
        </p:spPr>
        <p:txBody>
          <a:bodyPr>
            <a:noAutofit/>
          </a:bodyPr>
          <a:lstStyle/>
          <a:p>
            <a:pPr algn="l"/>
            <a:r>
              <a:rPr lang="en-US" sz="2800" b="1" dirty="0">
                <a:solidFill>
                  <a:srgbClr val="002060"/>
                </a:solidFill>
                <a:latin typeface="+mj-lt"/>
                <a:cs typeface="Arial" panose="020B0604020202020204" pitchFamily="34" charset="0"/>
              </a:rPr>
              <a:t>Jonas Ru</a:t>
            </a:r>
            <a:r>
              <a:rPr lang="lt-LT" sz="2800" b="1" dirty="0" err="1">
                <a:solidFill>
                  <a:srgbClr val="002060"/>
                </a:solidFill>
                <a:latin typeface="+mj-lt"/>
                <a:cs typeface="Arial" panose="020B0604020202020204" pitchFamily="34" charset="0"/>
              </a:rPr>
              <a:t>škus</a:t>
            </a:r>
            <a:endParaRPr lang="lt-LT" sz="2800" b="1" dirty="0">
              <a:solidFill>
                <a:srgbClr val="002060"/>
              </a:solidFill>
              <a:latin typeface="+mj-lt"/>
              <a:cs typeface="Arial" panose="020B0604020202020204" pitchFamily="34" charset="0"/>
            </a:endParaRPr>
          </a:p>
          <a:p>
            <a:pPr algn="l"/>
            <a:r>
              <a:rPr lang="lt-LT" sz="2800" dirty="0">
                <a:solidFill>
                  <a:srgbClr val="002060"/>
                </a:solidFill>
                <a:latin typeface="+mj-lt"/>
                <a:cs typeface="Arial" panose="020B0604020202020204" pitchFamily="34" charset="0"/>
              </a:rPr>
              <a:t>Vytauto Didžiojo universiteto profesorius</a:t>
            </a:r>
          </a:p>
          <a:p>
            <a:pPr algn="l"/>
            <a:r>
              <a:rPr lang="lt-LT" sz="2800" dirty="0">
                <a:solidFill>
                  <a:srgbClr val="002060"/>
                </a:solidFill>
                <a:latin typeface="+mj-lt"/>
                <a:cs typeface="Arial" panose="020B0604020202020204" pitchFamily="34" charset="0"/>
              </a:rPr>
              <a:t>Jungtinių tautų Neįgaliųjų teisių komiteto narys ekspertas</a:t>
            </a:r>
          </a:p>
          <a:p>
            <a:pPr algn="l"/>
            <a:r>
              <a:rPr lang="lt-LT" sz="2800" dirty="0">
                <a:solidFill>
                  <a:srgbClr val="002060"/>
                </a:solidFill>
                <a:latin typeface="+mj-lt"/>
                <a:cs typeface="Arial" panose="020B0604020202020204" pitchFamily="34" charset="0"/>
              </a:rPr>
              <a:t>Nacionalinės UNESCO komisijos pirmininkas</a:t>
            </a:r>
            <a:endParaRPr lang="en-US" sz="2800" dirty="0">
              <a:solidFill>
                <a:srgbClr val="002060"/>
              </a:solidFill>
              <a:latin typeface="+mj-lt"/>
              <a:cs typeface="Arial" panose="020B0604020202020204" pitchFamily="34" charset="0"/>
            </a:endParaRPr>
          </a:p>
        </p:txBody>
      </p:sp>
      <p:pic>
        <p:nvPicPr>
          <p:cNvPr id="5" name="Picture 1">
            <a:extLst>
              <a:ext uri="{FF2B5EF4-FFF2-40B4-BE49-F238E27FC236}">
                <a16:creationId xmlns:a16="http://schemas.microsoft.com/office/drawing/2014/main" id="{02C3FD26-A92B-40B8-A32F-49C601F9816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12279" y="886742"/>
            <a:ext cx="2581275" cy="581025"/>
          </a:xfrm>
          <a:prstGeom prst="rect">
            <a:avLst/>
          </a:prstGeom>
          <a:noFill/>
          <a:ln>
            <a:noFill/>
          </a:ln>
        </p:spPr>
      </p:pic>
      <p:sp>
        <p:nvSpPr>
          <p:cNvPr id="6" name="Stačiakampis 5">
            <a:extLst>
              <a:ext uri="{FF2B5EF4-FFF2-40B4-BE49-F238E27FC236}">
                <a16:creationId xmlns:a16="http://schemas.microsoft.com/office/drawing/2014/main" id="{0B1ECD31-09E0-419E-83E3-9A5B68BF4221}"/>
              </a:ext>
            </a:extLst>
          </p:cNvPr>
          <p:cNvSpPr/>
          <p:nvPr/>
        </p:nvSpPr>
        <p:spPr>
          <a:xfrm>
            <a:off x="1231387" y="366007"/>
            <a:ext cx="9343060" cy="2277547"/>
          </a:xfrm>
          <a:prstGeom prst="rect">
            <a:avLst/>
          </a:prstGeom>
        </p:spPr>
        <p:txBody>
          <a:bodyPr wrap="square">
            <a:spAutoFit/>
          </a:bodyPr>
          <a:lstStyle/>
          <a:p>
            <a:pPr algn="ctr">
              <a:spcBef>
                <a:spcPts val="600"/>
              </a:spcBef>
              <a:spcAft>
                <a:spcPts val="600"/>
              </a:spcAft>
            </a:pPr>
            <a:r>
              <a:rPr lang="lt-LT" sz="2800" b="1" dirty="0">
                <a:solidFill>
                  <a:schemeClr val="accent5">
                    <a:lumMod val="50000"/>
                  </a:schemeClr>
                </a:solidFill>
                <a:latin typeface="+mj-lt"/>
                <a:ea typeface="Calibri" panose="020F0502020204030204" pitchFamily="34" charset="0"/>
                <a:cs typeface="Arial" panose="020B0604020202020204" pitchFamily="34" charset="0"/>
              </a:rPr>
              <a:t>Švietimas Lietuvos dabarčiai ir ateičiai</a:t>
            </a:r>
            <a:endParaRPr lang="en-US" sz="2800" b="1" dirty="0">
              <a:solidFill>
                <a:schemeClr val="accent5">
                  <a:lumMod val="50000"/>
                </a:schemeClr>
              </a:solidFill>
              <a:latin typeface="+mj-lt"/>
              <a:ea typeface="Calibri" panose="020F0502020204030204" pitchFamily="34" charset="0"/>
              <a:cs typeface="Arial" panose="020B0604020202020204" pitchFamily="34" charset="0"/>
            </a:endParaRPr>
          </a:p>
          <a:p>
            <a:pPr algn="ctr">
              <a:spcBef>
                <a:spcPts val="600"/>
              </a:spcBef>
              <a:spcAft>
                <a:spcPts val="600"/>
              </a:spcAft>
            </a:pPr>
            <a:endParaRPr lang="lt-LT" sz="2800" b="1" dirty="0">
              <a:solidFill>
                <a:schemeClr val="accent5">
                  <a:lumMod val="50000"/>
                </a:schemeClr>
              </a:solidFill>
              <a:latin typeface="+mj-lt"/>
              <a:ea typeface="Calibri" panose="020F0502020204030204" pitchFamily="34" charset="0"/>
              <a:cs typeface="Arial" panose="020B0604020202020204" pitchFamily="34" charset="0"/>
            </a:endParaRPr>
          </a:p>
          <a:p>
            <a:pPr algn="ctr">
              <a:spcBef>
                <a:spcPts val="600"/>
              </a:spcBef>
              <a:spcAft>
                <a:spcPts val="600"/>
              </a:spcAft>
            </a:pPr>
            <a:r>
              <a:rPr lang="lt-LT" sz="2800" dirty="0">
                <a:solidFill>
                  <a:schemeClr val="accent5">
                    <a:lumMod val="50000"/>
                  </a:schemeClr>
                </a:solidFill>
                <a:latin typeface="+mj-lt"/>
                <a:ea typeface="Calibri" panose="020F0502020204030204" pitchFamily="34" charset="0"/>
                <a:cs typeface="Arial" panose="020B0604020202020204" pitchFamily="34" charset="0"/>
              </a:rPr>
              <a:t>2018 m. gegužės 21 d.</a:t>
            </a:r>
          </a:p>
          <a:p>
            <a:pPr algn="ctr">
              <a:spcBef>
                <a:spcPts val="600"/>
              </a:spcBef>
              <a:spcAft>
                <a:spcPts val="600"/>
              </a:spcAft>
            </a:pPr>
            <a:r>
              <a:rPr lang="lt-LT" sz="2800" dirty="0">
                <a:solidFill>
                  <a:schemeClr val="accent5">
                    <a:lumMod val="50000"/>
                  </a:schemeClr>
                </a:solidFill>
                <a:latin typeface="+mj-lt"/>
                <a:ea typeface="Calibri" panose="020F0502020204030204" pitchFamily="34" charset="0"/>
                <a:cs typeface="Arial" panose="020B0604020202020204" pitchFamily="34" charset="0"/>
              </a:rPr>
              <a:t>Lietuvos Respublikos Seimas</a:t>
            </a:r>
          </a:p>
        </p:txBody>
      </p:sp>
    </p:spTree>
    <p:extLst>
      <p:ext uri="{BB962C8B-B14F-4D97-AF65-F5344CB8AC3E}">
        <p14:creationId xmlns:p14="http://schemas.microsoft.com/office/powerpoint/2010/main" val="1214852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450" y="1969476"/>
            <a:ext cx="10804558" cy="4888523"/>
          </a:xfrm>
        </p:spPr>
        <p:txBody>
          <a:bodyPr>
            <a:noAutofit/>
          </a:bodyPr>
          <a:lstStyle/>
          <a:p>
            <a:pPr marL="0" indent="0">
              <a:buNone/>
            </a:pPr>
            <a:r>
              <a:rPr lang="lt-LT" sz="2400" dirty="0">
                <a:solidFill>
                  <a:schemeClr val="accent5">
                    <a:lumMod val="50000"/>
                  </a:schemeClr>
                </a:solidFill>
              </a:rPr>
              <a:t>Įtraukiojo ugdymo Lietuvoje nebus, kol galios Lietuvos Švietimo įstatymo </a:t>
            </a:r>
            <a:r>
              <a:rPr lang="en-US" sz="2400" dirty="0">
                <a:solidFill>
                  <a:schemeClr val="accent5">
                    <a:lumMod val="50000"/>
                  </a:schemeClr>
                </a:solidFill>
              </a:rPr>
              <a:t>29.</a:t>
            </a:r>
            <a:r>
              <a:rPr lang="lt-LT" sz="2400" dirty="0">
                <a:solidFill>
                  <a:schemeClr val="accent5">
                    <a:lumMod val="50000"/>
                  </a:schemeClr>
                </a:solidFill>
              </a:rPr>
              <a:t>10. straipsnis:</a:t>
            </a:r>
          </a:p>
          <a:p>
            <a:pPr marL="0" indent="0">
              <a:buNone/>
            </a:pPr>
            <a:r>
              <a:rPr lang="lt-LT" sz="2400" dirty="0">
                <a:solidFill>
                  <a:srgbClr val="002060"/>
                </a:solidFill>
              </a:rPr>
              <a:t>Mokykla, dėl objektyvių priežasčių negalinti užtikrinti mokiniui, kuris mokosi pagal privalomojo </a:t>
            </a:r>
            <a:r>
              <a:rPr lang="lt-LT" sz="2400" dirty="0" err="1">
                <a:solidFill>
                  <a:srgbClr val="002060"/>
                </a:solidFill>
              </a:rPr>
              <a:t>švietimo</a:t>
            </a:r>
            <a:r>
              <a:rPr lang="lt-LT" sz="2400" b="1" dirty="0" err="1">
                <a:solidFill>
                  <a:srgbClr val="002060"/>
                </a:solidFill>
              </a:rPr>
              <a:t> </a:t>
            </a:r>
            <a:r>
              <a:rPr lang="lt-LT" sz="2400" dirty="0" err="1">
                <a:solidFill>
                  <a:srgbClr val="002060"/>
                </a:solidFill>
              </a:rPr>
              <a:t>programas</a:t>
            </a:r>
            <a:r>
              <a:rPr lang="lt-LT" sz="2400" dirty="0">
                <a:solidFill>
                  <a:srgbClr val="002060"/>
                </a:solidFill>
              </a:rPr>
              <a:t>, psichologinės, specialiosios pedagoginės, specialiosios ar socialinės pedagoginės pagalbos, suderinusi su jo tėvais (globėjais, rūpintojais), pedagogine psichologine bei vaiko teisių apsaugos tarnyba</a:t>
            </a:r>
            <a:r>
              <a:rPr lang="lt-LT" sz="2400" dirty="0"/>
              <a:t>, </a:t>
            </a:r>
            <a:r>
              <a:rPr lang="lt-LT" sz="2400" dirty="0">
                <a:solidFill>
                  <a:srgbClr val="C00000"/>
                </a:solidFill>
              </a:rPr>
              <a:t>siūlo jam mokytis kitoje mokykloje</a:t>
            </a:r>
            <a:r>
              <a:rPr lang="lt-LT" sz="2400" dirty="0"/>
              <a:t>.</a:t>
            </a:r>
          </a:p>
          <a:p>
            <a:pPr marL="0" indent="0">
              <a:buNone/>
            </a:pPr>
            <a:r>
              <a:rPr lang="lt-LT" sz="2400" dirty="0">
                <a:solidFill>
                  <a:srgbClr val="002060"/>
                </a:solidFill>
              </a:rPr>
              <a:t>O Lietuvos švietimo Strategija vaikams, ne mokyklai, nei sistemai, priskiria negebėjimą integruotis: </a:t>
            </a:r>
          </a:p>
          <a:p>
            <a:pPr marL="0" indent="0">
              <a:buNone/>
            </a:pPr>
            <a:r>
              <a:rPr lang="en-US" sz="2400" dirty="0">
                <a:solidFill>
                  <a:srgbClr val="002060"/>
                </a:solidFill>
              </a:rPr>
              <a:t>…..</a:t>
            </a:r>
            <a:r>
              <a:rPr lang="lt-LT" sz="2400" dirty="0">
                <a:solidFill>
                  <a:srgbClr val="C00000"/>
                </a:solidFill>
              </a:rPr>
              <a:t>specialiųjų ugdymosi poreikių </a:t>
            </a:r>
            <a:r>
              <a:rPr lang="lt-LT" sz="2400" dirty="0">
                <a:solidFill>
                  <a:srgbClr val="002060"/>
                </a:solidFill>
              </a:rPr>
              <a:t>turintiems vaikams, kurie </a:t>
            </a:r>
            <a:r>
              <a:rPr lang="lt-LT" sz="2400" dirty="0">
                <a:solidFill>
                  <a:srgbClr val="C00000"/>
                </a:solidFill>
              </a:rPr>
              <a:t>sunkiai integruojasi</a:t>
            </a:r>
            <a:r>
              <a:rPr lang="lt-LT" sz="2400" dirty="0"/>
              <a:t> į </a:t>
            </a:r>
            <a:r>
              <a:rPr lang="lt-LT" sz="2400" dirty="0">
                <a:solidFill>
                  <a:srgbClr val="002060"/>
                </a:solidFill>
              </a:rPr>
              <a:t>bendrą besimokančiųjų </a:t>
            </a:r>
            <a:r>
              <a:rPr lang="en-US" sz="2400" dirty="0" err="1">
                <a:solidFill>
                  <a:srgbClr val="002060"/>
                </a:solidFill>
              </a:rPr>
              <a:t>sraut</a:t>
            </a:r>
            <a:r>
              <a:rPr lang="lt-LT" sz="2400" dirty="0">
                <a:solidFill>
                  <a:srgbClr val="002060"/>
                </a:solidFill>
              </a:rPr>
              <a:t>ą....</a:t>
            </a:r>
          </a:p>
        </p:txBody>
      </p:sp>
      <p:sp>
        <p:nvSpPr>
          <p:cNvPr id="7" name="Title 1">
            <a:extLst>
              <a:ext uri="{FF2B5EF4-FFF2-40B4-BE49-F238E27FC236}">
                <a16:creationId xmlns:a16="http://schemas.microsoft.com/office/drawing/2014/main" id="{D7E80928-B08A-45B5-93C1-4A76BCEE56ED}"/>
              </a:ext>
            </a:extLst>
          </p:cNvPr>
          <p:cNvSpPr>
            <a:spLocks noGrp="1"/>
          </p:cNvSpPr>
          <p:nvPr>
            <p:ph type="title"/>
          </p:nvPr>
        </p:nvSpPr>
        <p:spPr>
          <a:xfrm>
            <a:off x="838200" y="365125"/>
            <a:ext cx="11353800" cy="1325563"/>
          </a:xfrm>
        </p:spPr>
        <p:txBody>
          <a:bodyPr/>
          <a:lstStyle/>
          <a:p>
            <a:r>
              <a:rPr lang="lt-LT" b="1" dirty="0">
                <a:solidFill>
                  <a:schemeClr val="accent6">
                    <a:lumMod val="50000"/>
                  </a:schemeClr>
                </a:solidFill>
              </a:rPr>
              <a:t>Lygiateisiškumo neužtikrinimas užtikrina diskriminuojantį švietimo pobūdį</a:t>
            </a:r>
          </a:p>
        </p:txBody>
      </p:sp>
    </p:spTree>
    <p:extLst>
      <p:ext uri="{BB962C8B-B14F-4D97-AF65-F5344CB8AC3E}">
        <p14:creationId xmlns:p14="http://schemas.microsoft.com/office/powerpoint/2010/main" val="860266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0093" y="1828799"/>
            <a:ext cx="10515600" cy="4058453"/>
          </a:xfrm>
        </p:spPr>
        <p:txBody>
          <a:bodyPr/>
          <a:lstStyle/>
          <a:p>
            <a:pPr marL="0" indent="0">
              <a:buNone/>
            </a:pPr>
            <a:r>
              <a:rPr lang="lt-LT" dirty="0">
                <a:solidFill>
                  <a:srgbClr val="002060"/>
                </a:solidFill>
              </a:rPr>
              <a:t>Skirtingos realybės: </a:t>
            </a:r>
          </a:p>
          <a:p>
            <a:pPr marL="0" indent="0">
              <a:buNone/>
            </a:pPr>
            <a:endParaRPr lang="lt-LT" dirty="0">
              <a:solidFill>
                <a:srgbClr val="002060"/>
              </a:solidFill>
            </a:endParaRPr>
          </a:p>
          <a:p>
            <a:pPr marL="0" indent="0">
              <a:buNone/>
            </a:pPr>
            <a:r>
              <a:rPr lang="lt-LT" dirty="0">
                <a:solidFill>
                  <a:srgbClr val="002060"/>
                </a:solidFill>
              </a:rPr>
              <a:t>Atskirtis</a:t>
            </a:r>
          </a:p>
          <a:p>
            <a:pPr marL="0" indent="0">
              <a:buNone/>
            </a:pPr>
            <a:r>
              <a:rPr lang="lt-LT" dirty="0">
                <a:solidFill>
                  <a:srgbClr val="002060"/>
                </a:solidFill>
              </a:rPr>
              <a:t>Segregacija</a:t>
            </a:r>
          </a:p>
          <a:p>
            <a:pPr marL="0" indent="0">
              <a:buNone/>
            </a:pPr>
            <a:r>
              <a:rPr lang="lt-LT" dirty="0">
                <a:solidFill>
                  <a:srgbClr val="002060"/>
                </a:solidFill>
              </a:rPr>
              <a:t>Integracija</a:t>
            </a:r>
          </a:p>
          <a:p>
            <a:pPr marL="0" indent="0">
              <a:buNone/>
            </a:pPr>
            <a:r>
              <a:rPr lang="lt-LT" dirty="0" err="1">
                <a:solidFill>
                  <a:srgbClr val="002060"/>
                </a:solidFill>
              </a:rPr>
              <a:t>Įtrauktis</a:t>
            </a:r>
            <a:endParaRPr lang="lt-LT" dirty="0"/>
          </a:p>
        </p:txBody>
      </p:sp>
      <p:pic>
        <p:nvPicPr>
          <p:cNvPr id="1026" name="Picture 2" descr="Vaizdo rezultatas pagal užklausą „inclusion exclusion integration segreg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1504" y="1579713"/>
            <a:ext cx="7224694" cy="542755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6A53CC1A-8F3B-498B-85D9-07B0728B8730}"/>
              </a:ext>
            </a:extLst>
          </p:cNvPr>
          <p:cNvSpPr>
            <a:spLocks noGrp="1"/>
          </p:cNvSpPr>
          <p:nvPr>
            <p:ph type="title"/>
          </p:nvPr>
        </p:nvSpPr>
        <p:spPr>
          <a:xfrm>
            <a:off x="838200" y="365125"/>
            <a:ext cx="11353800" cy="1325563"/>
          </a:xfrm>
        </p:spPr>
        <p:txBody>
          <a:bodyPr/>
          <a:lstStyle/>
          <a:p>
            <a:r>
              <a:rPr lang="lt-LT" b="1" dirty="0">
                <a:solidFill>
                  <a:schemeClr val="accent6">
                    <a:lumMod val="50000"/>
                  </a:schemeClr>
                </a:solidFill>
              </a:rPr>
              <a:t>Lygiateisiškumo neužtikrinimas užtikrina diskriminuojantį švietimo pobūdį</a:t>
            </a:r>
          </a:p>
        </p:txBody>
      </p:sp>
    </p:spTree>
    <p:extLst>
      <p:ext uri="{BB962C8B-B14F-4D97-AF65-F5344CB8AC3E}">
        <p14:creationId xmlns:p14="http://schemas.microsoft.com/office/powerpoint/2010/main" val="110883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450" y="1368424"/>
            <a:ext cx="10931306" cy="5489576"/>
          </a:xfrm>
        </p:spPr>
        <p:txBody>
          <a:bodyPr>
            <a:noAutofit/>
          </a:bodyPr>
          <a:lstStyle/>
          <a:p>
            <a:pPr marL="0" indent="0">
              <a:buNone/>
            </a:pPr>
            <a:r>
              <a:rPr lang="lt-LT" sz="2400" b="1" dirty="0">
                <a:solidFill>
                  <a:srgbClr val="002060"/>
                </a:solidFill>
              </a:rPr>
              <a:t>Jungtinių tautų Neįgaliųjų teisių konvencija</a:t>
            </a:r>
          </a:p>
          <a:p>
            <a:pPr marL="0" indent="0">
              <a:buNone/>
            </a:pPr>
            <a:r>
              <a:rPr lang="en-US" sz="2000" dirty="0">
                <a:solidFill>
                  <a:srgbClr val="002060"/>
                </a:solidFill>
              </a:rPr>
              <a:t>1 str. </a:t>
            </a:r>
            <a:r>
              <a:rPr lang="en-US" sz="2000" b="1" dirty="0" err="1">
                <a:solidFill>
                  <a:srgbClr val="002060"/>
                </a:solidFill>
              </a:rPr>
              <a:t>Tikslas</a:t>
            </a:r>
            <a:r>
              <a:rPr lang="lt-LT" sz="2000" b="1" dirty="0">
                <a:solidFill>
                  <a:srgbClr val="002060"/>
                </a:solidFill>
              </a:rPr>
              <a:t>: </a:t>
            </a:r>
            <a:r>
              <a:rPr lang="lt-LT" sz="2000" dirty="0">
                <a:solidFill>
                  <a:srgbClr val="002060"/>
                </a:solidFill>
              </a:rPr>
              <a:t>Prie neįgaliųjų priskiriami asmenys, turintys ilgalaikių fizinių, psichikos, intelekto ar jutimo sutrikimų, kurie </a:t>
            </a:r>
            <a:r>
              <a:rPr lang="lt-LT" sz="2000" dirty="0">
                <a:solidFill>
                  <a:srgbClr val="C00000"/>
                </a:solidFill>
              </a:rPr>
              <a:t>sąveikaudami su įvairiomis kliūtimis </a:t>
            </a:r>
            <a:r>
              <a:rPr lang="lt-LT" sz="2000" dirty="0">
                <a:solidFill>
                  <a:srgbClr val="002060"/>
                </a:solidFill>
              </a:rPr>
              <a:t>gali </a:t>
            </a:r>
            <a:r>
              <a:rPr lang="lt-LT" sz="2000" dirty="0">
                <a:solidFill>
                  <a:srgbClr val="C00000"/>
                </a:solidFill>
              </a:rPr>
              <a:t>trukdyti</a:t>
            </a:r>
            <a:r>
              <a:rPr lang="lt-LT" sz="2000" dirty="0">
                <a:solidFill>
                  <a:srgbClr val="002060"/>
                </a:solidFill>
              </a:rPr>
              <a:t> šiems asmenims </a:t>
            </a:r>
            <a:r>
              <a:rPr lang="lt-LT" sz="2000" dirty="0">
                <a:solidFill>
                  <a:srgbClr val="C00000"/>
                </a:solidFill>
              </a:rPr>
              <a:t>visapusiškai ir veiksmingai dalyvauti visuomenėje lygiai su kitais </a:t>
            </a:r>
            <a:r>
              <a:rPr lang="lt-LT" sz="2000" dirty="0">
                <a:solidFill>
                  <a:srgbClr val="002060"/>
                </a:solidFill>
              </a:rPr>
              <a:t>asmenimis.</a:t>
            </a:r>
          </a:p>
          <a:p>
            <a:pPr marL="0" indent="0">
              <a:buNone/>
            </a:pPr>
            <a:r>
              <a:rPr lang="en-US" sz="2000" dirty="0">
                <a:solidFill>
                  <a:srgbClr val="002060"/>
                </a:solidFill>
              </a:rPr>
              <a:t>2 </a:t>
            </a:r>
            <a:r>
              <a:rPr lang="lt-LT" sz="2000" dirty="0" err="1">
                <a:solidFill>
                  <a:srgbClr val="002060"/>
                </a:solidFill>
              </a:rPr>
              <a:t>str</a:t>
            </a:r>
            <a:r>
              <a:rPr lang="lt-LT" sz="2000" dirty="0">
                <a:solidFill>
                  <a:srgbClr val="002060"/>
                </a:solidFill>
              </a:rPr>
              <a:t>. </a:t>
            </a:r>
            <a:r>
              <a:rPr lang="lt-LT" sz="2000" b="1" dirty="0">
                <a:solidFill>
                  <a:srgbClr val="002060"/>
                </a:solidFill>
              </a:rPr>
              <a:t>Apibrėžtys</a:t>
            </a:r>
            <a:endParaRPr lang="lt-LT" sz="2000" dirty="0">
              <a:solidFill>
                <a:srgbClr val="002060"/>
              </a:solidFill>
            </a:endParaRPr>
          </a:p>
          <a:p>
            <a:pPr marL="0" indent="0">
              <a:buNone/>
            </a:pPr>
            <a:r>
              <a:rPr lang="lt-LT" sz="2000" b="1" i="1" dirty="0">
                <a:solidFill>
                  <a:srgbClr val="002060"/>
                </a:solidFill>
              </a:rPr>
              <a:t>diskriminacija dėl </a:t>
            </a:r>
            <a:r>
              <a:rPr lang="lt-LT" sz="2000" b="1" i="1" dirty="0" err="1">
                <a:solidFill>
                  <a:srgbClr val="002060"/>
                </a:solidFill>
              </a:rPr>
              <a:t>neįgalumo</a:t>
            </a:r>
            <a:r>
              <a:rPr lang="lt-LT" sz="2000" dirty="0">
                <a:solidFill>
                  <a:srgbClr val="002060"/>
                </a:solidFill>
              </a:rPr>
              <a:t> – </a:t>
            </a:r>
            <a:r>
              <a:rPr lang="lt-LT" sz="2000" dirty="0">
                <a:solidFill>
                  <a:srgbClr val="C00000"/>
                </a:solidFill>
              </a:rPr>
              <a:t>bet koks išskyrimas, atstūmimas ar apribojimas dėl </a:t>
            </a:r>
            <a:r>
              <a:rPr lang="lt-LT" sz="2000" dirty="0" err="1">
                <a:solidFill>
                  <a:srgbClr val="C00000"/>
                </a:solidFill>
              </a:rPr>
              <a:t>neįgalumo</a:t>
            </a:r>
            <a:r>
              <a:rPr lang="lt-LT" sz="2000" dirty="0">
                <a:solidFill>
                  <a:srgbClr val="C00000"/>
                </a:solidFill>
              </a:rPr>
              <a:t>, </a:t>
            </a:r>
            <a:r>
              <a:rPr lang="lt-LT" sz="2000" dirty="0">
                <a:solidFill>
                  <a:srgbClr val="002060"/>
                </a:solidFill>
              </a:rPr>
              <a:t>kuriais siekiama pabloginti ar paneigti arba dėl kurių pabloginamas ar paneigiamas visų žmogaus teisių ir pagrindinių laisvių pripažinimas, įgyvendinimas ar naudojimasis jomis </a:t>
            </a:r>
            <a:r>
              <a:rPr lang="lt-LT" sz="2000" dirty="0">
                <a:solidFill>
                  <a:srgbClr val="C00000"/>
                </a:solidFill>
              </a:rPr>
              <a:t>lygiai su kitais </a:t>
            </a:r>
            <a:r>
              <a:rPr lang="lt-LT" sz="2000" dirty="0">
                <a:solidFill>
                  <a:srgbClr val="002060"/>
                </a:solidFill>
              </a:rPr>
              <a:t>asmenimis politinėje, ekonominėje, socialinėje, kultūrinėje, pilietinėje ar bet kurioje kitoje srityje. Tokia diskriminacija apima visų formų diskriminaciją</a:t>
            </a:r>
            <a:r>
              <a:rPr lang="lt-LT" sz="2000" dirty="0"/>
              <a:t>, </a:t>
            </a:r>
            <a:r>
              <a:rPr lang="lt-LT" sz="2000" dirty="0">
                <a:solidFill>
                  <a:srgbClr val="C00000"/>
                </a:solidFill>
              </a:rPr>
              <a:t>įskaitant atsisakymą tinkamai pritaikyti sąlygas</a:t>
            </a:r>
            <a:r>
              <a:rPr lang="lt-LT" sz="2000" dirty="0"/>
              <a:t>;</a:t>
            </a:r>
          </a:p>
          <a:p>
            <a:pPr marL="0" indent="0">
              <a:buNone/>
            </a:pPr>
            <a:r>
              <a:rPr lang="lt-LT" sz="2000" b="1" i="1" dirty="0">
                <a:solidFill>
                  <a:srgbClr val="002060"/>
                </a:solidFill>
              </a:rPr>
              <a:t>tinkamas sąlygų pritaikymas</a:t>
            </a:r>
            <a:r>
              <a:rPr lang="lt-LT" sz="2000" dirty="0">
                <a:solidFill>
                  <a:srgbClr val="002060"/>
                </a:solidFill>
              </a:rPr>
              <a:t> – būtini ir tinkami pakeitimai ir pritaikymas, dėl kurių nepatiriama neproporcinga ar nepagrįsta našta ir kurių reikia konkrečiu atveju </a:t>
            </a:r>
            <a:r>
              <a:rPr lang="lt-LT" sz="2000" dirty="0">
                <a:solidFill>
                  <a:srgbClr val="C00000"/>
                </a:solidFill>
              </a:rPr>
              <a:t>siekiant užtikrinti neįgaliesiems galimybę naudotis visomis žmogaus teisėmis ir pagrindinėmis laisvėmis lygiai su kitais asmenimis </a:t>
            </a:r>
            <a:r>
              <a:rPr lang="lt-LT" sz="2000" dirty="0"/>
              <a:t>ar </a:t>
            </a:r>
            <a:r>
              <a:rPr lang="lt-LT" sz="2000" dirty="0">
                <a:solidFill>
                  <a:srgbClr val="002060"/>
                </a:solidFill>
              </a:rPr>
              <a:t>galimybę įgyvendinti šias teises ir laisves</a:t>
            </a:r>
            <a:r>
              <a:rPr lang="lt-LT" sz="2000" dirty="0"/>
              <a:t>;</a:t>
            </a:r>
          </a:p>
          <a:p>
            <a:pPr marL="0" indent="0">
              <a:buNone/>
            </a:pPr>
            <a:r>
              <a:rPr lang="lt-LT" sz="2000" b="1" i="1" dirty="0">
                <a:solidFill>
                  <a:srgbClr val="002060"/>
                </a:solidFill>
              </a:rPr>
              <a:t>universalus dizainas</a:t>
            </a:r>
            <a:r>
              <a:rPr lang="lt-LT" sz="2000" dirty="0">
                <a:solidFill>
                  <a:srgbClr val="002060"/>
                </a:solidFill>
              </a:rPr>
              <a:t> – gaminių, aplinkos</a:t>
            </a:r>
            <a:r>
              <a:rPr lang="lt-LT" sz="2000" dirty="0"/>
              <a:t>, </a:t>
            </a:r>
            <a:r>
              <a:rPr lang="lt-LT" sz="2000" dirty="0">
                <a:solidFill>
                  <a:srgbClr val="C00000"/>
                </a:solidFill>
              </a:rPr>
              <a:t>programų ir paslaugų, skirtų naudoti visiems </a:t>
            </a:r>
            <a:r>
              <a:rPr lang="lt-LT" sz="2000" dirty="0">
                <a:solidFill>
                  <a:srgbClr val="002060"/>
                </a:solidFill>
              </a:rPr>
              <a:t>žmonėms</a:t>
            </a:r>
            <a:r>
              <a:rPr lang="lt-LT" sz="2000" dirty="0"/>
              <a:t> </a:t>
            </a:r>
            <a:r>
              <a:rPr lang="lt-LT" sz="2000" dirty="0">
                <a:solidFill>
                  <a:srgbClr val="002060"/>
                </a:solidFill>
              </a:rPr>
              <a:t>kuo platesniu mastu, dizainas, kai nėra pritaikymo ar specializuoto dizaino būtinybės. Universalus dizainas taip pat reiškia pagalbinius įrenginius, skirtus konkrečioms neįgaliųjų grupėms, kai tai yra būtina.</a:t>
            </a:r>
          </a:p>
          <a:p>
            <a:pPr marL="0" indent="0">
              <a:buNone/>
            </a:pPr>
            <a:endParaRPr lang="lt-LT" sz="2000" dirty="0">
              <a:solidFill>
                <a:srgbClr val="002060"/>
              </a:solidFill>
            </a:endParaRPr>
          </a:p>
        </p:txBody>
      </p:sp>
      <p:sp>
        <p:nvSpPr>
          <p:cNvPr id="6"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Negalią turintys vaikai - įtraukiojo ugdymo motyvas</a:t>
            </a:r>
            <a:endParaRPr lang="lt-LT" dirty="0"/>
          </a:p>
        </p:txBody>
      </p:sp>
    </p:spTree>
    <p:extLst>
      <p:ext uri="{BB962C8B-B14F-4D97-AF65-F5344CB8AC3E}">
        <p14:creationId xmlns:p14="http://schemas.microsoft.com/office/powerpoint/2010/main" val="3028721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450" y="1368424"/>
            <a:ext cx="10931306" cy="5489576"/>
          </a:xfrm>
        </p:spPr>
        <p:txBody>
          <a:bodyPr>
            <a:noAutofit/>
          </a:bodyPr>
          <a:lstStyle/>
          <a:p>
            <a:pPr marL="0" indent="0">
              <a:buNone/>
            </a:pPr>
            <a:r>
              <a:rPr lang="lt-LT" sz="2400" b="1" dirty="0">
                <a:solidFill>
                  <a:srgbClr val="002060"/>
                </a:solidFill>
              </a:rPr>
              <a:t>Jungtinių tautų Neįgaliųjų teisių konvencija</a:t>
            </a:r>
          </a:p>
          <a:p>
            <a:pPr marL="0" indent="0">
              <a:buNone/>
            </a:pPr>
            <a:r>
              <a:rPr lang="lt-LT" sz="2000" dirty="0">
                <a:solidFill>
                  <a:srgbClr val="002060"/>
                </a:solidFill>
              </a:rPr>
              <a:t>3 str</a:t>
            </a:r>
            <a:r>
              <a:rPr lang="en-US" sz="2000" dirty="0">
                <a:solidFill>
                  <a:srgbClr val="002060"/>
                </a:solidFill>
              </a:rPr>
              <a:t>. </a:t>
            </a:r>
            <a:r>
              <a:rPr lang="lt-LT" sz="2000" b="1" dirty="0">
                <a:solidFill>
                  <a:srgbClr val="002060"/>
                </a:solidFill>
              </a:rPr>
              <a:t>Bendrieji principai</a:t>
            </a:r>
            <a:r>
              <a:rPr lang="en-US" sz="2000" dirty="0">
                <a:solidFill>
                  <a:srgbClr val="002060"/>
                </a:solidFill>
              </a:rPr>
              <a:t>.</a:t>
            </a:r>
            <a:endParaRPr lang="lt-LT" sz="2000" dirty="0">
              <a:solidFill>
                <a:srgbClr val="002060"/>
              </a:solidFill>
            </a:endParaRPr>
          </a:p>
          <a:p>
            <a:pPr marL="0" indent="0">
              <a:lnSpc>
                <a:spcPct val="100000"/>
              </a:lnSpc>
              <a:spcBef>
                <a:spcPts val="0"/>
              </a:spcBef>
              <a:buNone/>
            </a:pPr>
            <a:r>
              <a:rPr lang="lt-LT" sz="2000" dirty="0">
                <a:solidFill>
                  <a:srgbClr val="002060"/>
                </a:solidFill>
              </a:rPr>
              <a:t>a) pagarbos asmens prigimtiniam orumui, savarankiškumui, įskaitant laisvę rinktis, ir nepriklausomumui;</a:t>
            </a:r>
          </a:p>
          <a:p>
            <a:pPr marL="0" indent="0">
              <a:lnSpc>
                <a:spcPct val="100000"/>
              </a:lnSpc>
              <a:spcBef>
                <a:spcPts val="0"/>
              </a:spcBef>
              <a:buNone/>
            </a:pPr>
            <a:r>
              <a:rPr lang="lt-LT" sz="2000" dirty="0">
                <a:solidFill>
                  <a:srgbClr val="002060"/>
                </a:solidFill>
              </a:rPr>
              <a:t>b) </a:t>
            </a:r>
            <a:r>
              <a:rPr lang="lt-LT" sz="2000" dirty="0">
                <a:solidFill>
                  <a:srgbClr val="C00000"/>
                </a:solidFill>
              </a:rPr>
              <a:t>nediskriminavimo</a:t>
            </a:r>
            <a:r>
              <a:rPr lang="lt-LT" sz="2000" dirty="0">
                <a:solidFill>
                  <a:srgbClr val="002060"/>
                </a:solidFill>
              </a:rPr>
              <a:t>;</a:t>
            </a:r>
          </a:p>
          <a:p>
            <a:pPr marL="0" indent="0">
              <a:lnSpc>
                <a:spcPct val="100000"/>
              </a:lnSpc>
              <a:spcBef>
                <a:spcPts val="0"/>
              </a:spcBef>
              <a:buNone/>
            </a:pPr>
            <a:r>
              <a:rPr lang="lt-LT" sz="2000" dirty="0">
                <a:solidFill>
                  <a:srgbClr val="002060"/>
                </a:solidFill>
              </a:rPr>
              <a:t>c) </a:t>
            </a:r>
            <a:r>
              <a:rPr lang="lt-LT" sz="2000" dirty="0">
                <a:solidFill>
                  <a:srgbClr val="C00000"/>
                </a:solidFill>
              </a:rPr>
              <a:t>visapusiško ir veiksmingo dalyvavimo ir įtraukimo į visuomenę</a:t>
            </a:r>
            <a:r>
              <a:rPr lang="lt-LT" sz="2000" dirty="0">
                <a:solidFill>
                  <a:srgbClr val="002060"/>
                </a:solidFill>
              </a:rPr>
              <a:t>;</a:t>
            </a:r>
          </a:p>
          <a:p>
            <a:pPr marL="0" indent="0">
              <a:lnSpc>
                <a:spcPct val="100000"/>
              </a:lnSpc>
              <a:spcBef>
                <a:spcPts val="0"/>
              </a:spcBef>
              <a:buNone/>
            </a:pPr>
            <a:r>
              <a:rPr lang="lt-LT" sz="2000" dirty="0">
                <a:solidFill>
                  <a:srgbClr val="002060"/>
                </a:solidFill>
              </a:rPr>
              <a:t>d) </a:t>
            </a:r>
            <a:r>
              <a:rPr lang="lt-LT" sz="2000" dirty="0">
                <a:solidFill>
                  <a:srgbClr val="C00000"/>
                </a:solidFill>
              </a:rPr>
              <a:t>pagarbos neįgalių asmenų skirtumams ir jų, kaip žmonių įvairovės ir žmonijos dalies, pripažinimo;</a:t>
            </a:r>
          </a:p>
          <a:p>
            <a:pPr marL="0" indent="0">
              <a:lnSpc>
                <a:spcPct val="100000"/>
              </a:lnSpc>
              <a:spcBef>
                <a:spcPts val="0"/>
              </a:spcBef>
              <a:buNone/>
            </a:pPr>
            <a:r>
              <a:rPr lang="lt-LT" sz="2000" dirty="0">
                <a:solidFill>
                  <a:srgbClr val="C00000"/>
                </a:solidFill>
              </a:rPr>
              <a:t>e) lygių galimybių</a:t>
            </a:r>
            <a:r>
              <a:rPr lang="lt-LT" sz="2000" dirty="0">
                <a:solidFill>
                  <a:srgbClr val="002060"/>
                </a:solidFill>
              </a:rPr>
              <a:t>;</a:t>
            </a:r>
          </a:p>
          <a:p>
            <a:pPr marL="0" indent="0">
              <a:lnSpc>
                <a:spcPct val="100000"/>
              </a:lnSpc>
              <a:spcBef>
                <a:spcPts val="0"/>
              </a:spcBef>
              <a:buNone/>
            </a:pPr>
            <a:r>
              <a:rPr lang="lt-LT" sz="2000" dirty="0">
                <a:solidFill>
                  <a:srgbClr val="002060"/>
                </a:solidFill>
              </a:rPr>
              <a:t>f) prieinamumo;</a:t>
            </a:r>
          </a:p>
          <a:p>
            <a:pPr marL="0" indent="0">
              <a:lnSpc>
                <a:spcPct val="100000"/>
              </a:lnSpc>
              <a:spcBef>
                <a:spcPts val="0"/>
              </a:spcBef>
              <a:buNone/>
            </a:pPr>
            <a:r>
              <a:rPr lang="lt-LT" sz="2000" dirty="0">
                <a:solidFill>
                  <a:srgbClr val="002060"/>
                </a:solidFill>
              </a:rPr>
              <a:t>g) vyrų ir moterų lygybės;</a:t>
            </a:r>
          </a:p>
          <a:p>
            <a:pPr marL="0" indent="0">
              <a:lnSpc>
                <a:spcPct val="100000"/>
              </a:lnSpc>
              <a:spcBef>
                <a:spcPts val="0"/>
              </a:spcBef>
              <a:buNone/>
            </a:pPr>
            <a:r>
              <a:rPr lang="lt-LT" sz="2000" dirty="0">
                <a:solidFill>
                  <a:srgbClr val="002060"/>
                </a:solidFill>
              </a:rPr>
              <a:t>h) pagarbos besivystantiems neįgalių vaikų gebėjimams ir </a:t>
            </a:r>
            <a:r>
              <a:rPr lang="lt-LT" sz="2000" dirty="0">
                <a:solidFill>
                  <a:srgbClr val="C00000"/>
                </a:solidFill>
              </a:rPr>
              <a:t>pagarbos neįgalių vaikų teisei išsaugoti savo tapatybę.</a:t>
            </a:r>
          </a:p>
          <a:p>
            <a:pPr marL="0" indent="0">
              <a:buNone/>
            </a:pPr>
            <a:r>
              <a:rPr lang="lt-LT" sz="2000" dirty="0">
                <a:solidFill>
                  <a:srgbClr val="002060"/>
                </a:solidFill>
              </a:rPr>
              <a:t>5 str. </a:t>
            </a:r>
            <a:r>
              <a:rPr lang="lt-LT" sz="2000" b="1" dirty="0">
                <a:solidFill>
                  <a:srgbClr val="002060"/>
                </a:solidFill>
              </a:rPr>
              <a:t>Lygybė ir nediskriminavimas</a:t>
            </a:r>
            <a:endParaRPr lang="lt-LT" sz="2000" dirty="0">
              <a:solidFill>
                <a:srgbClr val="002060"/>
              </a:solidFill>
            </a:endParaRPr>
          </a:p>
          <a:p>
            <a:pPr marL="0" indent="0">
              <a:buNone/>
            </a:pPr>
            <a:r>
              <a:rPr lang="lt-LT" sz="2000" dirty="0">
                <a:solidFill>
                  <a:srgbClr val="002060"/>
                </a:solidFill>
              </a:rPr>
              <a:t>3. Siekdamos skatinti lygybę ir pašalinti diskriminaciją, valstybės, šios Konvencijos Šalys, imasi visų atitinkamų veiksmų, kad </a:t>
            </a:r>
            <a:r>
              <a:rPr lang="lt-LT" sz="2000" dirty="0">
                <a:solidFill>
                  <a:srgbClr val="C00000"/>
                </a:solidFill>
              </a:rPr>
              <a:t>užtikrintų tinkamą sąlygų pritaikymą</a:t>
            </a:r>
            <a:r>
              <a:rPr lang="lt-LT" sz="2000" dirty="0">
                <a:solidFill>
                  <a:srgbClr val="002060"/>
                </a:solidFill>
              </a:rPr>
              <a:t>.</a:t>
            </a:r>
          </a:p>
          <a:p>
            <a:pPr marL="0" indent="0">
              <a:buNone/>
            </a:pPr>
            <a:r>
              <a:rPr lang="lt-LT" sz="2000" dirty="0">
                <a:solidFill>
                  <a:srgbClr val="002060"/>
                </a:solidFill>
              </a:rPr>
              <a:t>4. Konkrečios </a:t>
            </a:r>
            <a:r>
              <a:rPr lang="lt-LT" sz="2000" dirty="0">
                <a:solidFill>
                  <a:srgbClr val="C00000"/>
                </a:solidFill>
              </a:rPr>
              <a:t>priemonės, kurių reikia, kad būtų paspartinta ar pasiekta faktinė neįgaliųjų lygybė</a:t>
            </a:r>
            <a:r>
              <a:rPr lang="lt-LT" sz="2000" dirty="0">
                <a:solidFill>
                  <a:srgbClr val="002060"/>
                </a:solidFill>
              </a:rPr>
              <a:t>, pagal šios Konvencijos nuostatas nelaikomos diskriminacija.</a:t>
            </a:r>
          </a:p>
          <a:p>
            <a:pPr marL="0" indent="0">
              <a:lnSpc>
                <a:spcPct val="100000"/>
              </a:lnSpc>
              <a:spcBef>
                <a:spcPts val="0"/>
              </a:spcBef>
              <a:buNone/>
            </a:pPr>
            <a:endParaRPr lang="en-US" sz="2000" dirty="0">
              <a:solidFill>
                <a:srgbClr val="002060"/>
              </a:solidFill>
            </a:endParaRPr>
          </a:p>
        </p:txBody>
      </p:sp>
      <p:sp>
        <p:nvSpPr>
          <p:cNvPr id="6"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Negalią turintys vaikai - įtraukiojo ugdymo motyvas</a:t>
            </a:r>
            <a:endParaRPr lang="lt-LT" dirty="0"/>
          </a:p>
        </p:txBody>
      </p:sp>
    </p:spTree>
    <p:extLst>
      <p:ext uri="{BB962C8B-B14F-4D97-AF65-F5344CB8AC3E}">
        <p14:creationId xmlns:p14="http://schemas.microsoft.com/office/powerpoint/2010/main" val="506079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871200" cy="4876800"/>
          </a:xfrm>
        </p:spPr>
        <p:txBody>
          <a:bodyPr>
            <a:noAutofit/>
          </a:bodyPr>
          <a:lstStyle/>
          <a:p>
            <a:pPr marL="0" indent="0">
              <a:buNone/>
            </a:pPr>
            <a:r>
              <a:rPr lang="lt-LT" sz="2400" b="1" dirty="0">
                <a:solidFill>
                  <a:srgbClr val="002060"/>
                </a:solidFill>
              </a:rPr>
              <a:t>Jungtinių tautų Neįgaliųjų teisių komiteto rengiamas JT Neįgaliųjų teisių konvencijos 24 str. Bendrasis komentaras:</a:t>
            </a:r>
          </a:p>
          <a:p>
            <a:pPr marL="0" indent="0">
              <a:buNone/>
            </a:pPr>
            <a:endParaRPr lang="lt-LT" sz="2400" dirty="0">
              <a:solidFill>
                <a:srgbClr val="002060"/>
              </a:solidFill>
            </a:endParaRPr>
          </a:p>
          <a:p>
            <a:r>
              <a:rPr lang="lt-LT" sz="2400" dirty="0">
                <a:solidFill>
                  <a:srgbClr val="002060"/>
                </a:solidFill>
              </a:rPr>
              <a:t>Visuminė sistema : švietimo ministerijos lyderystė užtikrinant reikalingus išteklius ir keičiant institucinę kultūrą, politiką ir praktikas</a:t>
            </a:r>
          </a:p>
          <a:p>
            <a:r>
              <a:rPr lang="lt-LT" sz="2400" dirty="0">
                <a:solidFill>
                  <a:srgbClr val="002060"/>
                </a:solidFill>
              </a:rPr>
              <a:t>Visuminė švietimo aplinka: edukacinių institucijų lyderystė įdiegiant naują klasės praktiką, santykius, mokytojų </a:t>
            </a:r>
            <a:r>
              <a:rPr lang="lt-LT" sz="2400" dirty="0" err="1">
                <a:solidFill>
                  <a:srgbClr val="002060"/>
                </a:solidFill>
              </a:rPr>
              <a:t>superviziją</a:t>
            </a:r>
            <a:r>
              <a:rPr lang="lt-LT" sz="2400" dirty="0">
                <a:solidFill>
                  <a:srgbClr val="002060"/>
                </a:solidFill>
              </a:rPr>
              <a:t>, konsultacines paslaugas, biudžetą, įtraukiant vietos bendruomenes ir visuomenę</a:t>
            </a:r>
          </a:p>
          <a:p>
            <a:r>
              <a:rPr lang="lt-LT" sz="2400" dirty="0">
                <a:solidFill>
                  <a:srgbClr val="002060"/>
                </a:solidFill>
              </a:rPr>
              <a:t>Visuminis asmuo: pripažįstami kiekvieno vaiko gabumai ir aukšti lūkesčiai, pasiūlomas lankstus mokymo planas, mokymo metodai pritaikomi skirtingiems vaiko gebėjimams ir stiprybėms, poreikiams bei mokymosi stiliams, numatant ankstyvąją intervenciją ir vaiko potencialą; esmė yra vaiko gebėjimai ir siekiai, o ne planas, prievolė asmeninei edukacinei prieigai, o ne taikyti mokinį prie sistemos</a:t>
            </a:r>
          </a:p>
        </p:txBody>
      </p:sp>
      <p:sp>
        <p:nvSpPr>
          <p:cNvPr id="7"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Negalią turintys vaikai - įtraukiojo ugdymo motyvas</a:t>
            </a:r>
            <a:endParaRPr lang="lt-LT" dirty="0"/>
          </a:p>
        </p:txBody>
      </p:sp>
    </p:spTree>
    <p:extLst>
      <p:ext uri="{BB962C8B-B14F-4D97-AF65-F5344CB8AC3E}">
        <p14:creationId xmlns:p14="http://schemas.microsoft.com/office/powerpoint/2010/main" val="1440297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871200" cy="4876800"/>
          </a:xfrm>
        </p:spPr>
        <p:txBody>
          <a:bodyPr>
            <a:noAutofit/>
          </a:bodyPr>
          <a:lstStyle/>
          <a:p>
            <a:pPr marL="0" indent="0">
              <a:buNone/>
            </a:pPr>
            <a:r>
              <a:rPr lang="lt-LT" sz="2400" b="1" dirty="0">
                <a:solidFill>
                  <a:srgbClr val="002060"/>
                </a:solidFill>
              </a:rPr>
              <a:t>Jungtinių tautų Neįgaliųjų teisių komiteto rengiamas JT Neįgaliųjų teisių konvencijos 24 str. Bendrasis komentaras:</a:t>
            </a:r>
          </a:p>
          <a:p>
            <a:pPr marL="0" indent="0">
              <a:buNone/>
            </a:pPr>
            <a:endParaRPr lang="lt-LT" sz="2400" dirty="0">
              <a:solidFill>
                <a:srgbClr val="002060"/>
              </a:solidFill>
            </a:endParaRPr>
          </a:p>
          <a:p>
            <a:r>
              <a:rPr lang="lt-LT" sz="2400" dirty="0">
                <a:solidFill>
                  <a:srgbClr val="002060"/>
                </a:solidFill>
              </a:rPr>
              <a:t>Parama mokytojui: numanant jo vertybės ir kompetencijas, taip pat bendradarbiavimą ir problemų sprendimą</a:t>
            </a:r>
          </a:p>
          <a:p>
            <a:r>
              <a:rPr lang="lt-LT" sz="2400" dirty="0">
                <a:solidFill>
                  <a:srgbClr val="002060"/>
                </a:solidFill>
              </a:rPr>
              <a:t>Pagarba įvairovei: visi mokiniai yra gerbiamai nepriklausomai nuo jo savybių</a:t>
            </a:r>
          </a:p>
          <a:p>
            <a:r>
              <a:rPr lang="lt-LT" sz="2400" dirty="0">
                <a:solidFill>
                  <a:srgbClr val="002060"/>
                </a:solidFill>
              </a:rPr>
              <a:t>Veiksmingi perėjimai tarp sistemos grandžių: numanant perėjimą į profesinį ir/ar aukštąjį mokslą ugdant mokinių gebėjimus, pasitikėjimą ir tinkamas vertinimo ir egzaminų sąlygas (prieinamumas) bei teisingą gebėjimų sertifikavimą</a:t>
            </a:r>
          </a:p>
          <a:p>
            <a:r>
              <a:rPr lang="lt-LT" sz="2400" dirty="0">
                <a:solidFill>
                  <a:srgbClr val="002060"/>
                </a:solidFill>
              </a:rPr>
              <a:t>Partnerystės pripažinimas: mokinių, mokytojų asociacijos</a:t>
            </a:r>
          </a:p>
          <a:p>
            <a:r>
              <a:rPr lang="lt-LT" sz="2400" dirty="0" err="1">
                <a:solidFill>
                  <a:srgbClr val="002060"/>
                </a:solidFill>
              </a:rPr>
              <a:t>Stebėsena</a:t>
            </a:r>
            <a:r>
              <a:rPr lang="lt-LT" sz="2400" dirty="0">
                <a:solidFill>
                  <a:srgbClr val="002060"/>
                </a:solidFill>
              </a:rPr>
              <a:t> ir įsivertinimas, įtraukiant visus dalyvius</a:t>
            </a:r>
          </a:p>
        </p:txBody>
      </p:sp>
      <p:sp>
        <p:nvSpPr>
          <p:cNvPr id="9"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Negalią turintys vaikai - įtraukiojo ugdymo motyvas</a:t>
            </a:r>
            <a:endParaRPr lang="lt-LT" dirty="0"/>
          </a:p>
        </p:txBody>
      </p:sp>
    </p:spTree>
    <p:extLst>
      <p:ext uri="{BB962C8B-B14F-4D97-AF65-F5344CB8AC3E}">
        <p14:creationId xmlns:p14="http://schemas.microsoft.com/office/powerpoint/2010/main" val="1219459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871200" cy="4876800"/>
          </a:xfrm>
        </p:spPr>
        <p:txBody>
          <a:bodyPr>
            <a:noAutofit/>
          </a:bodyPr>
          <a:lstStyle/>
          <a:p>
            <a:pPr marL="0" indent="0">
              <a:buNone/>
            </a:pPr>
            <a:r>
              <a:rPr lang="lt-LT" sz="2400" b="1" dirty="0">
                <a:solidFill>
                  <a:srgbClr val="002060"/>
                </a:solidFill>
              </a:rPr>
              <a:t>Jungtinių tautų Neįgaliųjų teisių komiteto rengiamas JT Neįgaliųjų teisių konvencijos 24 str. Bendrasis komentaras:</a:t>
            </a:r>
          </a:p>
          <a:p>
            <a:pPr marL="0" indent="0">
              <a:buNone/>
            </a:pPr>
            <a:endParaRPr lang="lt-LT" sz="2400" dirty="0"/>
          </a:p>
          <a:p>
            <a:pPr marL="0" indent="0">
              <a:buNone/>
            </a:pPr>
            <a:r>
              <a:rPr lang="lt-LT" sz="2400" dirty="0">
                <a:solidFill>
                  <a:srgbClr val="002060"/>
                </a:solidFill>
              </a:rPr>
              <a:t>Neregiai ir silpnaregiai mokiniai turi būti aprūpinti galimybėmis mokytis Brailio raštu, kitu alternatyviu raštu, didinančiomis ir alternatyviomis komunikacijos priemonėmis, būdais ir formatais, taip pat orientaciniais ir judumo įgūdžiais. Investuoti į tinkamas technologijas ir alternatyvios komunikacijos sistemas, palengvinančias mokymąsi. Bendraamžių parama ir </a:t>
            </a:r>
            <a:r>
              <a:rPr lang="lt-LT" sz="2400" dirty="0" err="1">
                <a:solidFill>
                  <a:srgbClr val="002060"/>
                </a:solidFill>
              </a:rPr>
              <a:t>mentorystės</a:t>
            </a:r>
            <a:r>
              <a:rPr lang="lt-LT" sz="2400" dirty="0">
                <a:solidFill>
                  <a:srgbClr val="002060"/>
                </a:solidFill>
              </a:rPr>
              <a:t> schemos turi būti skatinamos.</a:t>
            </a:r>
          </a:p>
          <a:p>
            <a:pPr marL="0" indent="0">
              <a:buNone/>
            </a:pPr>
            <a:endParaRPr lang="lt-LT" sz="2400" dirty="0"/>
          </a:p>
        </p:txBody>
      </p:sp>
      <p:sp>
        <p:nvSpPr>
          <p:cNvPr id="9"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Tinkamas sąlygų pritaikymas</a:t>
            </a:r>
            <a:endParaRPr lang="lt-LT" dirty="0"/>
          </a:p>
        </p:txBody>
      </p:sp>
    </p:spTree>
    <p:extLst>
      <p:ext uri="{BB962C8B-B14F-4D97-AF65-F5344CB8AC3E}">
        <p14:creationId xmlns:p14="http://schemas.microsoft.com/office/powerpoint/2010/main" val="1403912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871200" cy="3511062"/>
          </a:xfrm>
        </p:spPr>
        <p:txBody>
          <a:bodyPr>
            <a:noAutofit/>
          </a:bodyPr>
          <a:lstStyle/>
          <a:p>
            <a:pPr marL="0" indent="0">
              <a:buNone/>
            </a:pPr>
            <a:r>
              <a:rPr lang="lt-LT" sz="2400" b="1" dirty="0">
                <a:solidFill>
                  <a:srgbClr val="002060"/>
                </a:solidFill>
              </a:rPr>
              <a:t>Jungtinių tautų Neįgaliųjų teisių komiteto rengiamas JT Neįgaliųjų teisių konvencijos 24 str. Bendrasis komentaras:</a:t>
            </a:r>
          </a:p>
          <a:p>
            <a:pPr marL="0" indent="0">
              <a:buNone/>
            </a:pPr>
            <a:endParaRPr lang="lt-LT" sz="2400" dirty="0"/>
          </a:p>
          <a:p>
            <a:pPr marL="0" lvl="0" indent="0">
              <a:buNone/>
            </a:pPr>
            <a:r>
              <a:rPr lang="lt-LT" sz="2400" dirty="0">
                <a:solidFill>
                  <a:srgbClr val="002060"/>
                </a:solidFill>
              </a:rPr>
              <a:t>Kurtieji ir neprigirdintieji mokiniai turi būti aprūpinti galimybe mokytis gestų kalba, taip pat priemonėmis, kurios palaiko ir skatina lingvistinį ir kultūrinį kurčiųjų tapatumą. Žmogaus teisė yra mokytis sava kalba, taip pat gestų kalba. Neprigirdintys mokiniai turi gauti kokybiškas </a:t>
            </a:r>
            <a:r>
              <a:rPr lang="lt-LT" sz="2400" dirty="0" err="1">
                <a:solidFill>
                  <a:srgbClr val="002060"/>
                </a:solidFill>
              </a:rPr>
              <a:t>logopedinę</a:t>
            </a:r>
            <a:r>
              <a:rPr lang="lt-LT" sz="2400" dirty="0">
                <a:solidFill>
                  <a:srgbClr val="002060"/>
                </a:solidFill>
              </a:rPr>
              <a:t> – kalbos terapijos paslaugas, įskaitant klausą gerinančias technologijas ir tiesioginį kalbos užrašymą.</a:t>
            </a:r>
          </a:p>
          <a:p>
            <a:pPr marL="0" lvl="0" indent="0">
              <a:buNone/>
            </a:pPr>
            <a:endParaRPr lang="lt-LT" sz="2400" dirty="0">
              <a:solidFill>
                <a:srgbClr val="002060"/>
              </a:solidFill>
            </a:endParaRPr>
          </a:p>
          <a:p>
            <a:pPr marL="0" lvl="0" indent="0">
              <a:buNone/>
            </a:pPr>
            <a:endParaRPr lang="lt-LT" sz="2400" dirty="0">
              <a:solidFill>
                <a:srgbClr val="002060"/>
              </a:solidFill>
            </a:endParaRPr>
          </a:p>
        </p:txBody>
      </p:sp>
      <p:sp>
        <p:nvSpPr>
          <p:cNvPr id="9"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Tinkamas sąlygų pritaikymas</a:t>
            </a:r>
            <a:endParaRPr lang="lt-LT" dirty="0"/>
          </a:p>
        </p:txBody>
      </p:sp>
    </p:spTree>
    <p:extLst>
      <p:ext uri="{BB962C8B-B14F-4D97-AF65-F5344CB8AC3E}">
        <p14:creationId xmlns:p14="http://schemas.microsoft.com/office/powerpoint/2010/main" val="2474945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871200" cy="4876800"/>
          </a:xfrm>
        </p:spPr>
        <p:txBody>
          <a:bodyPr>
            <a:noAutofit/>
          </a:bodyPr>
          <a:lstStyle/>
          <a:p>
            <a:pPr marL="0" indent="0">
              <a:buNone/>
            </a:pPr>
            <a:r>
              <a:rPr lang="lt-LT" sz="2400" b="1" dirty="0">
                <a:solidFill>
                  <a:srgbClr val="002060"/>
                </a:solidFill>
              </a:rPr>
              <a:t>Jungtinių tautų Neįgaliųjų teisių komiteto rengiamas JT Neįgaliųjų teisių konvencijos 24 str. Bendrasis komentaras:</a:t>
            </a:r>
          </a:p>
          <a:p>
            <a:pPr marL="0" indent="0">
              <a:buNone/>
            </a:pPr>
            <a:endParaRPr lang="lt-LT" sz="2400" dirty="0"/>
          </a:p>
          <a:p>
            <a:pPr marL="0" lvl="0" indent="0">
              <a:buNone/>
            </a:pPr>
            <a:r>
              <a:rPr lang="lt-LT" sz="2400" dirty="0">
                <a:solidFill>
                  <a:srgbClr val="002060"/>
                </a:solidFill>
              </a:rPr>
              <a:t>Mokiniai su komunikacijos ir kalbos sutrikimais turi būti aprūpinti galimybe išreikti save ir mokytis naudojant alternatyvios ir didinančios komunikacijos priemonėmis. Tai gali būti gestų kalba, įvairios komunikacinės technologijos. Investuoti į reikalingų technologijų ir alternatyvių komunikacijų naudojimą siekiant palengvinti mokymąsi.</a:t>
            </a:r>
          </a:p>
          <a:p>
            <a:pPr marL="0" lvl="0" indent="0">
              <a:buNone/>
            </a:pPr>
            <a:endParaRPr lang="lt-LT" sz="2400" dirty="0">
              <a:solidFill>
                <a:srgbClr val="002060"/>
              </a:solidFill>
            </a:endParaRPr>
          </a:p>
          <a:p>
            <a:pPr marL="0" indent="0">
              <a:buNone/>
            </a:pPr>
            <a:r>
              <a:rPr lang="lt-LT" sz="2400" dirty="0">
                <a:solidFill>
                  <a:srgbClr val="002060"/>
                </a:solidFill>
              </a:rPr>
              <a:t>Mokiniai su komunikacijos ir elgesio sunkumais turi būti remiami atitinkamai organizuojant klasę, įskaitant mokymąsi poromis, bendraamžių </a:t>
            </a:r>
            <a:r>
              <a:rPr lang="lt-LT" sz="2400" dirty="0" err="1">
                <a:solidFill>
                  <a:srgbClr val="002060"/>
                </a:solidFill>
              </a:rPr>
              <a:t>tutorystę</a:t>
            </a:r>
            <a:r>
              <a:rPr lang="lt-LT" sz="2400" dirty="0">
                <a:solidFill>
                  <a:srgbClr val="002060"/>
                </a:solidFill>
              </a:rPr>
              <a:t>, sėdėjimą arti mokytojo ir sukuriant struktūruotą ir prognozuojamą aplinką</a:t>
            </a:r>
          </a:p>
          <a:p>
            <a:pPr marL="0" lvl="0" indent="0">
              <a:buNone/>
            </a:pPr>
            <a:endParaRPr lang="lt-LT" sz="2400" dirty="0">
              <a:solidFill>
                <a:srgbClr val="002060"/>
              </a:solidFill>
            </a:endParaRPr>
          </a:p>
          <a:p>
            <a:pPr marL="0" lvl="0" indent="0">
              <a:buNone/>
            </a:pPr>
            <a:endParaRPr lang="lt-LT" sz="2400" dirty="0"/>
          </a:p>
        </p:txBody>
      </p:sp>
      <p:sp>
        <p:nvSpPr>
          <p:cNvPr id="9"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Tinkamas sąlygų pritaikymas</a:t>
            </a:r>
            <a:endParaRPr lang="lt-LT" dirty="0"/>
          </a:p>
        </p:txBody>
      </p:sp>
    </p:spTree>
    <p:extLst>
      <p:ext uri="{BB962C8B-B14F-4D97-AF65-F5344CB8AC3E}">
        <p14:creationId xmlns:p14="http://schemas.microsoft.com/office/powerpoint/2010/main" val="3220735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871200" cy="4876800"/>
          </a:xfrm>
        </p:spPr>
        <p:txBody>
          <a:bodyPr>
            <a:noAutofit/>
          </a:bodyPr>
          <a:lstStyle/>
          <a:p>
            <a:pPr marL="0" indent="0">
              <a:buNone/>
            </a:pPr>
            <a:r>
              <a:rPr lang="lt-LT" sz="2400" b="1" dirty="0">
                <a:solidFill>
                  <a:srgbClr val="002060"/>
                </a:solidFill>
              </a:rPr>
              <a:t>Jungtinių tautų Neįgaliųjų teisių komiteto rengiamas JT Neįgaliųjų teisių konvencijos 24 str. Bendrasis komentaras:</a:t>
            </a:r>
          </a:p>
          <a:p>
            <a:pPr marL="0" indent="0">
              <a:buNone/>
            </a:pPr>
            <a:endParaRPr lang="lt-LT" sz="2400" dirty="0"/>
          </a:p>
          <a:p>
            <a:pPr marL="0" indent="0">
              <a:buNone/>
            </a:pPr>
            <a:r>
              <a:rPr lang="lt-LT" sz="2400" dirty="0">
                <a:solidFill>
                  <a:srgbClr val="002060"/>
                </a:solidFill>
              </a:rPr>
              <a:t>Mokiniai su intelekto sutrikimais turi būti mokomi konkrečiai, naudojant stebimas regimąsias priemones ir lengvai suprantamus tekstus, saugioje, ramioje ir struktūruotoje mokymosi aplinkoje, projektuojant gebėjimus, kurie kuo geriau ruoštų mokinį/mokinę savarankiškam gyvenimui ir profesiniams kontekstams. Būtina investuoti į interaktyvias klases naudojant </a:t>
            </a:r>
            <a:r>
              <a:rPr lang="lt-LT" sz="2400" dirty="0" err="1">
                <a:solidFill>
                  <a:srgbClr val="002060"/>
                </a:solidFill>
              </a:rPr>
              <a:t>altentatyvius</a:t>
            </a:r>
            <a:r>
              <a:rPr lang="lt-LT" sz="2400" dirty="0">
                <a:solidFill>
                  <a:srgbClr val="002060"/>
                </a:solidFill>
              </a:rPr>
              <a:t> mokymo ir vertinimo metodus.</a:t>
            </a:r>
          </a:p>
        </p:txBody>
      </p:sp>
      <p:sp>
        <p:nvSpPr>
          <p:cNvPr id="9" name="Title 1"/>
          <p:cNvSpPr>
            <a:spLocks noGrp="1"/>
          </p:cNvSpPr>
          <p:nvPr>
            <p:ph type="title"/>
          </p:nvPr>
        </p:nvSpPr>
        <p:spPr>
          <a:xfrm>
            <a:off x="814812" y="12058"/>
            <a:ext cx="11377188" cy="1325563"/>
          </a:xfrm>
        </p:spPr>
        <p:txBody>
          <a:bodyPr/>
          <a:lstStyle/>
          <a:p>
            <a:r>
              <a:rPr lang="lt-LT" b="1" dirty="0">
                <a:solidFill>
                  <a:schemeClr val="accent6">
                    <a:lumMod val="50000"/>
                  </a:schemeClr>
                </a:solidFill>
              </a:rPr>
              <a:t>Tinkamas sąlygų pritaikymas</a:t>
            </a:r>
            <a:endParaRPr lang="lt-LT" dirty="0"/>
          </a:p>
        </p:txBody>
      </p:sp>
    </p:spTree>
    <p:extLst>
      <p:ext uri="{BB962C8B-B14F-4D97-AF65-F5344CB8AC3E}">
        <p14:creationId xmlns:p14="http://schemas.microsoft.com/office/powerpoint/2010/main" val="386988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a:solidFill>
                  <a:schemeClr val="accent6">
                    <a:lumMod val="50000"/>
                  </a:schemeClr>
                </a:solidFill>
              </a:rPr>
              <a:t>Švietimas yra kiekvieno žmogaus teisė</a:t>
            </a:r>
          </a:p>
        </p:txBody>
      </p:sp>
      <p:sp>
        <p:nvSpPr>
          <p:cNvPr id="3" name="Content Placeholder 2"/>
          <p:cNvSpPr>
            <a:spLocks noGrp="1"/>
          </p:cNvSpPr>
          <p:nvPr>
            <p:ph idx="1"/>
          </p:nvPr>
        </p:nvSpPr>
        <p:spPr>
          <a:xfrm>
            <a:off x="838199" y="1825625"/>
            <a:ext cx="10826363" cy="4351338"/>
          </a:xfrm>
        </p:spPr>
        <p:txBody>
          <a:bodyPr>
            <a:normAutofit/>
          </a:bodyPr>
          <a:lstStyle/>
          <a:p>
            <a:pPr marL="0" indent="0">
              <a:buNone/>
            </a:pPr>
            <a:r>
              <a:rPr lang="lt-LT" sz="2400" b="1" dirty="0">
                <a:solidFill>
                  <a:srgbClr val="002060"/>
                </a:solidFill>
              </a:rPr>
              <a:t>Visi žmonės gimsta laisvi ir </a:t>
            </a:r>
            <a:r>
              <a:rPr lang="lt-LT" sz="2400" b="1" dirty="0">
                <a:solidFill>
                  <a:srgbClr val="C00000"/>
                </a:solidFill>
              </a:rPr>
              <a:t>lygūs</a:t>
            </a:r>
            <a:r>
              <a:rPr lang="lt-LT" sz="2400" b="1" dirty="0">
                <a:solidFill>
                  <a:srgbClr val="002060"/>
                </a:solidFill>
              </a:rPr>
              <a:t> savo orumu ir teisėmis </a:t>
            </a:r>
            <a:r>
              <a:rPr lang="lt-LT" sz="2400" dirty="0">
                <a:solidFill>
                  <a:srgbClr val="002060"/>
                </a:solidFill>
              </a:rPr>
              <a:t>(1 </a:t>
            </a:r>
            <a:r>
              <a:rPr lang="lt-LT" sz="2400" dirty="0" err="1">
                <a:solidFill>
                  <a:srgbClr val="002060"/>
                </a:solidFill>
              </a:rPr>
              <a:t>str</a:t>
            </a:r>
            <a:r>
              <a:rPr lang="lt-LT" sz="2400" dirty="0">
                <a:solidFill>
                  <a:srgbClr val="002060"/>
                </a:solidFill>
              </a:rPr>
              <a:t>.)</a:t>
            </a:r>
          </a:p>
          <a:p>
            <a:pPr marL="0" indent="0">
              <a:buNone/>
            </a:pPr>
            <a:r>
              <a:rPr lang="lt-LT" sz="2400" b="1" dirty="0">
                <a:solidFill>
                  <a:srgbClr val="002060"/>
                </a:solidFill>
              </a:rPr>
              <a:t>Š</a:t>
            </a:r>
            <a:r>
              <a:rPr lang="en-US" sz="2400" b="1" dirty="0" err="1">
                <a:solidFill>
                  <a:srgbClr val="002060"/>
                </a:solidFill>
              </a:rPr>
              <a:t>vietimas</a:t>
            </a:r>
            <a:r>
              <a:rPr lang="en-US" sz="2400" b="1" dirty="0">
                <a:solidFill>
                  <a:srgbClr val="002060"/>
                </a:solidFill>
              </a:rPr>
              <a:t> </a:t>
            </a:r>
            <a:r>
              <a:rPr lang="lt-LT" sz="2400" b="1" dirty="0">
                <a:solidFill>
                  <a:srgbClr val="002060"/>
                </a:solidFill>
              </a:rPr>
              <a:t>yra skirtas tam, kad visais atžvilgiais būtų ugdoma žmogaus </a:t>
            </a:r>
            <a:r>
              <a:rPr lang="lt-LT" sz="2400" b="1" dirty="0">
                <a:solidFill>
                  <a:srgbClr val="C00000"/>
                </a:solidFill>
              </a:rPr>
              <a:t>asmenybė</a:t>
            </a:r>
            <a:r>
              <a:rPr lang="lt-LT" sz="2400" b="1" dirty="0">
                <a:solidFill>
                  <a:srgbClr val="002060"/>
                </a:solidFill>
              </a:rPr>
              <a:t> ir kad būtų didinama </a:t>
            </a:r>
            <a:r>
              <a:rPr lang="lt-LT" sz="2400" b="1" dirty="0">
                <a:solidFill>
                  <a:srgbClr val="C00000"/>
                </a:solidFill>
              </a:rPr>
              <a:t>pagarba žmogaus teisėms </a:t>
            </a:r>
            <a:r>
              <a:rPr lang="lt-LT" sz="2400" b="1" dirty="0">
                <a:solidFill>
                  <a:srgbClr val="002060"/>
                </a:solidFill>
              </a:rPr>
              <a:t>ir pagrindinėms laisvėms </a:t>
            </a:r>
            <a:r>
              <a:rPr lang="lt-LT" sz="2400" dirty="0">
                <a:solidFill>
                  <a:srgbClr val="002060"/>
                </a:solidFill>
              </a:rPr>
              <a:t>(</a:t>
            </a:r>
            <a:r>
              <a:rPr lang="en-US" sz="2400" dirty="0">
                <a:solidFill>
                  <a:srgbClr val="002060"/>
                </a:solidFill>
              </a:rPr>
              <a:t>26.</a:t>
            </a:r>
            <a:r>
              <a:rPr lang="lt-LT" sz="2400" dirty="0">
                <a:solidFill>
                  <a:srgbClr val="002060"/>
                </a:solidFill>
              </a:rPr>
              <a:t>2. </a:t>
            </a:r>
            <a:r>
              <a:rPr lang="lt-LT" sz="2400" dirty="0" err="1">
                <a:solidFill>
                  <a:srgbClr val="002060"/>
                </a:solidFill>
              </a:rPr>
              <a:t>str</a:t>
            </a:r>
            <a:r>
              <a:rPr lang="lt-LT" sz="2400" dirty="0">
                <a:solidFill>
                  <a:srgbClr val="002060"/>
                </a:solidFill>
              </a:rPr>
              <a:t>.) </a:t>
            </a:r>
          </a:p>
          <a:p>
            <a:pPr marL="0" indent="0">
              <a:buNone/>
            </a:pPr>
            <a:r>
              <a:rPr lang="lt-LT" sz="2400" dirty="0">
                <a:solidFill>
                  <a:srgbClr val="002060"/>
                </a:solidFill>
              </a:rPr>
              <a:t>Visuotinė žmogaus teisių deklaracija, Jungtinės tautos, 1948</a:t>
            </a:r>
          </a:p>
          <a:p>
            <a:pPr marL="0" indent="0">
              <a:buNone/>
            </a:pPr>
            <a:endParaRPr lang="lt-LT" sz="2400" dirty="0">
              <a:solidFill>
                <a:srgbClr val="002060"/>
              </a:solidFill>
            </a:endParaRPr>
          </a:p>
          <a:p>
            <a:pPr marL="0" indent="0">
              <a:buNone/>
            </a:pPr>
            <a:r>
              <a:rPr lang="lt-LT" sz="2400" b="1" dirty="0">
                <a:solidFill>
                  <a:srgbClr val="C00000"/>
                </a:solidFill>
              </a:rPr>
              <a:t>Diskriminacija</a:t>
            </a:r>
            <a:r>
              <a:rPr lang="lt-LT" sz="2400" b="1" dirty="0">
                <a:solidFill>
                  <a:srgbClr val="002060"/>
                </a:solidFill>
              </a:rPr>
              <a:t> švietime yra žmogaus teisių pažeidimas</a:t>
            </a:r>
          </a:p>
          <a:p>
            <a:pPr marL="0" indent="0">
              <a:buNone/>
            </a:pPr>
            <a:r>
              <a:rPr lang="lt-LT" sz="2400" dirty="0">
                <a:solidFill>
                  <a:srgbClr val="002060"/>
                </a:solidFill>
              </a:rPr>
              <a:t>Konvencija prieš diskriminaciją Švietime, UNESCO,  1960 (Lietuva neratifikavusi)</a:t>
            </a:r>
          </a:p>
          <a:p>
            <a:pPr marL="0" indent="0">
              <a:buNone/>
            </a:pPr>
            <a:endParaRPr lang="lt-LT" sz="2400" dirty="0">
              <a:solidFill>
                <a:srgbClr val="002060"/>
              </a:solidFill>
            </a:endParaRPr>
          </a:p>
        </p:txBody>
      </p:sp>
    </p:spTree>
    <p:extLst>
      <p:ext uri="{BB962C8B-B14F-4D97-AF65-F5344CB8AC3E}">
        <p14:creationId xmlns:p14="http://schemas.microsoft.com/office/powerpoint/2010/main" val="2042610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2521" y="1629507"/>
            <a:ext cx="11148589" cy="4438807"/>
          </a:xfrm>
        </p:spPr>
        <p:txBody>
          <a:bodyPr>
            <a:noAutofit/>
          </a:bodyPr>
          <a:lstStyle/>
          <a:p>
            <a:pPr marL="457200" indent="-457200">
              <a:buFont typeface="+mj-lt"/>
              <a:buAutoNum type="arabicPeriod"/>
            </a:pPr>
            <a:r>
              <a:rPr lang="lt-LT" sz="2400" dirty="0">
                <a:solidFill>
                  <a:srgbClr val="002060"/>
                </a:solidFill>
              </a:rPr>
              <a:t>ASMENYBĖS ŪGTIS</a:t>
            </a:r>
          </a:p>
          <a:p>
            <a:pPr marL="457200" indent="-457200">
              <a:buFont typeface="+mj-lt"/>
              <a:buAutoNum type="arabicPeriod"/>
            </a:pPr>
            <a:r>
              <a:rPr lang="lt-LT" sz="2400" dirty="0">
                <a:solidFill>
                  <a:srgbClr val="002060"/>
                </a:solidFill>
              </a:rPr>
              <a:t>GYVENIMAS MOKYKLOJE: SAVIRAIŠKUS DALYVAVIMAS</a:t>
            </a:r>
          </a:p>
          <a:p>
            <a:pPr marL="457200" indent="-457200">
              <a:buFont typeface="+mj-lt"/>
              <a:buAutoNum type="arabicPeriod"/>
            </a:pPr>
            <a:r>
              <a:rPr lang="lt-LT" sz="2400" dirty="0">
                <a:solidFill>
                  <a:srgbClr val="002060"/>
                </a:solidFill>
              </a:rPr>
              <a:t>UGDYMASIS (MOKYMASIS): DIALOGIŠKAS IR TYRINĖJANTIS</a:t>
            </a:r>
          </a:p>
          <a:p>
            <a:pPr marL="457200" indent="-457200">
              <a:buFont typeface="+mj-lt"/>
              <a:buAutoNum type="arabicPeriod"/>
            </a:pPr>
            <a:r>
              <a:rPr lang="lt-LT" sz="2400" dirty="0">
                <a:solidFill>
                  <a:srgbClr val="002060"/>
                </a:solidFill>
              </a:rPr>
              <a:t>UGDYMAS (MOKYMAS): PAREMIANTIS UGDYMĄSI (MOKYMĄSI)</a:t>
            </a:r>
          </a:p>
          <a:p>
            <a:pPr marL="457200" indent="-457200">
              <a:buFont typeface="+mj-lt"/>
              <a:buAutoNum type="arabicPeriod"/>
            </a:pPr>
            <a:r>
              <a:rPr lang="lt-LT" sz="2400" dirty="0">
                <a:solidFill>
                  <a:srgbClr val="002060"/>
                </a:solidFill>
              </a:rPr>
              <a:t>DARBUOTOJAI: ASMENYBIŲ ĮVAIROVĖ</a:t>
            </a:r>
          </a:p>
          <a:p>
            <a:pPr marL="457200" indent="-457200">
              <a:buFont typeface="+mj-lt"/>
              <a:buAutoNum type="arabicPeriod"/>
            </a:pPr>
            <a:r>
              <a:rPr lang="lt-LT" sz="2400" dirty="0">
                <a:solidFill>
                  <a:srgbClr val="002060"/>
                </a:solidFill>
              </a:rPr>
              <a:t>MOKYKLOS BENDRUOMENĖ: BESIMOKANTI ORGANIZACIJA</a:t>
            </a:r>
            <a:r>
              <a:rPr lang="en-US" sz="2400" dirty="0">
                <a:solidFill>
                  <a:srgbClr val="002060"/>
                </a:solidFill>
              </a:rPr>
              <a:t> </a:t>
            </a:r>
            <a:endParaRPr lang="lt-LT" sz="2400" dirty="0">
              <a:solidFill>
                <a:srgbClr val="002060"/>
              </a:solidFill>
            </a:endParaRPr>
          </a:p>
          <a:p>
            <a:pPr marL="457200" indent="-457200">
              <a:buFont typeface="+mj-lt"/>
              <a:buAutoNum type="arabicPeriod"/>
            </a:pPr>
            <a:r>
              <a:rPr lang="lt-LT" sz="2400" dirty="0">
                <a:solidFill>
                  <a:srgbClr val="002060"/>
                </a:solidFill>
              </a:rPr>
              <a:t>LYDERYSTĖ IR VADYBA: ĮGALINANČIOS</a:t>
            </a:r>
          </a:p>
          <a:p>
            <a:pPr marL="457200" indent="-457200">
              <a:buFont typeface="+mj-lt"/>
              <a:buAutoNum type="arabicPeriod"/>
            </a:pPr>
            <a:r>
              <a:rPr lang="lt-LT" sz="2400" dirty="0">
                <a:solidFill>
                  <a:srgbClr val="002060"/>
                </a:solidFill>
              </a:rPr>
              <a:t>UGDYMO(SI) APLINKA: DINAMIŠKA, ATVIRA IR FUNKCIONALI</a:t>
            </a:r>
          </a:p>
          <a:p>
            <a:pPr marL="457200" indent="-457200">
              <a:buFont typeface="+mj-lt"/>
              <a:buAutoNum type="arabicPeriod"/>
            </a:pPr>
            <a:r>
              <a:rPr lang="lt-LT" sz="2400" dirty="0">
                <a:solidFill>
                  <a:srgbClr val="002060"/>
                </a:solidFill>
              </a:rPr>
              <a:t>VIETOS BENDRUOMENĖ IR MOKYKLOS SAVININKO TEISES IR PAREIGAS ĮGYVENDINANTI INSTITUCIJA, DALYVIŲ SUSIRINKIMAS (SAVININKAS): ĮSIPAREIGOJĘ</a:t>
            </a:r>
          </a:p>
          <a:p>
            <a:endParaRPr lang="lt-LT" sz="2400" dirty="0">
              <a:solidFill>
                <a:srgbClr val="002060"/>
              </a:solidFill>
            </a:endParaRPr>
          </a:p>
        </p:txBody>
      </p:sp>
      <p:sp>
        <p:nvSpPr>
          <p:cNvPr id="8" name="Title 1"/>
          <p:cNvSpPr>
            <a:spLocks noGrp="1"/>
          </p:cNvSpPr>
          <p:nvPr>
            <p:ph type="title"/>
          </p:nvPr>
        </p:nvSpPr>
        <p:spPr>
          <a:xfrm>
            <a:off x="814811" y="12058"/>
            <a:ext cx="11298725" cy="1325563"/>
          </a:xfrm>
        </p:spPr>
        <p:txBody>
          <a:bodyPr/>
          <a:lstStyle/>
          <a:p>
            <a:r>
              <a:rPr lang="lt-LT" b="1" dirty="0">
                <a:solidFill>
                  <a:schemeClr val="accent6">
                    <a:lumMod val="50000"/>
                  </a:schemeClr>
                </a:solidFill>
              </a:rPr>
              <a:t>Gera mokykla - tai kokybiška įtrauki mokykla</a:t>
            </a:r>
            <a:endParaRPr lang="lt-LT" dirty="0"/>
          </a:p>
        </p:txBody>
      </p:sp>
    </p:spTree>
    <p:extLst>
      <p:ext uri="{BB962C8B-B14F-4D97-AF65-F5344CB8AC3E}">
        <p14:creationId xmlns:p14="http://schemas.microsoft.com/office/powerpoint/2010/main" val="1507078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937442"/>
            <a:ext cx="10542007" cy="4393422"/>
          </a:xfrm>
        </p:spPr>
        <p:txBody>
          <a:bodyPr>
            <a:noAutofit/>
          </a:bodyPr>
          <a:lstStyle/>
          <a:p>
            <a:pPr marL="0" indent="0">
              <a:buNone/>
            </a:pPr>
            <a:r>
              <a:rPr lang="lt-LT" sz="2400" dirty="0">
                <a:solidFill>
                  <a:srgbClr val="002060"/>
                </a:solidFill>
                <a:sym typeface="Wingdings 3"/>
              </a:rPr>
              <a:t></a:t>
            </a:r>
            <a:r>
              <a:rPr lang="en-US" sz="2400" dirty="0">
                <a:solidFill>
                  <a:srgbClr val="002060"/>
                </a:solidFill>
                <a:sym typeface="Wingdings 3"/>
              </a:rPr>
              <a:t> </a:t>
            </a:r>
            <a:r>
              <a:rPr lang="lt-LT" sz="2400" dirty="0" err="1">
                <a:solidFill>
                  <a:srgbClr val="002060"/>
                </a:solidFill>
                <a:sym typeface="Wingdings 3"/>
              </a:rPr>
              <a:t>Įtraukusis</a:t>
            </a:r>
            <a:r>
              <a:rPr lang="lt-LT" sz="2400" dirty="0">
                <a:solidFill>
                  <a:srgbClr val="002060"/>
                </a:solidFill>
                <a:sym typeface="Wingdings 3"/>
              </a:rPr>
              <a:t> ugdymas nėra negalią turinčių vaikų ugdymas</a:t>
            </a:r>
          </a:p>
          <a:p>
            <a:pPr>
              <a:buFont typeface="Wingdings 3"/>
              <a:buChar char="_"/>
            </a:pPr>
            <a:r>
              <a:rPr lang="en-US" sz="2400" dirty="0">
                <a:solidFill>
                  <a:srgbClr val="002060"/>
                </a:solidFill>
                <a:sym typeface="Wingdings 3"/>
              </a:rPr>
              <a:t> Tai - u</a:t>
            </a:r>
            <a:r>
              <a:rPr lang="lt-LT" sz="2400" dirty="0" err="1">
                <a:solidFill>
                  <a:srgbClr val="002060"/>
                </a:solidFill>
              </a:rPr>
              <a:t>gdymas</a:t>
            </a:r>
            <a:r>
              <a:rPr lang="lt-LT" sz="2400" dirty="0">
                <a:solidFill>
                  <a:srgbClr val="002060"/>
                </a:solidFill>
              </a:rPr>
              <a:t> be atskirties, be diskriminacijos</a:t>
            </a:r>
          </a:p>
          <a:p>
            <a:pPr>
              <a:buFont typeface="Wingdings 3"/>
              <a:buChar char="_"/>
            </a:pPr>
            <a:r>
              <a:rPr lang="lt-LT" sz="2400" dirty="0">
                <a:solidFill>
                  <a:srgbClr val="002060"/>
                </a:solidFill>
              </a:rPr>
              <a:t>Tai – sisteminės sąlygos visiems vaikams mokytis drauge</a:t>
            </a:r>
            <a:endParaRPr lang="en-US" sz="2400" dirty="0">
              <a:solidFill>
                <a:srgbClr val="002060"/>
              </a:solidFill>
            </a:endParaRPr>
          </a:p>
          <a:p>
            <a:pPr>
              <a:buFont typeface="Wingdings 3"/>
              <a:buChar char="_"/>
            </a:pPr>
            <a:r>
              <a:rPr lang="lt-LT" sz="2400" dirty="0">
                <a:solidFill>
                  <a:srgbClr val="002060"/>
                </a:solidFill>
                <a:sym typeface="Wingdings 3"/>
              </a:rPr>
              <a:t> Aplinka derinama prie individualių vaiko gebėjimų, mokymosi poreikių ir aspiracijų, o ne vaikas derinamas prie aplinkos (programos, tikslų ir </a:t>
            </a:r>
            <a:r>
              <a:rPr lang="lt-LT" sz="2400" dirty="0" err="1">
                <a:solidFill>
                  <a:srgbClr val="002060"/>
                </a:solidFill>
                <a:sym typeface="Wingdings 3"/>
              </a:rPr>
              <a:t>t.t</a:t>
            </a:r>
            <a:r>
              <a:rPr lang="lt-LT" sz="2400" dirty="0">
                <a:solidFill>
                  <a:srgbClr val="002060"/>
                </a:solidFill>
                <a:sym typeface="Wingdings 3"/>
              </a:rPr>
              <a:t>.) standarto</a:t>
            </a:r>
          </a:p>
          <a:p>
            <a:pPr>
              <a:buFont typeface="Wingdings 3"/>
              <a:buChar char="_"/>
            </a:pPr>
            <a:r>
              <a:rPr lang="lt-LT" sz="2400" dirty="0">
                <a:solidFill>
                  <a:srgbClr val="002060"/>
                </a:solidFill>
                <a:sym typeface="Wingdings 3"/>
              </a:rPr>
              <a:t> </a:t>
            </a:r>
            <a:r>
              <a:rPr lang="en-US" sz="2400" dirty="0" err="1">
                <a:solidFill>
                  <a:srgbClr val="002060"/>
                </a:solidFill>
              </a:rPr>
              <a:t>Teorijos</a:t>
            </a:r>
            <a:r>
              <a:rPr lang="en-US" sz="2400" dirty="0">
                <a:solidFill>
                  <a:srgbClr val="002060"/>
                </a:solidFill>
              </a:rPr>
              <a:t> </a:t>
            </a:r>
            <a:r>
              <a:rPr lang="en-US" sz="2400" dirty="0" err="1">
                <a:solidFill>
                  <a:srgbClr val="002060"/>
                </a:solidFill>
              </a:rPr>
              <a:t>neu</a:t>
            </a:r>
            <a:r>
              <a:rPr lang="lt-LT" sz="2400" dirty="0" err="1">
                <a:solidFill>
                  <a:srgbClr val="002060"/>
                </a:solidFill>
              </a:rPr>
              <a:t>žtenka</a:t>
            </a:r>
            <a:r>
              <a:rPr lang="lt-LT" sz="2400" dirty="0">
                <a:solidFill>
                  <a:srgbClr val="002060"/>
                </a:solidFill>
              </a:rPr>
              <a:t>, mums reikia politikos</a:t>
            </a:r>
            <a:r>
              <a:rPr lang="en-US" sz="2400" dirty="0">
                <a:solidFill>
                  <a:srgbClr val="002060"/>
                </a:solidFill>
              </a:rPr>
              <a:t> (</a:t>
            </a:r>
            <a:r>
              <a:rPr lang="lt-LT" sz="2400" dirty="0">
                <a:solidFill>
                  <a:srgbClr val="002060"/>
                </a:solidFill>
              </a:rPr>
              <a:t>konkrečios priemonės, valstybės ir mokyklų </a:t>
            </a:r>
            <a:r>
              <a:rPr lang="en-US" sz="2400" dirty="0" err="1">
                <a:solidFill>
                  <a:srgbClr val="002060"/>
                </a:solidFill>
              </a:rPr>
              <a:t>prievol</a:t>
            </a:r>
            <a:r>
              <a:rPr lang="lt-LT" sz="2400" dirty="0">
                <a:solidFill>
                  <a:srgbClr val="002060"/>
                </a:solidFill>
              </a:rPr>
              <a:t>ės), nes atskirtis yra moraliai nepriimtina (</a:t>
            </a:r>
            <a:r>
              <a:rPr lang="en-US" sz="2400" dirty="0">
                <a:solidFill>
                  <a:srgbClr val="002060"/>
                </a:solidFill>
              </a:rPr>
              <a:t>Kofi Annan</a:t>
            </a:r>
            <a:r>
              <a:rPr lang="lt-LT" sz="2400" dirty="0">
                <a:solidFill>
                  <a:srgbClr val="002060"/>
                </a:solidFill>
              </a:rPr>
              <a:t>)</a:t>
            </a:r>
            <a:endParaRPr lang="en-US" sz="2400" dirty="0">
              <a:solidFill>
                <a:srgbClr val="002060"/>
              </a:solidFill>
            </a:endParaRPr>
          </a:p>
          <a:p>
            <a:pPr>
              <a:buFont typeface="Wingdings 3"/>
              <a:buChar char="_"/>
            </a:pPr>
            <a:endParaRPr lang="lt-LT" sz="2400" dirty="0">
              <a:solidFill>
                <a:srgbClr val="002060"/>
              </a:solidFill>
              <a:sym typeface="Wingdings 3"/>
            </a:endParaRPr>
          </a:p>
          <a:p>
            <a:pPr>
              <a:buFont typeface="Wingdings 3"/>
              <a:buChar char="_"/>
            </a:pPr>
            <a:endParaRPr lang="lt-LT" sz="2400" dirty="0">
              <a:solidFill>
                <a:srgbClr val="002060"/>
              </a:solidFill>
              <a:sym typeface="Wingdings 3"/>
            </a:endParaRPr>
          </a:p>
          <a:p>
            <a:pPr marL="0" indent="0">
              <a:buNone/>
            </a:pPr>
            <a:endParaRPr lang="lt-LT" sz="2400" dirty="0">
              <a:solidFill>
                <a:srgbClr val="002060"/>
              </a:solidFill>
              <a:sym typeface="Wingdings 3"/>
            </a:endParaRPr>
          </a:p>
        </p:txBody>
      </p:sp>
      <p:sp>
        <p:nvSpPr>
          <p:cNvPr id="8" name="Title 1"/>
          <p:cNvSpPr>
            <a:spLocks noGrp="1"/>
          </p:cNvSpPr>
          <p:nvPr>
            <p:ph type="title"/>
          </p:nvPr>
        </p:nvSpPr>
        <p:spPr>
          <a:xfrm>
            <a:off x="814811" y="12058"/>
            <a:ext cx="11298725" cy="1325563"/>
          </a:xfrm>
        </p:spPr>
        <p:txBody>
          <a:bodyPr/>
          <a:lstStyle/>
          <a:p>
            <a:r>
              <a:rPr lang="lt-LT" b="1" dirty="0">
                <a:solidFill>
                  <a:schemeClr val="accent6">
                    <a:lumMod val="50000"/>
                  </a:schemeClr>
                </a:solidFill>
              </a:rPr>
              <a:t>Gera mokykla - tai kokybiška įtrauki mokykla</a:t>
            </a:r>
            <a:endParaRPr lang="lt-LT" dirty="0"/>
          </a:p>
        </p:txBody>
      </p:sp>
    </p:spTree>
    <p:extLst>
      <p:ext uri="{BB962C8B-B14F-4D97-AF65-F5344CB8AC3E}">
        <p14:creationId xmlns:p14="http://schemas.microsoft.com/office/powerpoint/2010/main" val="1800904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937442"/>
            <a:ext cx="10542007" cy="4393422"/>
          </a:xfrm>
        </p:spPr>
        <p:txBody>
          <a:bodyPr>
            <a:noAutofit/>
          </a:bodyPr>
          <a:lstStyle/>
          <a:p>
            <a:pPr marL="0" indent="0" algn="ctr">
              <a:buNone/>
            </a:pPr>
            <a:r>
              <a:rPr lang="lt-LT" sz="3600" b="1" dirty="0">
                <a:solidFill>
                  <a:srgbClr val="C00000"/>
                </a:solidFill>
              </a:rPr>
              <a:t>Užtikrinti </a:t>
            </a:r>
            <a:r>
              <a:rPr lang="lt-LT" sz="3600" b="1" dirty="0" err="1">
                <a:solidFill>
                  <a:srgbClr val="C00000"/>
                </a:solidFill>
              </a:rPr>
              <a:t>įtraukųjį</a:t>
            </a:r>
            <a:r>
              <a:rPr lang="lt-LT" sz="3600" b="1" dirty="0">
                <a:solidFill>
                  <a:srgbClr val="C00000"/>
                </a:solidFill>
              </a:rPr>
              <a:t> ir lygiateisį kokybišką švietimą ir skatinti visą gyvenimą trunkantį mokymąsi </a:t>
            </a:r>
          </a:p>
          <a:p>
            <a:pPr marL="0" indent="0" algn="ctr">
              <a:buNone/>
            </a:pPr>
            <a:br>
              <a:rPr lang="lt-LT" sz="3200" b="1" dirty="0">
                <a:solidFill>
                  <a:srgbClr val="C00000"/>
                </a:solidFill>
              </a:rPr>
            </a:br>
            <a:endParaRPr lang="lt-LT" sz="3200" b="1" dirty="0">
              <a:solidFill>
                <a:srgbClr val="C00000"/>
              </a:solidFill>
            </a:endParaRPr>
          </a:p>
          <a:p>
            <a:pPr marL="0" indent="0" algn="ctr">
              <a:buNone/>
            </a:pPr>
            <a:r>
              <a:rPr lang="lt-LT" sz="3200" b="1" dirty="0">
                <a:solidFill>
                  <a:srgbClr val="002060"/>
                </a:solidFill>
              </a:rPr>
              <a:t>UNESCO </a:t>
            </a:r>
            <a:r>
              <a:rPr lang="lt-LT" sz="3200" b="1" dirty="0" err="1">
                <a:solidFill>
                  <a:srgbClr val="002060"/>
                </a:solidFill>
              </a:rPr>
              <a:t>Šviet</a:t>
            </a:r>
            <a:r>
              <a:rPr lang="en-US" sz="3200" b="1" dirty="0" err="1">
                <a:solidFill>
                  <a:srgbClr val="002060"/>
                </a:solidFill>
              </a:rPr>
              <a:t>i</a:t>
            </a:r>
            <a:r>
              <a:rPr lang="lt-LT" sz="3200" b="1" dirty="0" err="1">
                <a:solidFill>
                  <a:srgbClr val="002060"/>
                </a:solidFill>
              </a:rPr>
              <a:t>mas</a:t>
            </a:r>
            <a:r>
              <a:rPr lang="lt-LT" sz="3200" b="1" dirty="0">
                <a:solidFill>
                  <a:srgbClr val="002060"/>
                </a:solidFill>
              </a:rPr>
              <a:t> </a:t>
            </a:r>
            <a:r>
              <a:rPr lang="en-US" sz="3200" b="1" dirty="0">
                <a:solidFill>
                  <a:srgbClr val="002060"/>
                </a:solidFill>
              </a:rPr>
              <a:t>2030</a:t>
            </a:r>
            <a:endParaRPr lang="lt-LT" sz="3200" b="1" dirty="0">
              <a:solidFill>
                <a:srgbClr val="002060"/>
              </a:solidFill>
            </a:endParaRPr>
          </a:p>
          <a:p>
            <a:pPr marL="0" indent="0" algn="ctr">
              <a:buNone/>
            </a:pPr>
            <a:r>
              <a:rPr lang="lt-LT" sz="3200" b="1" dirty="0">
                <a:solidFill>
                  <a:srgbClr val="002060"/>
                </a:solidFill>
              </a:rPr>
              <a:t>Jungtinių Tautų Darnaus vystymosi 4 tikslas</a:t>
            </a:r>
            <a:endParaRPr lang="lt-LT" sz="3200" b="1" dirty="0">
              <a:solidFill>
                <a:srgbClr val="002060"/>
              </a:solidFill>
              <a:sym typeface="Wingdings 3"/>
            </a:endParaRPr>
          </a:p>
          <a:p>
            <a:pPr algn="ctr">
              <a:buFont typeface="Wingdings 3"/>
              <a:buChar char="_"/>
            </a:pPr>
            <a:endParaRPr lang="lt-LT" sz="3200" dirty="0">
              <a:solidFill>
                <a:srgbClr val="002060"/>
              </a:solidFill>
              <a:sym typeface="Wingdings 3"/>
            </a:endParaRPr>
          </a:p>
          <a:p>
            <a:pPr marL="0" indent="0" algn="ctr">
              <a:buNone/>
            </a:pPr>
            <a:endParaRPr lang="lt-LT" sz="3200" dirty="0">
              <a:solidFill>
                <a:srgbClr val="002060"/>
              </a:solidFill>
              <a:sym typeface="Wingdings 3"/>
            </a:endParaRPr>
          </a:p>
        </p:txBody>
      </p:sp>
      <p:sp>
        <p:nvSpPr>
          <p:cNvPr id="8" name="Title 1"/>
          <p:cNvSpPr>
            <a:spLocks noGrp="1"/>
          </p:cNvSpPr>
          <p:nvPr>
            <p:ph type="title"/>
          </p:nvPr>
        </p:nvSpPr>
        <p:spPr>
          <a:xfrm>
            <a:off x="814811" y="12058"/>
            <a:ext cx="11298725" cy="1325563"/>
          </a:xfrm>
        </p:spPr>
        <p:txBody>
          <a:bodyPr/>
          <a:lstStyle/>
          <a:p>
            <a:r>
              <a:rPr lang="lt-LT" b="1" dirty="0">
                <a:solidFill>
                  <a:schemeClr val="accent6">
                    <a:lumMod val="50000"/>
                  </a:schemeClr>
                </a:solidFill>
              </a:rPr>
              <a:t>Gera mokykla - tai kokybiška įtrauki mokykla</a:t>
            </a:r>
            <a:endParaRPr lang="lt-LT" dirty="0"/>
          </a:p>
        </p:txBody>
      </p:sp>
    </p:spTree>
    <p:extLst>
      <p:ext uri="{BB962C8B-B14F-4D97-AF65-F5344CB8AC3E}">
        <p14:creationId xmlns:p14="http://schemas.microsoft.com/office/powerpoint/2010/main" val="2815139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a:solidFill>
                  <a:schemeClr val="accent6">
                    <a:lumMod val="50000"/>
                  </a:schemeClr>
                </a:solidFill>
              </a:rPr>
              <a:t>Švietimas yra kiekvieno žmogaus teisė</a:t>
            </a:r>
            <a:endParaRPr lang="lt-LT" b="1" dirty="0"/>
          </a:p>
        </p:txBody>
      </p:sp>
      <p:sp>
        <p:nvSpPr>
          <p:cNvPr id="3" name="Content Placeholder 2"/>
          <p:cNvSpPr>
            <a:spLocks noGrp="1"/>
          </p:cNvSpPr>
          <p:nvPr>
            <p:ph idx="1"/>
          </p:nvPr>
        </p:nvSpPr>
        <p:spPr/>
        <p:txBody>
          <a:bodyPr>
            <a:normAutofit/>
          </a:bodyPr>
          <a:lstStyle/>
          <a:p>
            <a:pPr marL="0" indent="0">
              <a:buNone/>
            </a:pPr>
            <a:r>
              <a:rPr lang="lt-LT" sz="2400" b="1" dirty="0">
                <a:solidFill>
                  <a:srgbClr val="C00000"/>
                </a:solidFill>
              </a:rPr>
              <a:t>Saugoti vaiką</a:t>
            </a:r>
            <a:r>
              <a:rPr lang="lt-LT" sz="2400" b="1" dirty="0">
                <a:solidFill>
                  <a:srgbClr val="002060"/>
                </a:solidFill>
              </a:rPr>
              <a:t> nuo bet kokių diskriminacijos formų</a:t>
            </a:r>
            <a:r>
              <a:rPr lang="lt-LT" sz="2400" dirty="0">
                <a:solidFill>
                  <a:srgbClr val="002060"/>
                </a:solidFill>
              </a:rPr>
              <a:t> </a:t>
            </a:r>
          </a:p>
          <a:p>
            <a:pPr marL="0" indent="0">
              <a:buNone/>
            </a:pPr>
            <a:r>
              <a:rPr lang="lt-LT" sz="2400" dirty="0">
                <a:solidFill>
                  <a:srgbClr val="002060"/>
                </a:solidFill>
              </a:rPr>
              <a:t>Vaiko teisių konvencija, Jungtinės tautos, </a:t>
            </a:r>
            <a:r>
              <a:rPr lang="en-US" sz="2400" dirty="0">
                <a:solidFill>
                  <a:srgbClr val="002060"/>
                </a:solidFill>
              </a:rPr>
              <a:t>1989</a:t>
            </a:r>
            <a:endParaRPr lang="lt-LT" sz="2400" dirty="0">
              <a:solidFill>
                <a:srgbClr val="002060"/>
              </a:solidFill>
            </a:endParaRPr>
          </a:p>
          <a:p>
            <a:pPr marL="0" indent="0">
              <a:buNone/>
            </a:pPr>
            <a:r>
              <a:rPr lang="lt-LT" sz="2400" b="1" dirty="0">
                <a:solidFill>
                  <a:srgbClr val="002060"/>
                </a:solidFill>
              </a:rPr>
              <a:t>Tenkinti </a:t>
            </a:r>
            <a:r>
              <a:rPr lang="lt-LT" sz="2400" b="1" dirty="0">
                <a:solidFill>
                  <a:srgbClr val="C00000"/>
                </a:solidFill>
              </a:rPr>
              <a:t>visų</a:t>
            </a:r>
            <a:r>
              <a:rPr lang="lt-LT" sz="2400" b="1" dirty="0">
                <a:solidFill>
                  <a:srgbClr val="002060"/>
                </a:solidFill>
              </a:rPr>
              <a:t> pagrindinius mokymosi poreikius</a:t>
            </a:r>
            <a:r>
              <a:rPr lang="lt-LT" sz="2400" dirty="0">
                <a:solidFill>
                  <a:srgbClr val="002060"/>
                </a:solidFill>
              </a:rPr>
              <a:t> </a:t>
            </a:r>
          </a:p>
          <a:p>
            <a:pPr marL="0" indent="0">
              <a:buNone/>
            </a:pPr>
            <a:r>
              <a:rPr lang="lt-LT" sz="2400" dirty="0">
                <a:solidFill>
                  <a:srgbClr val="002060"/>
                </a:solidFill>
              </a:rPr>
              <a:t>P</a:t>
            </a:r>
            <a:r>
              <a:rPr lang="fr-FR" sz="2400" dirty="0" err="1">
                <a:solidFill>
                  <a:srgbClr val="002060"/>
                </a:solidFill>
              </a:rPr>
              <a:t>asaulinis</a:t>
            </a:r>
            <a:r>
              <a:rPr lang="fr-FR" sz="2400" dirty="0">
                <a:solidFill>
                  <a:srgbClr val="002060"/>
                </a:solidFill>
              </a:rPr>
              <a:t> </a:t>
            </a:r>
            <a:r>
              <a:rPr lang="lt-LT" sz="2400" dirty="0">
                <a:solidFill>
                  <a:srgbClr val="002060"/>
                </a:solidFill>
              </a:rPr>
              <a:t>švietimo forumas, </a:t>
            </a:r>
            <a:r>
              <a:rPr lang="fr-FR" sz="2400" dirty="0">
                <a:solidFill>
                  <a:srgbClr val="002060"/>
                </a:solidFill>
              </a:rPr>
              <a:t>UNESCO </a:t>
            </a:r>
            <a:r>
              <a:rPr lang="lt-LT" sz="2400" dirty="0">
                <a:solidFill>
                  <a:srgbClr val="002060"/>
                </a:solidFill>
              </a:rPr>
              <a:t>, </a:t>
            </a:r>
            <a:r>
              <a:rPr lang="lt-LT" sz="2400" dirty="0" err="1">
                <a:solidFill>
                  <a:srgbClr val="002060"/>
                </a:solidFill>
              </a:rPr>
              <a:t>Jomtien</a:t>
            </a:r>
            <a:r>
              <a:rPr lang="lt-LT" sz="2400" dirty="0">
                <a:solidFill>
                  <a:srgbClr val="002060"/>
                </a:solidFill>
              </a:rPr>
              <a:t> pasaulinė deklaracija apie švietimą visiems, </a:t>
            </a:r>
            <a:r>
              <a:rPr lang="en-US" sz="2400" dirty="0">
                <a:solidFill>
                  <a:srgbClr val="002060"/>
                </a:solidFill>
              </a:rPr>
              <a:t>1990</a:t>
            </a:r>
            <a:endParaRPr lang="lt-LT" sz="2400" dirty="0">
              <a:solidFill>
                <a:srgbClr val="002060"/>
              </a:solidFill>
            </a:endParaRPr>
          </a:p>
          <a:p>
            <a:pPr marL="0" indent="0">
              <a:buNone/>
            </a:pPr>
            <a:r>
              <a:rPr lang="en-US" sz="2400" b="1" dirty="0">
                <a:solidFill>
                  <a:srgbClr val="002060"/>
                </a:solidFill>
              </a:rPr>
              <a:t>S</a:t>
            </a:r>
            <a:r>
              <a:rPr lang="lt-LT" sz="2400" b="1" dirty="0">
                <a:solidFill>
                  <a:srgbClr val="002060"/>
                </a:solidFill>
              </a:rPr>
              <a:t>ą</a:t>
            </a:r>
            <a:r>
              <a:rPr lang="en-US" sz="2400" b="1" dirty="0" err="1">
                <a:solidFill>
                  <a:srgbClr val="002060"/>
                </a:solidFill>
              </a:rPr>
              <a:t>lygos</a:t>
            </a:r>
            <a:r>
              <a:rPr lang="en-US" sz="2400" b="1" dirty="0">
                <a:solidFill>
                  <a:srgbClr val="002060"/>
                </a:solidFill>
              </a:rPr>
              <a:t> </a:t>
            </a:r>
            <a:r>
              <a:rPr lang="en-US" sz="2400" b="1" dirty="0" err="1">
                <a:solidFill>
                  <a:srgbClr val="C00000"/>
                </a:solidFill>
              </a:rPr>
              <a:t>lygiateisiam</a:t>
            </a:r>
            <a:r>
              <a:rPr lang="en-US" sz="2400" b="1" dirty="0">
                <a:solidFill>
                  <a:srgbClr val="002060"/>
                </a:solidFill>
              </a:rPr>
              <a:t> </a:t>
            </a:r>
            <a:r>
              <a:rPr lang="en-US" sz="2400" b="1" dirty="0" err="1">
                <a:solidFill>
                  <a:srgbClr val="002060"/>
                </a:solidFill>
              </a:rPr>
              <a:t>dalyvavimui</a:t>
            </a:r>
            <a:r>
              <a:rPr lang="lt-LT" sz="2400" b="1" dirty="0">
                <a:solidFill>
                  <a:srgbClr val="002060"/>
                </a:solidFill>
              </a:rPr>
              <a:t> </a:t>
            </a:r>
          </a:p>
          <a:p>
            <a:pPr marL="0" indent="0">
              <a:buNone/>
            </a:pPr>
            <a:r>
              <a:rPr lang="lt-LT" sz="2400" dirty="0">
                <a:solidFill>
                  <a:srgbClr val="002060"/>
                </a:solidFill>
              </a:rPr>
              <a:t>Galimybių išlyginimo taisyklės asmenims su negalia. Pasaulio veiklos programa, Jungtinės tautos, </a:t>
            </a:r>
            <a:r>
              <a:rPr lang="en-US" sz="2400" dirty="0">
                <a:solidFill>
                  <a:srgbClr val="002060"/>
                </a:solidFill>
              </a:rPr>
              <a:t>1993</a:t>
            </a:r>
            <a:endParaRPr lang="lt-LT" sz="2400" dirty="0">
              <a:solidFill>
                <a:srgbClr val="002060"/>
              </a:solidFill>
            </a:endParaRPr>
          </a:p>
          <a:p>
            <a:pPr marL="0" indent="0">
              <a:buNone/>
            </a:pPr>
            <a:r>
              <a:rPr lang="lt-LT" sz="2400" b="1" dirty="0">
                <a:solidFill>
                  <a:srgbClr val="002060"/>
                </a:solidFill>
              </a:rPr>
              <a:t>Visi vaikai turi </a:t>
            </a:r>
            <a:r>
              <a:rPr lang="lt-LT" sz="2400" b="1" dirty="0">
                <a:solidFill>
                  <a:srgbClr val="C00000"/>
                </a:solidFill>
              </a:rPr>
              <a:t>mokytis kartu atliepiant jų įvairius poreikius</a:t>
            </a:r>
            <a:r>
              <a:rPr lang="lt-LT" sz="2400" dirty="0">
                <a:solidFill>
                  <a:srgbClr val="C00000"/>
                </a:solidFill>
              </a:rPr>
              <a:t> </a:t>
            </a:r>
          </a:p>
          <a:p>
            <a:pPr marL="0" indent="0">
              <a:buNone/>
            </a:pPr>
            <a:r>
              <a:rPr lang="lt-LT" sz="2400" dirty="0" err="1">
                <a:solidFill>
                  <a:srgbClr val="002060"/>
                </a:solidFill>
              </a:rPr>
              <a:t>Salamanka</a:t>
            </a:r>
            <a:r>
              <a:rPr lang="lt-LT" sz="2400" dirty="0">
                <a:solidFill>
                  <a:srgbClr val="002060"/>
                </a:solidFill>
              </a:rPr>
              <a:t> pareiškimas, UNESCO 1994</a:t>
            </a:r>
          </a:p>
        </p:txBody>
      </p:sp>
    </p:spTree>
    <p:extLst>
      <p:ext uri="{BB962C8B-B14F-4D97-AF65-F5344CB8AC3E}">
        <p14:creationId xmlns:p14="http://schemas.microsoft.com/office/powerpoint/2010/main" val="1963833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a:solidFill>
                  <a:schemeClr val="accent6">
                    <a:lumMod val="50000"/>
                  </a:schemeClr>
                </a:solidFill>
              </a:rPr>
              <a:t>Švietimas yra kiekvieno žmogaus teisė</a:t>
            </a:r>
            <a:endParaRPr lang="lt-LT" b="1" dirty="0"/>
          </a:p>
        </p:txBody>
      </p:sp>
      <p:sp>
        <p:nvSpPr>
          <p:cNvPr id="3" name="Content Placeholder 2"/>
          <p:cNvSpPr>
            <a:spLocks noGrp="1"/>
          </p:cNvSpPr>
          <p:nvPr>
            <p:ph idx="1"/>
          </p:nvPr>
        </p:nvSpPr>
        <p:spPr>
          <a:xfrm>
            <a:off x="838200" y="1599299"/>
            <a:ext cx="11139535" cy="4893575"/>
          </a:xfrm>
        </p:spPr>
        <p:txBody>
          <a:bodyPr>
            <a:noAutofit/>
          </a:bodyPr>
          <a:lstStyle/>
          <a:p>
            <a:pPr marL="0" indent="0">
              <a:buNone/>
            </a:pPr>
            <a:r>
              <a:rPr lang="lt-LT" sz="2400" b="1" dirty="0">
                <a:solidFill>
                  <a:srgbClr val="002060"/>
                </a:solidFill>
              </a:rPr>
              <a:t>Užtikrinti lygiateisį prieinamumą pažeidžiamiesiems ir atstumtiesiems</a:t>
            </a:r>
          </a:p>
          <a:p>
            <a:pPr marL="0" indent="0">
              <a:buNone/>
            </a:pPr>
            <a:r>
              <a:rPr lang="lt-LT" sz="2400" dirty="0">
                <a:solidFill>
                  <a:srgbClr val="002060"/>
                </a:solidFill>
              </a:rPr>
              <a:t>P</a:t>
            </a:r>
            <a:r>
              <a:rPr lang="fr-FR" sz="2400" dirty="0" err="1">
                <a:solidFill>
                  <a:srgbClr val="002060"/>
                </a:solidFill>
              </a:rPr>
              <a:t>asaulio</a:t>
            </a:r>
            <a:r>
              <a:rPr lang="fr-FR" sz="2400" dirty="0">
                <a:solidFill>
                  <a:srgbClr val="002060"/>
                </a:solidFill>
              </a:rPr>
              <a:t> </a:t>
            </a:r>
            <a:r>
              <a:rPr lang="lt-LT" sz="2400" dirty="0">
                <a:solidFill>
                  <a:srgbClr val="002060"/>
                </a:solidFill>
              </a:rPr>
              <a:t>švietimo forumas, </a:t>
            </a:r>
            <a:r>
              <a:rPr lang="fr-FR" sz="2400" dirty="0">
                <a:solidFill>
                  <a:srgbClr val="002060"/>
                </a:solidFill>
              </a:rPr>
              <a:t>UNESCO</a:t>
            </a:r>
            <a:r>
              <a:rPr lang="lt-LT" sz="2400" dirty="0">
                <a:solidFill>
                  <a:srgbClr val="002060"/>
                </a:solidFill>
              </a:rPr>
              <a:t>, Dakaras, </a:t>
            </a:r>
            <a:r>
              <a:rPr lang="en-US" sz="2400" dirty="0">
                <a:solidFill>
                  <a:srgbClr val="002060"/>
                </a:solidFill>
              </a:rPr>
              <a:t>2000</a:t>
            </a:r>
            <a:endParaRPr lang="lt-LT" sz="2400" dirty="0">
              <a:solidFill>
                <a:srgbClr val="002060"/>
              </a:solidFill>
            </a:endParaRPr>
          </a:p>
          <a:p>
            <a:pPr marL="0" indent="0">
              <a:buNone/>
            </a:pPr>
            <a:r>
              <a:rPr lang="lt-LT" sz="2400" b="1" dirty="0">
                <a:solidFill>
                  <a:srgbClr val="002060"/>
                </a:solidFill>
              </a:rPr>
              <a:t>Užtikrinti </a:t>
            </a:r>
            <a:r>
              <a:rPr lang="lt-LT" sz="2400" b="1" dirty="0" err="1">
                <a:solidFill>
                  <a:srgbClr val="002060"/>
                </a:solidFill>
              </a:rPr>
              <a:t>įtraukųjį</a:t>
            </a:r>
            <a:r>
              <a:rPr lang="lt-LT" sz="2400" b="1" dirty="0">
                <a:solidFill>
                  <a:srgbClr val="002060"/>
                </a:solidFill>
              </a:rPr>
              <a:t> ir lygiavertį kokybišką švietimą ir skatinti visą gyvenimą trunkantį mokymąsi </a:t>
            </a:r>
          </a:p>
          <a:p>
            <a:pPr marL="0" indent="0">
              <a:buNone/>
            </a:pPr>
            <a:r>
              <a:rPr lang="lt-LT" sz="2400" dirty="0">
                <a:solidFill>
                  <a:srgbClr val="002060"/>
                </a:solidFill>
              </a:rPr>
              <a:t>P</a:t>
            </a:r>
            <a:r>
              <a:rPr lang="fr-FR" sz="2400" dirty="0" err="1">
                <a:solidFill>
                  <a:srgbClr val="002060"/>
                </a:solidFill>
              </a:rPr>
              <a:t>asaulio</a:t>
            </a:r>
            <a:r>
              <a:rPr lang="fr-FR" sz="2400" dirty="0">
                <a:solidFill>
                  <a:srgbClr val="002060"/>
                </a:solidFill>
              </a:rPr>
              <a:t> </a:t>
            </a:r>
            <a:r>
              <a:rPr lang="lt-LT" sz="2400" dirty="0">
                <a:solidFill>
                  <a:srgbClr val="002060"/>
                </a:solidFill>
              </a:rPr>
              <a:t>švietimo forumas</a:t>
            </a:r>
            <a:r>
              <a:rPr lang="en-US" sz="2400" dirty="0">
                <a:solidFill>
                  <a:srgbClr val="002060"/>
                </a:solidFill>
              </a:rPr>
              <a:t> </a:t>
            </a:r>
            <a:r>
              <a:rPr lang="lt-LT" sz="2400" dirty="0" err="1">
                <a:solidFill>
                  <a:srgbClr val="002060"/>
                </a:solidFill>
              </a:rPr>
              <a:t>Šviet</a:t>
            </a:r>
            <a:r>
              <a:rPr lang="en-US" sz="2400" dirty="0" err="1">
                <a:solidFill>
                  <a:srgbClr val="002060"/>
                </a:solidFill>
              </a:rPr>
              <a:t>i</a:t>
            </a:r>
            <a:r>
              <a:rPr lang="lt-LT" sz="2400" dirty="0" err="1">
                <a:solidFill>
                  <a:srgbClr val="002060"/>
                </a:solidFill>
              </a:rPr>
              <a:t>mas</a:t>
            </a:r>
            <a:r>
              <a:rPr lang="lt-LT" sz="2400" dirty="0">
                <a:solidFill>
                  <a:srgbClr val="002060"/>
                </a:solidFill>
              </a:rPr>
              <a:t> </a:t>
            </a:r>
            <a:r>
              <a:rPr lang="en-US" sz="2400" dirty="0">
                <a:solidFill>
                  <a:srgbClr val="002060"/>
                </a:solidFill>
              </a:rPr>
              <a:t>2030</a:t>
            </a:r>
            <a:r>
              <a:rPr lang="lt-LT" sz="2400" dirty="0">
                <a:solidFill>
                  <a:srgbClr val="002060"/>
                </a:solidFill>
              </a:rPr>
              <a:t>, </a:t>
            </a:r>
            <a:r>
              <a:rPr lang="lt-LT" sz="2400" b="1" dirty="0">
                <a:solidFill>
                  <a:srgbClr val="C00000"/>
                </a:solidFill>
              </a:rPr>
              <a:t>UNESCO </a:t>
            </a:r>
            <a:r>
              <a:rPr lang="lt-LT" sz="2400" dirty="0" err="1">
                <a:solidFill>
                  <a:srgbClr val="002060"/>
                </a:solidFill>
              </a:rPr>
              <a:t>Incheon‘o</a:t>
            </a:r>
            <a:r>
              <a:rPr lang="lt-LT" sz="2400" dirty="0">
                <a:solidFill>
                  <a:srgbClr val="002060"/>
                </a:solidFill>
              </a:rPr>
              <a:t> Deklaracija, </a:t>
            </a:r>
            <a:r>
              <a:rPr lang="en-US" sz="2400" dirty="0">
                <a:solidFill>
                  <a:srgbClr val="002060"/>
                </a:solidFill>
              </a:rPr>
              <a:t>2015</a:t>
            </a:r>
            <a:r>
              <a:rPr lang="lt-LT" sz="2400" dirty="0">
                <a:solidFill>
                  <a:srgbClr val="002060"/>
                </a:solidFill>
              </a:rPr>
              <a:t>: </a:t>
            </a:r>
            <a:r>
              <a:rPr lang="lt-LT" sz="2400" dirty="0" err="1">
                <a:solidFill>
                  <a:srgbClr val="002060"/>
                </a:solidFill>
              </a:rPr>
              <a:t>įtrauktis</a:t>
            </a:r>
            <a:r>
              <a:rPr lang="lt-LT" sz="2400" dirty="0">
                <a:solidFill>
                  <a:srgbClr val="002060"/>
                </a:solidFill>
              </a:rPr>
              <a:t>, teisingumas ir prieinamumas yra kertiniai švietimo akmenys, nė vieno nepaliekant nuošalyje</a:t>
            </a:r>
          </a:p>
          <a:p>
            <a:pPr marL="0" indent="0">
              <a:buNone/>
            </a:pPr>
            <a:r>
              <a:rPr lang="lt-LT" sz="2400" dirty="0">
                <a:solidFill>
                  <a:srgbClr val="002060"/>
                </a:solidFill>
              </a:rPr>
              <a:t>4 tikslas, </a:t>
            </a:r>
            <a:r>
              <a:rPr lang="lt-LT" sz="2400" b="1" dirty="0">
                <a:solidFill>
                  <a:srgbClr val="C00000"/>
                </a:solidFill>
              </a:rPr>
              <a:t>JT Darnaus vystymosi tikslai</a:t>
            </a:r>
            <a:r>
              <a:rPr lang="lt-LT" sz="2400" dirty="0">
                <a:solidFill>
                  <a:srgbClr val="002060"/>
                </a:solidFill>
              </a:rPr>
              <a:t>: pašalinti diskriminaciją ir pagerinti galimybes visiems</a:t>
            </a:r>
          </a:p>
          <a:p>
            <a:pPr marL="0" indent="0">
              <a:buNone/>
            </a:pPr>
            <a:r>
              <a:rPr lang="lt-LT" sz="2400" b="1" dirty="0">
                <a:solidFill>
                  <a:srgbClr val="C00000"/>
                </a:solidFill>
              </a:rPr>
              <a:t>ESBO</a:t>
            </a:r>
            <a:r>
              <a:rPr lang="lt-LT" sz="2400" dirty="0">
                <a:solidFill>
                  <a:srgbClr val="002060"/>
                </a:solidFill>
              </a:rPr>
              <a:t> veiksmų planas Darnaus vystymosi tikslams įgyvendinti, - įvertinti švietimo sistemų sėkmę rengiant jaunimą </a:t>
            </a:r>
            <a:r>
              <a:rPr lang="lt-LT" sz="2400" dirty="0">
                <a:solidFill>
                  <a:srgbClr val="C00000"/>
                </a:solidFill>
              </a:rPr>
              <a:t>globaliai kompetencijai </a:t>
            </a:r>
            <a:r>
              <a:rPr lang="lt-LT" sz="2400" dirty="0">
                <a:solidFill>
                  <a:srgbClr val="002060"/>
                </a:solidFill>
              </a:rPr>
              <a:t>kurti taikias ir </a:t>
            </a:r>
            <a:r>
              <a:rPr lang="lt-LT" sz="2400" dirty="0" err="1">
                <a:solidFill>
                  <a:srgbClr val="002060"/>
                </a:solidFill>
              </a:rPr>
              <a:t>įvairoviškas</a:t>
            </a:r>
            <a:r>
              <a:rPr lang="lt-LT" sz="2400" dirty="0">
                <a:solidFill>
                  <a:srgbClr val="002060"/>
                </a:solidFill>
              </a:rPr>
              <a:t> bendruomenes skatinant lygybę, prieinamumą ir įtraukų pasaulį bei žmogaus orumą</a:t>
            </a:r>
          </a:p>
          <a:p>
            <a:pPr>
              <a:buFont typeface="Wingdings" panose="05000000000000000000" pitchFamily="2" charset="2"/>
              <a:buChar char="ü"/>
            </a:pPr>
            <a:endParaRPr lang="lt-LT" sz="2400" dirty="0">
              <a:solidFill>
                <a:srgbClr val="002060"/>
              </a:solidFill>
            </a:endParaRPr>
          </a:p>
        </p:txBody>
      </p:sp>
    </p:spTree>
    <p:extLst>
      <p:ext uri="{BB962C8B-B14F-4D97-AF65-F5344CB8AC3E}">
        <p14:creationId xmlns:p14="http://schemas.microsoft.com/office/powerpoint/2010/main" val="357493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lt-LT" sz="2400" dirty="0">
                <a:solidFill>
                  <a:srgbClr val="002060"/>
                </a:solidFill>
              </a:rPr>
              <a:t>Trečiasis </a:t>
            </a:r>
            <a:r>
              <a:rPr lang="en-US" sz="2400" b="1" dirty="0" err="1">
                <a:solidFill>
                  <a:srgbClr val="002060"/>
                </a:solidFill>
              </a:rPr>
              <a:t>Lietuvos</a:t>
            </a:r>
            <a:r>
              <a:rPr lang="en-US" sz="2400" b="1" dirty="0">
                <a:solidFill>
                  <a:srgbClr val="002060"/>
                </a:solidFill>
              </a:rPr>
              <a:t> </a:t>
            </a:r>
            <a:r>
              <a:rPr lang="lt-LT" sz="2400" b="1" dirty="0">
                <a:solidFill>
                  <a:srgbClr val="002060"/>
                </a:solidFill>
              </a:rPr>
              <a:t>Š</a:t>
            </a:r>
            <a:r>
              <a:rPr lang="en-US" sz="2400" b="1" dirty="0" err="1">
                <a:solidFill>
                  <a:srgbClr val="002060"/>
                </a:solidFill>
              </a:rPr>
              <a:t>vietimo</a:t>
            </a:r>
            <a:r>
              <a:rPr lang="en-US" sz="2400" b="1" dirty="0">
                <a:solidFill>
                  <a:srgbClr val="002060"/>
                </a:solidFill>
              </a:rPr>
              <a:t> </a:t>
            </a:r>
            <a:r>
              <a:rPr lang="lt-LT" sz="2400" b="1" dirty="0">
                <a:solidFill>
                  <a:srgbClr val="002060"/>
                </a:solidFill>
              </a:rPr>
              <a:t>Strategijos </a:t>
            </a:r>
            <a:r>
              <a:rPr lang="lt-LT" sz="2400" dirty="0">
                <a:solidFill>
                  <a:srgbClr val="002060"/>
                </a:solidFill>
              </a:rPr>
              <a:t>tikslas: </a:t>
            </a:r>
          </a:p>
          <a:p>
            <a:pPr marL="0" indent="0">
              <a:buNone/>
            </a:pPr>
            <a:r>
              <a:rPr lang="lt-LT" sz="2400" dirty="0">
                <a:solidFill>
                  <a:srgbClr val="002060"/>
                </a:solidFill>
              </a:rPr>
              <a:t>Užtikrinant švietimo </a:t>
            </a:r>
            <a:r>
              <a:rPr lang="lt-LT" sz="2400" b="1" dirty="0">
                <a:solidFill>
                  <a:srgbClr val="002060"/>
                </a:solidFill>
              </a:rPr>
              <a:t>prieinamumą ir lygias galimybes</a:t>
            </a:r>
            <a:r>
              <a:rPr lang="lt-LT" sz="2400" dirty="0">
                <a:solidFill>
                  <a:srgbClr val="002060"/>
                </a:solidFill>
              </a:rPr>
              <a:t>, maksimaliai plėtojant vaikų ir jaunimo švietimo aprėptį suteikti mokiniams, studentams ir jaunimui palankiausias galimybes </a:t>
            </a:r>
            <a:r>
              <a:rPr lang="lt-LT" sz="2400" b="1" dirty="0">
                <a:solidFill>
                  <a:srgbClr val="002060"/>
                </a:solidFill>
              </a:rPr>
              <a:t>išskleisti individualius gebėjimus </a:t>
            </a:r>
            <a:r>
              <a:rPr lang="lt-LT" sz="2400" dirty="0">
                <a:solidFill>
                  <a:srgbClr val="002060"/>
                </a:solidFill>
              </a:rPr>
              <a:t>ir tenkinti </a:t>
            </a:r>
            <a:r>
              <a:rPr lang="lt-LT" sz="2400" u="sng" dirty="0">
                <a:solidFill>
                  <a:srgbClr val="C00000"/>
                </a:solidFill>
              </a:rPr>
              <a:t>specialiuosius</a:t>
            </a:r>
            <a:r>
              <a:rPr lang="lt-LT" sz="2400" u="sng" dirty="0">
                <a:solidFill>
                  <a:srgbClr val="002060"/>
                </a:solidFill>
              </a:rPr>
              <a:t> ugdymosi ir studijų poreikius (? JR)</a:t>
            </a:r>
            <a:r>
              <a:rPr lang="lt-LT" sz="2400" dirty="0">
                <a:solidFill>
                  <a:srgbClr val="002060"/>
                </a:solidFill>
              </a:rPr>
              <a:t> (</a:t>
            </a:r>
            <a:r>
              <a:rPr lang="lt-LT" sz="2400" dirty="0" err="1">
                <a:solidFill>
                  <a:srgbClr val="002060"/>
                </a:solidFill>
              </a:rPr>
              <a:t>Par</a:t>
            </a:r>
            <a:r>
              <a:rPr lang="lt-LT" sz="2400" dirty="0">
                <a:solidFill>
                  <a:srgbClr val="002060"/>
                </a:solidFill>
              </a:rPr>
              <a:t>. 13.3.).</a:t>
            </a:r>
          </a:p>
          <a:p>
            <a:pPr marL="0" indent="0">
              <a:buNone/>
            </a:pPr>
            <a:r>
              <a:rPr lang="lt-LT" sz="2400" dirty="0">
                <a:solidFill>
                  <a:srgbClr val="002060"/>
                </a:solidFill>
              </a:rPr>
              <a:t>Tai ypač aktualu atokių kaimo vietovių vaikams ir jaunimui, socialinės atskirties rizikos grupėms, emigrantams, </a:t>
            </a:r>
            <a:r>
              <a:rPr lang="lt-LT" sz="2400" u="sng" dirty="0">
                <a:solidFill>
                  <a:srgbClr val="002060"/>
                </a:solidFill>
              </a:rPr>
              <a:t>specialiųjų ugdymosi poreikių</a:t>
            </a:r>
            <a:r>
              <a:rPr lang="lt-LT" sz="2400" dirty="0">
                <a:solidFill>
                  <a:srgbClr val="002060"/>
                </a:solidFill>
              </a:rPr>
              <a:t> (? JR) turintiems vaikams, kurie </a:t>
            </a:r>
            <a:r>
              <a:rPr lang="lt-LT" sz="2400" u="sng" dirty="0">
                <a:solidFill>
                  <a:srgbClr val="C00000"/>
                </a:solidFill>
              </a:rPr>
              <a:t>sunkiai integruojasi (? JR) </a:t>
            </a:r>
            <a:r>
              <a:rPr lang="lt-LT" sz="2400" dirty="0">
                <a:solidFill>
                  <a:srgbClr val="002060"/>
                </a:solidFill>
              </a:rPr>
              <a:t>į bendrą besimokančiųjų srautą ir lieka anapus daugelio visuomeninių procesų (</a:t>
            </a:r>
            <a:r>
              <a:rPr lang="lt-LT" sz="2400" dirty="0" err="1">
                <a:solidFill>
                  <a:srgbClr val="002060"/>
                </a:solidFill>
              </a:rPr>
              <a:t>Par</a:t>
            </a:r>
            <a:r>
              <a:rPr lang="lt-LT" sz="2400" dirty="0">
                <a:solidFill>
                  <a:srgbClr val="002060"/>
                </a:solidFill>
              </a:rPr>
              <a:t>. 18.1.)</a:t>
            </a:r>
          </a:p>
          <a:p>
            <a:pPr marL="0" indent="0">
              <a:buNone/>
            </a:pPr>
            <a:r>
              <a:rPr lang="lt-LT" sz="2400" dirty="0">
                <a:solidFill>
                  <a:srgbClr val="002060"/>
                </a:solidFill>
              </a:rPr>
              <a:t>17.2. Mokyklų tiksluose ir švietimo sistemos struktūroje derinti </a:t>
            </a:r>
            <a:r>
              <a:rPr lang="lt-LT" sz="2400" b="1" dirty="0">
                <a:solidFill>
                  <a:srgbClr val="002060"/>
                </a:solidFill>
              </a:rPr>
              <a:t>lygių galimybių visiems</a:t>
            </a:r>
            <a:r>
              <a:rPr lang="lt-LT" sz="2400" dirty="0">
                <a:solidFill>
                  <a:srgbClr val="002060"/>
                </a:solidFill>
              </a:rPr>
              <a:t> teikimą ir siekį skatinti asmenis bei organizacijas </a:t>
            </a:r>
            <a:r>
              <a:rPr lang="lt-LT" sz="2400" u="sng" dirty="0">
                <a:solidFill>
                  <a:srgbClr val="002060"/>
                </a:solidFill>
              </a:rPr>
              <a:t>orientuotis į aukščiausius rezultatus (? JR)</a:t>
            </a:r>
            <a:r>
              <a:rPr lang="lt-LT" sz="2400" dirty="0">
                <a:solidFill>
                  <a:srgbClr val="002060"/>
                </a:solidFill>
              </a:rPr>
              <a:t>.</a:t>
            </a:r>
          </a:p>
          <a:p>
            <a:endParaRPr lang="lt-LT" sz="2400" dirty="0">
              <a:solidFill>
                <a:srgbClr val="002060"/>
              </a:solidFill>
            </a:endParaRPr>
          </a:p>
        </p:txBody>
      </p:sp>
      <p:sp>
        <p:nvSpPr>
          <p:cNvPr id="7" name="Title 1"/>
          <p:cNvSpPr>
            <a:spLocks noGrp="1"/>
          </p:cNvSpPr>
          <p:nvPr>
            <p:ph type="title"/>
          </p:nvPr>
        </p:nvSpPr>
        <p:spPr>
          <a:xfrm>
            <a:off x="838200" y="269631"/>
            <a:ext cx="11588436" cy="1325563"/>
          </a:xfrm>
        </p:spPr>
        <p:txBody>
          <a:bodyPr/>
          <a:lstStyle/>
          <a:p>
            <a:r>
              <a:rPr lang="lt-LT" b="1" dirty="0">
                <a:solidFill>
                  <a:schemeClr val="accent6">
                    <a:lumMod val="50000"/>
                  </a:schemeClr>
                </a:solidFill>
              </a:rPr>
              <a:t>Lygiateisiškumo neužtikrinimas užtikrina diskriminuojantį švietimo pobūdį</a:t>
            </a:r>
          </a:p>
        </p:txBody>
      </p:sp>
    </p:spTree>
    <p:extLst>
      <p:ext uri="{BB962C8B-B14F-4D97-AF65-F5344CB8AC3E}">
        <p14:creationId xmlns:p14="http://schemas.microsoft.com/office/powerpoint/2010/main" val="4004945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45323"/>
            <a:ext cx="10515600" cy="4228316"/>
          </a:xfrm>
        </p:spPr>
        <p:txBody>
          <a:bodyPr>
            <a:noAutofit/>
          </a:bodyPr>
          <a:lstStyle/>
          <a:p>
            <a:pPr marL="0" indent="0" algn="just">
              <a:buNone/>
            </a:pPr>
            <a:r>
              <a:rPr lang="lt-LT" sz="2400" b="1" dirty="0">
                <a:solidFill>
                  <a:srgbClr val="002060"/>
                </a:solidFill>
              </a:rPr>
              <a:t>NACIONALINĖ PAŽANGOS STRATEGIJA:  </a:t>
            </a:r>
          </a:p>
          <a:p>
            <a:pPr marL="0" indent="0" algn="just">
              <a:buNone/>
            </a:pPr>
            <a:r>
              <a:rPr lang="lt-LT" sz="2400" dirty="0">
                <a:solidFill>
                  <a:srgbClr val="002060"/>
                </a:solidFill>
              </a:rPr>
              <a:t>Sukurti nacionalines </a:t>
            </a:r>
            <a:r>
              <a:rPr lang="lt-LT" sz="2400" b="1" dirty="0">
                <a:solidFill>
                  <a:srgbClr val="002060"/>
                </a:solidFill>
              </a:rPr>
              <a:t>VISŲ besimokančių </a:t>
            </a:r>
            <a:r>
              <a:rPr lang="lt-LT" sz="2400" dirty="0">
                <a:solidFill>
                  <a:srgbClr val="002060"/>
                </a:solidFill>
              </a:rPr>
              <a:t>asmenų polinkius ir gabumus atskleidžiančias programas, talentų atpažinimo ir ugdymo, mokinių, studentų ir dėstytojų </a:t>
            </a:r>
            <a:r>
              <a:rPr lang="lt-LT" sz="2400" dirty="0" err="1">
                <a:solidFill>
                  <a:srgbClr val="002060"/>
                </a:solidFill>
              </a:rPr>
              <a:t>judumo</a:t>
            </a:r>
            <a:r>
              <a:rPr lang="lt-LT" sz="2400" dirty="0">
                <a:solidFill>
                  <a:srgbClr val="002060"/>
                </a:solidFill>
              </a:rPr>
              <a:t> sistemas. </a:t>
            </a:r>
            <a:r>
              <a:rPr lang="lt-LT" sz="2400" dirty="0">
                <a:solidFill>
                  <a:srgbClr val="C00000"/>
                </a:solidFill>
              </a:rPr>
              <a:t>REMTI </a:t>
            </a:r>
            <a:r>
              <a:rPr lang="lt-LT" sz="2400" u="sng" dirty="0">
                <a:solidFill>
                  <a:srgbClr val="C00000"/>
                </a:solidFill>
              </a:rPr>
              <a:t>GABIŲ (? JR)</a:t>
            </a:r>
            <a:r>
              <a:rPr lang="lt-LT" sz="2400" dirty="0">
                <a:solidFill>
                  <a:srgbClr val="C00000"/>
                </a:solidFill>
              </a:rPr>
              <a:t> </a:t>
            </a:r>
            <a:r>
              <a:rPr lang="lt-LT" sz="2400" dirty="0">
                <a:solidFill>
                  <a:srgbClr val="002060"/>
                </a:solidFill>
              </a:rPr>
              <a:t>vaikų akademinį, kūrybinį ir sporto neformalųjį ugdymą – sutelkti geriausius šalies mokytojus, mokslo, kultūros ir sporto ekspertus, pritraukti užsienio specialistų. (12 </a:t>
            </a:r>
            <a:r>
              <a:rPr lang="lt-LT" sz="2400" dirty="0" err="1">
                <a:solidFill>
                  <a:srgbClr val="002060"/>
                </a:solidFill>
              </a:rPr>
              <a:t>p</a:t>
            </a:r>
            <a:r>
              <a:rPr lang="lt-LT" sz="2400" dirty="0">
                <a:solidFill>
                  <a:srgbClr val="002060"/>
                </a:solidFill>
              </a:rPr>
              <a:t>. Besimokanti visuomenė)</a:t>
            </a:r>
          </a:p>
        </p:txBody>
      </p:sp>
      <p:sp>
        <p:nvSpPr>
          <p:cNvPr id="6" name="Title 1"/>
          <p:cNvSpPr>
            <a:spLocks noGrp="1"/>
          </p:cNvSpPr>
          <p:nvPr>
            <p:ph type="title"/>
          </p:nvPr>
        </p:nvSpPr>
        <p:spPr>
          <a:xfrm>
            <a:off x="838200" y="304800"/>
            <a:ext cx="11588436" cy="1325563"/>
          </a:xfrm>
        </p:spPr>
        <p:txBody>
          <a:bodyPr/>
          <a:lstStyle/>
          <a:p>
            <a:r>
              <a:rPr lang="lt-LT" b="1" dirty="0">
                <a:solidFill>
                  <a:schemeClr val="accent6">
                    <a:lumMod val="50000"/>
                  </a:schemeClr>
                </a:solidFill>
              </a:rPr>
              <a:t>Lygiateisiškumo neužtikrinimas užtikrina diskriminuojantį švietimo pobūdį</a:t>
            </a:r>
          </a:p>
        </p:txBody>
      </p:sp>
    </p:spTree>
    <p:extLst>
      <p:ext uri="{BB962C8B-B14F-4D97-AF65-F5344CB8AC3E}">
        <p14:creationId xmlns:p14="http://schemas.microsoft.com/office/powerpoint/2010/main" val="4090738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7188" y="1328866"/>
            <a:ext cx="8655113" cy="574189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63374" y="5802086"/>
            <a:ext cx="3757188" cy="954107"/>
          </a:xfrm>
          <a:prstGeom prst="rect">
            <a:avLst/>
          </a:prstGeom>
        </p:spPr>
        <p:txBody>
          <a:bodyPr wrap="square">
            <a:spAutoFit/>
          </a:bodyPr>
          <a:lstStyle/>
          <a:p>
            <a:pPr algn="just"/>
            <a:r>
              <a:rPr lang="lt-LT" altLang="lt-LT" sz="1400" b="1" dirty="0">
                <a:solidFill>
                  <a:srgbClr val="002060"/>
                </a:solidFill>
              </a:rPr>
              <a:t>Užsakovas: </a:t>
            </a:r>
            <a:r>
              <a:rPr lang="lt-LT" altLang="lt-LT" sz="1400" dirty="0">
                <a:solidFill>
                  <a:srgbClr val="002060"/>
                </a:solidFill>
              </a:rPr>
              <a:t>Mokytojų kompetencijos centras. </a:t>
            </a:r>
          </a:p>
          <a:p>
            <a:pPr algn="just"/>
            <a:r>
              <a:rPr lang="lt-LT" altLang="lt-LT" sz="1400" b="1" dirty="0">
                <a:solidFill>
                  <a:srgbClr val="002060"/>
                </a:solidFill>
              </a:rPr>
              <a:t>Vykdytojai: </a:t>
            </a:r>
            <a:r>
              <a:rPr lang="lt-LT" altLang="lt-LT" sz="1400" dirty="0" err="1">
                <a:solidFill>
                  <a:srgbClr val="002060"/>
                </a:solidFill>
              </a:rPr>
              <a:t>Prof</a:t>
            </a:r>
            <a:r>
              <a:rPr lang="lt-LT" altLang="lt-LT" sz="1400" dirty="0">
                <a:solidFill>
                  <a:srgbClr val="002060"/>
                </a:solidFill>
              </a:rPr>
              <a:t>. </a:t>
            </a:r>
            <a:r>
              <a:rPr lang="lt-LT" altLang="lt-LT" sz="1400" dirty="0" err="1">
                <a:solidFill>
                  <a:srgbClr val="002060"/>
                </a:solidFill>
              </a:rPr>
              <a:t>dr</a:t>
            </a:r>
            <a:r>
              <a:rPr lang="lt-LT" altLang="lt-LT" sz="1400" dirty="0">
                <a:solidFill>
                  <a:srgbClr val="002060"/>
                </a:solidFill>
              </a:rPr>
              <a:t>. </a:t>
            </a:r>
            <a:r>
              <a:rPr lang="lt-LT" altLang="lt-LT" sz="1400" dirty="0" err="1">
                <a:solidFill>
                  <a:srgbClr val="002060"/>
                </a:solidFill>
              </a:rPr>
              <a:t>J.Ruškus</a:t>
            </a:r>
            <a:r>
              <a:rPr lang="lt-LT" altLang="lt-LT" sz="1400" dirty="0">
                <a:solidFill>
                  <a:srgbClr val="002060"/>
                </a:solidFill>
              </a:rPr>
              <a:t> (vadovas), </a:t>
            </a:r>
          </a:p>
          <a:p>
            <a:pPr algn="just"/>
            <a:r>
              <a:rPr lang="lt-LT" altLang="lt-LT" sz="1400" dirty="0" err="1">
                <a:solidFill>
                  <a:srgbClr val="002060"/>
                </a:solidFill>
              </a:rPr>
              <a:t>Dr</a:t>
            </a:r>
            <a:r>
              <a:rPr lang="lt-LT" altLang="lt-LT" sz="1400" dirty="0">
                <a:solidFill>
                  <a:srgbClr val="002060"/>
                </a:solidFill>
              </a:rPr>
              <a:t>. </a:t>
            </a:r>
            <a:r>
              <a:rPr lang="lt-LT" altLang="lt-LT" sz="1400" dirty="0" err="1">
                <a:solidFill>
                  <a:srgbClr val="002060"/>
                </a:solidFill>
              </a:rPr>
              <a:t>D.Žvirdauskas</a:t>
            </a:r>
            <a:r>
              <a:rPr lang="lt-LT" altLang="lt-LT" sz="1400" dirty="0">
                <a:solidFill>
                  <a:srgbClr val="002060"/>
                </a:solidFill>
              </a:rPr>
              <a:t>, </a:t>
            </a:r>
            <a:r>
              <a:rPr lang="lt-LT" altLang="lt-LT" sz="1400" dirty="0" err="1">
                <a:solidFill>
                  <a:srgbClr val="002060"/>
                </a:solidFill>
              </a:rPr>
              <a:t>I.Eskytė</a:t>
            </a:r>
            <a:r>
              <a:rPr lang="lt-LT" altLang="lt-LT" sz="1400" dirty="0">
                <a:solidFill>
                  <a:srgbClr val="002060"/>
                </a:solidFill>
              </a:rPr>
              <a:t>, </a:t>
            </a:r>
            <a:r>
              <a:rPr lang="lt-LT" altLang="lt-LT" sz="1400" dirty="0" err="1">
                <a:solidFill>
                  <a:srgbClr val="002060"/>
                </a:solidFill>
              </a:rPr>
              <a:t>R.Motiečienė</a:t>
            </a:r>
            <a:r>
              <a:rPr lang="lt-LT" altLang="lt-LT" sz="1400" dirty="0">
                <a:solidFill>
                  <a:srgbClr val="002060"/>
                </a:solidFill>
              </a:rPr>
              <a:t>, </a:t>
            </a:r>
          </a:p>
          <a:p>
            <a:pPr algn="just"/>
            <a:r>
              <a:rPr lang="lt-LT" altLang="lt-LT" sz="1400" dirty="0" err="1">
                <a:solidFill>
                  <a:srgbClr val="002060"/>
                </a:solidFill>
              </a:rPr>
              <a:t>A.Dorelaitienė</a:t>
            </a:r>
            <a:r>
              <a:rPr lang="lt-LT" altLang="lt-LT" sz="1400" dirty="0">
                <a:solidFill>
                  <a:srgbClr val="002060"/>
                </a:solidFill>
              </a:rPr>
              <a:t>, </a:t>
            </a:r>
            <a:r>
              <a:rPr lang="lt-LT" altLang="lt-LT" sz="1400" dirty="0" err="1">
                <a:solidFill>
                  <a:srgbClr val="002060"/>
                </a:solidFill>
              </a:rPr>
              <a:t>E.Jagelavičiūtė</a:t>
            </a:r>
            <a:r>
              <a:rPr lang="en-US" altLang="lt-LT" sz="1400" dirty="0">
                <a:solidFill>
                  <a:srgbClr val="002060"/>
                </a:solidFill>
              </a:rPr>
              <a:t>,</a:t>
            </a:r>
            <a:r>
              <a:rPr lang="lt-LT" altLang="lt-LT" sz="1400" dirty="0">
                <a:solidFill>
                  <a:srgbClr val="002060"/>
                </a:solidFill>
              </a:rPr>
              <a:t> </a:t>
            </a:r>
            <a:r>
              <a:rPr lang="lt-LT" altLang="lt-LT" sz="1400" dirty="0" err="1">
                <a:solidFill>
                  <a:srgbClr val="002060"/>
                </a:solidFill>
              </a:rPr>
              <a:t>R.Žvirdauskienė</a:t>
            </a:r>
            <a:r>
              <a:rPr lang="lt-LT" altLang="lt-LT" sz="1400" dirty="0">
                <a:solidFill>
                  <a:srgbClr val="002060"/>
                </a:solidFill>
              </a:rPr>
              <a:t>.</a:t>
            </a:r>
            <a:endParaRPr lang="lt-LT" altLang="lt-LT" sz="1400" b="1" dirty="0">
              <a:solidFill>
                <a:srgbClr val="002060"/>
              </a:solidFill>
              <a:cs typeface="Times New Roman" pitchFamily="18" charset="0"/>
            </a:endParaRPr>
          </a:p>
        </p:txBody>
      </p:sp>
      <p:sp>
        <p:nvSpPr>
          <p:cNvPr id="10" name="Rectangle 9"/>
          <p:cNvSpPr/>
          <p:nvPr/>
        </p:nvSpPr>
        <p:spPr>
          <a:xfrm>
            <a:off x="63374" y="1643789"/>
            <a:ext cx="12192000" cy="3985706"/>
          </a:xfrm>
          <a:prstGeom prst="rect">
            <a:avLst/>
          </a:prstGeom>
        </p:spPr>
        <p:txBody>
          <a:bodyPr wrap="square">
            <a:spAutoFit/>
          </a:bodyPr>
          <a:lstStyle/>
          <a:p>
            <a:pPr algn="just"/>
            <a:r>
              <a:rPr lang="lt-LT" sz="2100" b="1" dirty="0">
                <a:solidFill>
                  <a:srgbClr val="C00000"/>
                </a:solidFill>
              </a:rPr>
              <a:t>Lūkesčių ir vertybių hierarchija.</a:t>
            </a:r>
            <a:r>
              <a:rPr lang="lt-LT" sz="2100" dirty="0">
                <a:solidFill>
                  <a:srgbClr val="C00000"/>
                </a:solidFill>
              </a:rPr>
              <a:t> </a:t>
            </a:r>
          </a:p>
          <a:p>
            <a:pPr algn="just"/>
            <a:endParaRPr lang="lt-LT" altLang="lt-LT" sz="2100" b="1" dirty="0">
              <a:cs typeface="Times New Roman" pitchFamily="18" charset="0"/>
            </a:endParaRPr>
          </a:p>
          <a:p>
            <a:pPr algn="just"/>
            <a:r>
              <a:rPr lang="lt-LT" altLang="lt-LT" sz="2100" b="1" dirty="0">
                <a:solidFill>
                  <a:srgbClr val="002060"/>
                </a:solidFill>
                <a:cs typeface="Times New Roman" pitchFamily="18" charset="0"/>
              </a:rPr>
              <a:t>Ikimokyklinio ir priešmokyklinio </a:t>
            </a:r>
          </a:p>
          <a:p>
            <a:pPr algn="just"/>
            <a:r>
              <a:rPr lang="lt-LT" altLang="lt-LT" sz="2100" b="1" dirty="0">
                <a:solidFill>
                  <a:srgbClr val="002060"/>
                </a:solidFill>
                <a:cs typeface="Times New Roman" pitchFamily="18" charset="0"/>
              </a:rPr>
              <a:t>ugdymo tikslų </a:t>
            </a:r>
          </a:p>
          <a:p>
            <a:pPr algn="just"/>
            <a:r>
              <a:rPr lang="lt-LT" altLang="lt-LT" sz="2100" b="1" dirty="0">
                <a:solidFill>
                  <a:srgbClr val="002060"/>
                </a:solidFill>
                <a:cs typeface="Times New Roman" pitchFamily="18" charset="0"/>
              </a:rPr>
              <a:t>realizavimo lygmuo (N=4690)</a:t>
            </a:r>
            <a:r>
              <a:rPr lang="lt-LT" altLang="lt-LT" sz="2400" b="1" dirty="0">
                <a:solidFill>
                  <a:srgbClr val="002060"/>
                </a:solidFill>
              </a:rPr>
              <a:t> </a:t>
            </a:r>
          </a:p>
          <a:p>
            <a:pPr algn="just"/>
            <a:endParaRPr lang="lt-LT" altLang="lt-LT" sz="2400" b="1" dirty="0">
              <a:solidFill>
                <a:srgbClr val="002060"/>
              </a:solidFill>
            </a:endParaRPr>
          </a:p>
          <a:p>
            <a:pPr algn="just"/>
            <a:r>
              <a:rPr lang="lt-LT" altLang="lt-LT" sz="2000" b="1" dirty="0">
                <a:solidFill>
                  <a:srgbClr val="002060"/>
                </a:solidFill>
              </a:rPr>
              <a:t>Pastaba</a:t>
            </a:r>
            <a:r>
              <a:rPr lang="lt-LT" altLang="lt-LT" sz="2000" dirty="0">
                <a:solidFill>
                  <a:srgbClr val="002060"/>
                </a:solidFill>
              </a:rPr>
              <a:t>: didesnis skaičius žymi </a:t>
            </a:r>
          </a:p>
          <a:p>
            <a:pPr algn="just"/>
            <a:r>
              <a:rPr lang="lt-LT" altLang="lt-LT" sz="2000" dirty="0">
                <a:solidFill>
                  <a:srgbClr val="002060"/>
                </a:solidFill>
              </a:rPr>
              <a:t>didesnį atstumą (nesutapimą) </a:t>
            </a:r>
          </a:p>
          <a:p>
            <a:pPr algn="just"/>
            <a:r>
              <a:rPr lang="lt-LT" altLang="lt-LT" sz="2000" dirty="0">
                <a:solidFill>
                  <a:srgbClr val="002060"/>
                </a:solidFill>
              </a:rPr>
              <a:t>tarp tikslo svarbos ir tikslo patirties. </a:t>
            </a:r>
          </a:p>
          <a:p>
            <a:pPr algn="just"/>
            <a:r>
              <a:rPr lang="lt-LT" altLang="lt-LT" sz="2000" dirty="0">
                <a:solidFill>
                  <a:srgbClr val="002060"/>
                </a:solidFill>
              </a:rPr>
              <a:t>Mažesnis skaičius žymi </a:t>
            </a:r>
          </a:p>
          <a:p>
            <a:pPr algn="just"/>
            <a:r>
              <a:rPr lang="lt-LT" altLang="lt-LT" sz="2000" dirty="0">
                <a:solidFill>
                  <a:srgbClr val="002060"/>
                </a:solidFill>
              </a:rPr>
              <a:t>svarbos ir patirties sutapimą.</a:t>
            </a:r>
            <a:endParaRPr lang="lt-LT" sz="2000" dirty="0">
              <a:solidFill>
                <a:srgbClr val="002060"/>
              </a:solidFill>
            </a:endParaRPr>
          </a:p>
          <a:p>
            <a:pPr algn="just"/>
            <a:endParaRPr lang="lt-LT" altLang="lt-LT" sz="2100" b="1" dirty="0">
              <a:solidFill>
                <a:srgbClr val="002060"/>
              </a:solidFill>
              <a:cs typeface="Times New Roman" pitchFamily="18" charset="0"/>
            </a:endParaRPr>
          </a:p>
        </p:txBody>
      </p:sp>
      <p:sp>
        <p:nvSpPr>
          <p:cNvPr id="12" name="Title 1"/>
          <p:cNvSpPr>
            <a:spLocks noGrp="1"/>
          </p:cNvSpPr>
          <p:nvPr>
            <p:ph type="title"/>
          </p:nvPr>
        </p:nvSpPr>
        <p:spPr>
          <a:xfrm>
            <a:off x="838200" y="177557"/>
            <a:ext cx="11353800" cy="1325563"/>
          </a:xfrm>
        </p:spPr>
        <p:txBody>
          <a:bodyPr/>
          <a:lstStyle/>
          <a:p>
            <a:r>
              <a:rPr lang="lt-LT" b="1" dirty="0">
                <a:solidFill>
                  <a:schemeClr val="accent6">
                    <a:lumMod val="50000"/>
                  </a:schemeClr>
                </a:solidFill>
              </a:rPr>
              <a:t>Lygiateisiškumo neužtikrinimas užtikrina diskriminuojantį švietimo pobūdį</a:t>
            </a:r>
          </a:p>
        </p:txBody>
      </p:sp>
    </p:spTree>
    <p:extLst>
      <p:ext uri="{BB962C8B-B14F-4D97-AF65-F5344CB8AC3E}">
        <p14:creationId xmlns:p14="http://schemas.microsoft.com/office/powerpoint/2010/main" val="874706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450" y="1770184"/>
            <a:ext cx="11239123" cy="4911969"/>
          </a:xfrm>
        </p:spPr>
        <p:txBody>
          <a:bodyPr>
            <a:noAutofit/>
          </a:bodyPr>
          <a:lstStyle/>
          <a:p>
            <a:r>
              <a:rPr lang="lt-LT" sz="2400" dirty="0">
                <a:solidFill>
                  <a:srgbClr val="002060"/>
                </a:solidFill>
              </a:rPr>
              <a:t>Neatpažinta švietimo </a:t>
            </a:r>
            <a:r>
              <a:rPr lang="lt-LT" sz="2400" dirty="0">
                <a:solidFill>
                  <a:srgbClr val="C00000"/>
                </a:solidFill>
              </a:rPr>
              <a:t>kryptis</a:t>
            </a:r>
            <a:r>
              <a:rPr lang="en-US" sz="2400" dirty="0">
                <a:solidFill>
                  <a:srgbClr val="002060"/>
                </a:solidFill>
              </a:rPr>
              <a:t>  </a:t>
            </a:r>
            <a:r>
              <a:rPr lang="lt-LT" sz="2400" dirty="0">
                <a:solidFill>
                  <a:srgbClr val="002060"/>
                </a:solidFill>
              </a:rPr>
              <a:t>(</a:t>
            </a:r>
            <a:r>
              <a:rPr lang="lt-LT" sz="2400" dirty="0" err="1">
                <a:solidFill>
                  <a:srgbClr val="002060"/>
                </a:solidFill>
              </a:rPr>
              <a:t>vs</a:t>
            </a:r>
            <a:r>
              <a:rPr lang="lt-LT" sz="2400" dirty="0">
                <a:solidFill>
                  <a:srgbClr val="002060"/>
                </a:solidFill>
              </a:rPr>
              <a:t> Suomija, </a:t>
            </a:r>
            <a:r>
              <a:rPr lang="en-US" sz="2400" dirty="0">
                <a:solidFill>
                  <a:srgbClr val="002060"/>
                </a:solidFill>
              </a:rPr>
              <a:t>1960-1970 m. </a:t>
            </a:r>
            <a:r>
              <a:rPr lang="lt-LT" sz="2400" dirty="0">
                <a:solidFill>
                  <a:srgbClr val="002060"/>
                </a:solidFill>
              </a:rPr>
              <a:t>pasirinkusi lygybės ir tautiškumo švietimo kryptį)</a:t>
            </a:r>
          </a:p>
          <a:p>
            <a:r>
              <a:rPr lang="lt-LT" sz="2400" dirty="0">
                <a:solidFill>
                  <a:srgbClr val="002060"/>
                </a:solidFill>
              </a:rPr>
              <a:t>Vadinamųjų „prestižinių“ – </a:t>
            </a:r>
            <a:r>
              <a:rPr lang="lt-LT" sz="2400" dirty="0">
                <a:solidFill>
                  <a:srgbClr val="C00000"/>
                </a:solidFill>
              </a:rPr>
              <a:t>vaikus atsirenkančių </a:t>
            </a:r>
            <a:r>
              <a:rPr lang="lt-LT" sz="2400" dirty="0">
                <a:solidFill>
                  <a:srgbClr val="002060"/>
                </a:solidFill>
              </a:rPr>
              <a:t>- mokyklų sindromas</a:t>
            </a:r>
          </a:p>
          <a:p>
            <a:r>
              <a:rPr lang="lt-LT" sz="2400" dirty="0" err="1">
                <a:solidFill>
                  <a:srgbClr val="C00000"/>
                </a:solidFill>
              </a:rPr>
              <a:t>Korepetitoriavimas</a:t>
            </a:r>
            <a:r>
              <a:rPr lang="lt-LT" sz="2400" dirty="0">
                <a:solidFill>
                  <a:srgbClr val="002060"/>
                </a:solidFill>
              </a:rPr>
              <a:t> kaip švietimo sistemų nesėkmės požymis</a:t>
            </a:r>
          </a:p>
          <a:p>
            <a:r>
              <a:rPr lang="lt-LT" sz="2400" dirty="0">
                <a:solidFill>
                  <a:srgbClr val="002060"/>
                </a:solidFill>
              </a:rPr>
              <a:t>Ne vaiko teisė rinktis mokyklą, bet </a:t>
            </a:r>
            <a:r>
              <a:rPr lang="lt-LT" sz="2400" dirty="0">
                <a:solidFill>
                  <a:srgbClr val="C00000"/>
                </a:solidFill>
              </a:rPr>
              <a:t>mokyklos teisė rinktis vaikus</a:t>
            </a:r>
          </a:p>
          <a:p>
            <a:r>
              <a:rPr lang="lt-LT" sz="2400" dirty="0">
                <a:solidFill>
                  <a:srgbClr val="002060"/>
                </a:solidFill>
              </a:rPr>
              <a:t>Mokyklų „gelbėjimas“ dėl </a:t>
            </a:r>
            <a:r>
              <a:rPr lang="lt-LT" sz="2400" dirty="0">
                <a:solidFill>
                  <a:srgbClr val="C00000"/>
                </a:solidFill>
              </a:rPr>
              <a:t>reitingų</a:t>
            </a:r>
            <a:r>
              <a:rPr lang="lt-LT" sz="2400" dirty="0">
                <a:solidFill>
                  <a:srgbClr val="002060"/>
                </a:solidFill>
              </a:rPr>
              <a:t> aukojant vaikus</a:t>
            </a:r>
          </a:p>
          <a:p>
            <a:r>
              <a:rPr lang="lt-LT" sz="2400" dirty="0">
                <a:solidFill>
                  <a:srgbClr val="C00000"/>
                </a:solidFill>
              </a:rPr>
              <a:t>Specialusis ugdymas </a:t>
            </a:r>
            <a:r>
              <a:rPr lang="lt-LT" sz="2400" dirty="0">
                <a:solidFill>
                  <a:srgbClr val="002060"/>
                </a:solidFill>
              </a:rPr>
              <a:t>ir mokymas namuose yra atskirtis</a:t>
            </a:r>
            <a:endParaRPr lang="en-US" sz="2400" dirty="0">
              <a:solidFill>
                <a:srgbClr val="002060"/>
              </a:solidFill>
            </a:endParaRPr>
          </a:p>
          <a:p>
            <a:r>
              <a:rPr lang="lt-LT" sz="2400" dirty="0">
                <a:solidFill>
                  <a:srgbClr val="002060"/>
                </a:solidFill>
              </a:rPr>
              <a:t>Vaikų </a:t>
            </a:r>
            <a:r>
              <a:rPr lang="lt-LT" sz="2400" dirty="0">
                <a:solidFill>
                  <a:srgbClr val="C00000"/>
                </a:solidFill>
              </a:rPr>
              <a:t>lyginimas</a:t>
            </a:r>
            <a:r>
              <a:rPr lang="lt-LT" sz="2400" dirty="0">
                <a:solidFill>
                  <a:srgbClr val="002060"/>
                </a:solidFill>
              </a:rPr>
              <a:t> ignoruojant individualią pažangą</a:t>
            </a:r>
          </a:p>
          <a:p>
            <a:r>
              <a:rPr lang="lt-LT" sz="2400" dirty="0">
                <a:solidFill>
                  <a:srgbClr val="C00000"/>
                </a:solidFill>
              </a:rPr>
              <a:t>Gabaus</a:t>
            </a:r>
            <a:r>
              <a:rPr lang="lt-LT" sz="2400" dirty="0">
                <a:solidFill>
                  <a:srgbClr val="002060"/>
                </a:solidFill>
              </a:rPr>
              <a:t> vaiko sampratos redukcija, </a:t>
            </a:r>
            <a:r>
              <a:rPr lang="lt-LT" sz="2400" dirty="0">
                <a:solidFill>
                  <a:srgbClr val="C00000"/>
                </a:solidFill>
              </a:rPr>
              <a:t>akademinių</a:t>
            </a:r>
            <a:r>
              <a:rPr lang="lt-LT" sz="2400" dirty="0">
                <a:solidFill>
                  <a:srgbClr val="002060"/>
                </a:solidFill>
              </a:rPr>
              <a:t> pasiekimų pervertinimas</a:t>
            </a:r>
          </a:p>
          <a:p>
            <a:r>
              <a:rPr lang="lt-LT" sz="2400" dirty="0">
                <a:solidFill>
                  <a:srgbClr val="002060"/>
                </a:solidFill>
              </a:rPr>
              <a:t>Patyčios kaip sisteminio nepakantumo, įvairovės bei lygybės sąlygų  stokos rezultatas</a:t>
            </a:r>
          </a:p>
          <a:p>
            <a:r>
              <a:rPr lang="lt-LT" sz="2400" dirty="0">
                <a:solidFill>
                  <a:srgbClr val="002060"/>
                </a:solidFill>
              </a:rPr>
              <a:t>Socialinių- pilietinių gebėjimų nevertinimas, </a:t>
            </a:r>
            <a:r>
              <a:rPr lang="lt-LT" sz="2400" dirty="0">
                <a:solidFill>
                  <a:srgbClr val="C00000"/>
                </a:solidFill>
              </a:rPr>
              <a:t>neformalaus švietimo </a:t>
            </a:r>
            <a:r>
              <a:rPr lang="lt-LT" sz="2400" dirty="0" err="1">
                <a:solidFill>
                  <a:srgbClr val="C00000"/>
                </a:solidFill>
              </a:rPr>
              <a:t>neformalumas</a:t>
            </a:r>
            <a:endParaRPr lang="lt-LT" sz="2400" dirty="0">
              <a:solidFill>
                <a:srgbClr val="C00000"/>
              </a:solidFill>
            </a:endParaRPr>
          </a:p>
        </p:txBody>
      </p:sp>
      <p:sp>
        <p:nvSpPr>
          <p:cNvPr id="6" name="Title 1">
            <a:extLst>
              <a:ext uri="{FF2B5EF4-FFF2-40B4-BE49-F238E27FC236}">
                <a16:creationId xmlns:a16="http://schemas.microsoft.com/office/drawing/2014/main" id="{EF19AA40-6465-42B0-BF48-773DC9C77C80}"/>
              </a:ext>
            </a:extLst>
          </p:cNvPr>
          <p:cNvSpPr>
            <a:spLocks noGrp="1"/>
          </p:cNvSpPr>
          <p:nvPr>
            <p:ph type="title"/>
          </p:nvPr>
        </p:nvSpPr>
        <p:spPr>
          <a:xfrm>
            <a:off x="838200" y="365125"/>
            <a:ext cx="11353800" cy="1325563"/>
          </a:xfrm>
        </p:spPr>
        <p:txBody>
          <a:bodyPr/>
          <a:lstStyle/>
          <a:p>
            <a:r>
              <a:rPr lang="lt-LT" b="1" dirty="0">
                <a:solidFill>
                  <a:schemeClr val="accent6">
                    <a:lumMod val="50000"/>
                  </a:schemeClr>
                </a:solidFill>
              </a:rPr>
              <a:t>Lygiateisiškumo neužtikrinimas užtikrina diskriminuojantį švietimo pobūdį</a:t>
            </a:r>
          </a:p>
        </p:txBody>
      </p:sp>
    </p:spTree>
    <p:extLst>
      <p:ext uri="{BB962C8B-B14F-4D97-AF65-F5344CB8AC3E}">
        <p14:creationId xmlns:p14="http://schemas.microsoft.com/office/powerpoint/2010/main" val="1440213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762529661"/>
              </p:ext>
            </p:extLst>
          </p:nvPr>
        </p:nvGraphicFramePr>
        <p:xfrm>
          <a:off x="851026" y="2601922"/>
          <a:ext cx="10375271" cy="4180608"/>
        </p:xfrm>
        <a:graphic>
          <a:graphicData uri="http://schemas.openxmlformats.org/drawingml/2006/table">
            <a:tbl>
              <a:tblPr firstRow="1" firstCol="1" bandRow="1">
                <a:tableStyleId>{5C22544A-7EE6-4342-B048-85BDC9FD1C3A}</a:tableStyleId>
              </a:tblPr>
              <a:tblGrid>
                <a:gridCol w="1346479">
                  <a:extLst>
                    <a:ext uri="{9D8B030D-6E8A-4147-A177-3AD203B41FA5}">
                      <a16:colId xmlns:a16="http://schemas.microsoft.com/office/drawing/2014/main" val="20000"/>
                    </a:ext>
                  </a:extLst>
                </a:gridCol>
                <a:gridCol w="1911841">
                  <a:extLst>
                    <a:ext uri="{9D8B030D-6E8A-4147-A177-3AD203B41FA5}">
                      <a16:colId xmlns:a16="http://schemas.microsoft.com/office/drawing/2014/main" val="20001"/>
                    </a:ext>
                  </a:extLst>
                </a:gridCol>
                <a:gridCol w="1083631">
                  <a:extLst>
                    <a:ext uri="{9D8B030D-6E8A-4147-A177-3AD203B41FA5}">
                      <a16:colId xmlns:a16="http://schemas.microsoft.com/office/drawing/2014/main" val="20002"/>
                    </a:ext>
                  </a:extLst>
                </a:gridCol>
                <a:gridCol w="1083631">
                  <a:extLst>
                    <a:ext uri="{9D8B030D-6E8A-4147-A177-3AD203B41FA5}">
                      <a16:colId xmlns:a16="http://schemas.microsoft.com/office/drawing/2014/main" val="20003"/>
                    </a:ext>
                  </a:extLst>
                </a:gridCol>
                <a:gridCol w="1393337">
                  <a:extLst>
                    <a:ext uri="{9D8B030D-6E8A-4147-A177-3AD203B41FA5}">
                      <a16:colId xmlns:a16="http://schemas.microsoft.com/office/drawing/2014/main" val="20004"/>
                    </a:ext>
                  </a:extLst>
                </a:gridCol>
                <a:gridCol w="1226913">
                  <a:extLst>
                    <a:ext uri="{9D8B030D-6E8A-4147-A177-3AD203B41FA5}">
                      <a16:colId xmlns:a16="http://schemas.microsoft.com/office/drawing/2014/main" val="20005"/>
                    </a:ext>
                  </a:extLst>
                </a:gridCol>
                <a:gridCol w="1081507">
                  <a:extLst>
                    <a:ext uri="{9D8B030D-6E8A-4147-A177-3AD203B41FA5}">
                      <a16:colId xmlns:a16="http://schemas.microsoft.com/office/drawing/2014/main" val="20006"/>
                    </a:ext>
                  </a:extLst>
                </a:gridCol>
                <a:gridCol w="1081507">
                  <a:extLst>
                    <a:ext uri="{9D8B030D-6E8A-4147-A177-3AD203B41FA5}">
                      <a16:colId xmlns:a16="http://schemas.microsoft.com/office/drawing/2014/main" val="20007"/>
                    </a:ext>
                  </a:extLst>
                </a:gridCol>
                <a:gridCol w="166425">
                  <a:extLst>
                    <a:ext uri="{9D8B030D-6E8A-4147-A177-3AD203B41FA5}">
                      <a16:colId xmlns:a16="http://schemas.microsoft.com/office/drawing/2014/main" val="20008"/>
                    </a:ext>
                  </a:extLst>
                </a:gridCol>
              </a:tblGrid>
              <a:tr h="306895">
                <a:tc rowSpan="4">
                  <a:txBody>
                    <a:bodyPr/>
                    <a:lstStyle/>
                    <a:p>
                      <a:pPr algn="ctr">
                        <a:lnSpc>
                          <a:spcPct val="115000"/>
                        </a:lnSpc>
                        <a:spcAft>
                          <a:spcPts val="0"/>
                        </a:spcAft>
                      </a:pPr>
                      <a:r>
                        <a:rPr lang="lt-LT" sz="1800" b="1" dirty="0">
                          <a:effectLst/>
                        </a:rPr>
                        <a:t>Metai</a:t>
                      </a:r>
                      <a:endParaRPr lang="lt-LT" sz="1800" b="1" dirty="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lt-LT" sz="1800" b="1">
                          <a:effectLst/>
                        </a:rPr>
                        <a:t>Viso vaikų Lietuvoje</a:t>
                      </a:r>
                      <a:endParaRPr lang="lt-LT" sz="1800" b="1">
                        <a:effectLst/>
                        <a:latin typeface="Calibri"/>
                        <a:ea typeface="Calibri"/>
                        <a:cs typeface="Times New Roman"/>
                      </a:endParaRPr>
                    </a:p>
                  </a:txBody>
                  <a:tcPr marL="68580" marR="68580" marT="0" marB="0" anchor="ctr"/>
                </a:tc>
                <a:tc gridSpan="6">
                  <a:txBody>
                    <a:bodyPr/>
                    <a:lstStyle/>
                    <a:p>
                      <a:pPr algn="ctr">
                        <a:lnSpc>
                          <a:spcPct val="115000"/>
                        </a:lnSpc>
                        <a:spcAft>
                          <a:spcPts val="0"/>
                        </a:spcAft>
                      </a:pPr>
                      <a:r>
                        <a:rPr lang="lt-LT" sz="1800" b="1" dirty="0">
                          <a:effectLst/>
                        </a:rPr>
                        <a:t>Specialiųjų poreikių vaikai:</a:t>
                      </a:r>
                      <a:endParaRPr lang="lt-LT" sz="1800" b="1" dirty="0">
                        <a:effectLst/>
                        <a:latin typeface="Calibri"/>
                        <a:ea typeface="Calibri"/>
                        <a:cs typeface="Times New Roman"/>
                      </a:endParaRPr>
                    </a:p>
                  </a:txBody>
                  <a:tcPr marL="68580" marR="68580" marT="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nSpc>
                          <a:spcPct val="115000"/>
                        </a:lnSpc>
                        <a:spcAft>
                          <a:spcPts val="1000"/>
                        </a:spcAft>
                      </a:pPr>
                      <a:r>
                        <a:rPr lang="lt-LT" sz="1800" b="1">
                          <a:effectLst/>
                        </a:rPr>
                        <a:t> </a:t>
                      </a:r>
                      <a:endParaRPr lang="lt-LT" sz="1800" b="1">
                        <a:effectLst/>
                        <a:latin typeface="Calibri"/>
                        <a:ea typeface="Calibri"/>
                        <a:cs typeface="Times New Roman"/>
                      </a:endParaRPr>
                    </a:p>
                  </a:txBody>
                  <a:tcPr marL="0" marR="0" marT="0" marB="0" anchor="ctr"/>
                </a:tc>
                <a:extLst>
                  <a:ext uri="{0D108BD9-81ED-4DB2-BD59-A6C34878D82A}">
                    <a16:rowId xmlns:a16="http://schemas.microsoft.com/office/drawing/2014/main" val="10000"/>
                  </a:ext>
                </a:extLst>
              </a:tr>
              <a:tr h="625423">
                <a:tc vMerge="1">
                  <a:txBody>
                    <a:bodyPr/>
                    <a:lstStyle/>
                    <a:p>
                      <a:endParaRPr lang="lt-LT"/>
                    </a:p>
                  </a:txBody>
                  <a:tcPr/>
                </a:tc>
                <a:tc vMerge="1">
                  <a:txBody>
                    <a:bodyPr/>
                    <a:lstStyle/>
                    <a:p>
                      <a:endParaRPr lang="lt-LT"/>
                    </a:p>
                  </a:txBody>
                  <a:tcPr/>
                </a:tc>
                <a:tc gridSpan="2">
                  <a:txBody>
                    <a:bodyPr/>
                    <a:lstStyle/>
                    <a:p>
                      <a:pPr algn="ctr">
                        <a:lnSpc>
                          <a:spcPct val="115000"/>
                        </a:lnSpc>
                        <a:spcAft>
                          <a:spcPts val="0"/>
                        </a:spcAft>
                      </a:pPr>
                      <a:r>
                        <a:rPr lang="lt-LT" sz="1800" b="1" dirty="0">
                          <a:effectLst/>
                        </a:rPr>
                        <a:t>Bendrosiose klasėse </a:t>
                      </a:r>
                      <a:endParaRPr lang="lt-LT" sz="1800" b="1" dirty="0">
                        <a:effectLst/>
                        <a:latin typeface="Calibri"/>
                        <a:ea typeface="Calibri"/>
                        <a:cs typeface="Times New Roman"/>
                      </a:endParaRPr>
                    </a:p>
                  </a:txBody>
                  <a:tcPr marL="68580" marR="68580" marT="0" marB="0" anchor="ctr"/>
                </a:tc>
                <a:tc hMerge="1">
                  <a:txBody>
                    <a:bodyPr/>
                    <a:lstStyle/>
                    <a:p>
                      <a:endParaRPr lang="lt-LT"/>
                    </a:p>
                  </a:txBody>
                  <a:tcPr/>
                </a:tc>
                <a:tc gridSpan="2">
                  <a:txBody>
                    <a:bodyPr/>
                    <a:lstStyle/>
                    <a:p>
                      <a:pPr algn="ctr">
                        <a:lnSpc>
                          <a:spcPct val="115000"/>
                        </a:lnSpc>
                        <a:spcAft>
                          <a:spcPts val="0"/>
                        </a:spcAft>
                      </a:pPr>
                      <a:r>
                        <a:rPr lang="lt-LT" sz="1800" b="1" dirty="0">
                          <a:effectLst/>
                        </a:rPr>
                        <a:t>Specialiosiose klasėse</a:t>
                      </a:r>
                      <a:endParaRPr lang="lt-LT" sz="1800" b="1" dirty="0">
                        <a:effectLst/>
                        <a:latin typeface="Calibri"/>
                        <a:ea typeface="Calibri"/>
                        <a:cs typeface="Times New Roman"/>
                      </a:endParaRPr>
                    </a:p>
                  </a:txBody>
                  <a:tcPr marL="68580" marR="68580" marT="0" marB="0" anchor="ctr"/>
                </a:tc>
                <a:tc hMerge="1">
                  <a:txBody>
                    <a:bodyPr/>
                    <a:lstStyle/>
                    <a:p>
                      <a:endParaRPr lang="lt-LT"/>
                    </a:p>
                  </a:txBody>
                  <a:tcPr/>
                </a:tc>
                <a:tc rowSpan="2" gridSpan="2">
                  <a:txBody>
                    <a:bodyPr/>
                    <a:lstStyle/>
                    <a:p>
                      <a:pPr algn="ctr">
                        <a:lnSpc>
                          <a:spcPct val="115000"/>
                        </a:lnSpc>
                        <a:spcAft>
                          <a:spcPts val="0"/>
                        </a:spcAft>
                      </a:pPr>
                      <a:r>
                        <a:rPr lang="lt-LT" sz="1800" b="1" dirty="0">
                          <a:effectLst/>
                        </a:rPr>
                        <a:t>Specialiosios mokyklos</a:t>
                      </a:r>
                      <a:endParaRPr lang="lt-LT" sz="1800" b="1" dirty="0">
                        <a:effectLst/>
                        <a:latin typeface="Calibri"/>
                        <a:ea typeface="Calibri"/>
                        <a:cs typeface="Times New Roman"/>
                      </a:endParaRPr>
                    </a:p>
                  </a:txBody>
                  <a:tcPr marL="68580" marR="68580" marT="0" marB="0" anchor="ctr"/>
                </a:tc>
                <a:tc rowSpan="2" hMerge="1">
                  <a:txBody>
                    <a:bodyPr/>
                    <a:lstStyle/>
                    <a:p>
                      <a:endParaRPr lang="lt-LT"/>
                    </a:p>
                  </a:txBody>
                  <a:tcPr/>
                </a:tc>
                <a:tc>
                  <a:txBody>
                    <a:bodyPr/>
                    <a:lstStyle/>
                    <a:p>
                      <a:pPr>
                        <a:lnSpc>
                          <a:spcPct val="115000"/>
                        </a:lnSpc>
                        <a:spcAft>
                          <a:spcPts val="1000"/>
                        </a:spcAft>
                      </a:pPr>
                      <a:r>
                        <a:rPr lang="lt-LT" sz="1800" b="1">
                          <a:effectLst/>
                        </a:rPr>
                        <a:t> </a:t>
                      </a:r>
                      <a:endParaRPr lang="lt-LT" sz="1800" b="1">
                        <a:effectLst/>
                        <a:latin typeface="Calibri"/>
                        <a:ea typeface="Calibri"/>
                        <a:cs typeface="Times New Roman"/>
                      </a:endParaRPr>
                    </a:p>
                  </a:txBody>
                  <a:tcPr marL="0" marR="0" marT="0" marB="0" anchor="ctr"/>
                </a:tc>
                <a:extLst>
                  <a:ext uri="{0D108BD9-81ED-4DB2-BD59-A6C34878D82A}">
                    <a16:rowId xmlns:a16="http://schemas.microsoft.com/office/drawing/2014/main" val="10001"/>
                  </a:ext>
                </a:extLst>
              </a:tr>
              <a:tr h="330856">
                <a:tc vMerge="1">
                  <a:txBody>
                    <a:bodyPr/>
                    <a:lstStyle/>
                    <a:p>
                      <a:endParaRPr lang="lt-LT"/>
                    </a:p>
                  </a:txBody>
                  <a:tcPr/>
                </a:tc>
                <a:tc vMerge="1">
                  <a:txBody>
                    <a:bodyPr/>
                    <a:lstStyle/>
                    <a:p>
                      <a:endParaRPr lang="lt-LT"/>
                    </a:p>
                  </a:txBody>
                  <a:tcPr/>
                </a:tc>
                <a:tc gridSpan="4">
                  <a:txBody>
                    <a:bodyPr/>
                    <a:lstStyle/>
                    <a:p>
                      <a:pPr algn="ctr">
                        <a:lnSpc>
                          <a:spcPct val="115000"/>
                        </a:lnSpc>
                        <a:spcAft>
                          <a:spcPts val="0"/>
                        </a:spcAft>
                      </a:pPr>
                      <a:r>
                        <a:rPr lang="lt-LT" sz="1800" b="1">
                          <a:effectLst/>
                        </a:rPr>
                        <a:t>Bendrojo lavinimo mokykloje</a:t>
                      </a:r>
                      <a:endParaRPr lang="lt-LT" sz="1800" b="1">
                        <a:effectLst/>
                        <a:latin typeface="Calibri"/>
                        <a:ea typeface="Calibri"/>
                        <a:cs typeface="Times New Roman"/>
                      </a:endParaRPr>
                    </a:p>
                  </a:txBody>
                  <a:tcPr marL="68580" marR="68580" marT="0" marB="0" anchor="ctr"/>
                </a:tc>
                <a:tc hMerge="1">
                  <a:txBody>
                    <a:bodyPr/>
                    <a:lstStyle/>
                    <a:p>
                      <a:endParaRPr lang="lt-LT"/>
                    </a:p>
                  </a:txBody>
                  <a:tcPr/>
                </a:tc>
                <a:tc hMerge="1">
                  <a:txBody>
                    <a:bodyPr/>
                    <a:lstStyle/>
                    <a:p>
                      <a:endParaRPr lang="lt-LT"/>
                    </a:p>
                  </a:txBody>
                  <a:tcPr/>
                </a:tc>
                <a:tc hMerge="1">
                  <a:txBody>
                    <a:bodyPr/>
                    <a:lstStyle/>
                    <a:p>
                      <a:endParaRPr lang="lt-LT"/>
                    </a:p>
                  </a:txBody>
                  <a:tcPr/>
                </a:tc>
                <a:tc gridSpan="2" vMerge="1">
                  <a:txBody>
                    <a:bodyPr/>
                    <a:lstStyle/>
                    <a:p>
                      <a:endParaRPr lang="lt-LT"/>
                    </a:p>
                  </a:txBody>
                  <a:tcPr/>
                </a:tc>
                <a:tc hMerge="1" vMerge="1">
                  <a:txBody>
                    <a:bodyPr/>
                    <a:lstStyle/>
                    <a:p>
                      <a:endParaRPr lang="lt-LT"/>
                    </a:p>
                  </a:txBody>
                  <a:tcPr/>
                </a:tc>
                <a:tc>
                  <a:txBody>
                    <a:bodyPr/>
                    <a:lstStyle/>
                    <a:p>
                      <a:pPr>
                        <a:lnSpc>
                          <a:spcPct val="115000"/>
                        </a:lnSpc>
                        <a:spcAft>
                          <a:spcPts val="1000"/>
                        </a:spcAft>
                      </a:pPr>
                      <a:r>
                        <a:rPr lang="lt-LT" sz="1800" b="1">
                          <a:effectLst/>
                        </a:rPr>
                        <a:t> </a:t>
                      </a:r>
                      <a:endParaRPr lang="lt-LT" sz="1800" b="1">
                        <a:effectLst/>
                        <a:latin typeface="Calibri"/>
                        <a:ea typeface="Calibri"/>
                        <a:cs typeface="Times New Roman"/>
                      </a:endParaRPr>
                    </a:p>
                  </a:txBody>
                  <a:tcPr marL="0" marR="0" marT="0" marB="0" anchor="ctr"/>
                </a:tc>
                <a:extLst>
                  <a:ext uri="{0D108BD9-81ED-4DB2-BD59-A6C34878D82A}">
                    <a16:rowId xmlns:a16="http://schemas.microsoft.com/office/drawing/2014/main" val="10002"/>
                  </a:ext>
                </a:extLst>
              </a:tr>
              <a:tr h="330856">
                <a:tc vMerge="1">
                  <a:txBody>
                    <a:bodyPr/>
                    <a:lstStyle/>
                    <a:p>
                      <a:endParaRPr lang="lt-LT"/>
                    </a:p>
                  </a:txBody>
                  <a:tcPr/>
                </a:tc>
                <a:tc vMerge="1">
                  <a:txBody>
                    <a:bodyPr/>
                    <a:lstStyle/>
                    <a:p>
                      <a:endParaRPr lang="lt-LT"/>
                    </a:p>
                  </a:txBody>
                  <a:tcPr/>
                </a:tc>
                <a:tc>
                  <a:txBody>
                    <a:bodyPr/>
                    <a:lstStyle/>
                    <a:p>
                      <a:pPr algn="ctr">
                        <a:lnSpc>
                          <a:spcPct val="115000"/>
                        </a:lnSpc>
                        <a:spcAft>
                          <a:spcPts val="0"/>
                        </a:spcAft>
                      </a:pPr>
                      <a:r>
                        <a:rPr lang="lt-LT" sz="1800" b="1">
                          <a:effectLst/>
                        </a:rPr>
                        <a:t>N</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dirty="0">
                          <a:effectLst/>
                        </a:rPr>
                        <a:t>N</a:t>
                      </a:r>
                      <a:endParaRPr lang="lt-LT"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N</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a:t>
                      </a:r>
                      <a:endParaRPr lang="lt-LT" sz="1800" b="1">
                        <a:effectLst/>
                        <a:latin typeface="Calibri"/>
                        <a:ea typeface="Calibri"/>
                        <a:cs typeface="Times New Roman"/>
                      </a:endParaRPr>
                    </a:p>
                  </a:txBody>
                  <a:tcPr marL="68580" marR="68580" marT="0" marB="0" anchor="ctr"/>
                </a:tc>
                <a:tc>
                  <a:txBody>
                    <a:bodyPr/>
                    <a:lstStyle/>
                    <a:p>
                      <a:pPr>
                        <a:lnSpc>
                          <a:spcPct val="115000"/>
                        </a:lnSpc>
                        <a:spcAft>
                          <a:spcPts val="1000"/>
                        </a:spcAft>
                      </a:pPr>
                      <a:r>
                        <a:rPr lang="lt-LT" sz="1800" b="1">
                          <a:effectLst/>
                        </a:rPr>
                        <a:t> </a:t>
                      </a:r>
                      <a:endParaRPr lang="lt-LT" sz="1800" b="1">
                        <a:effectLst/>
                        <a:latin typeface="Calibri"/>
                        <a:ea typeface="Calibri"/>
                        <a:cs typeface="Times New Roman"/>
                      </a:endParaRPr>
                    </a:p>
                  </a:txBody>
                  <a:tcPr marL="0" marR="0" marT="0" marB="0" anchor="ctr"/>
                </a:tc>
                <a:extLst>
                  <a:ext uri="{0D108BD9-81ED-4DB2-BD59-A6C34878D82A}">
                    <a16:rowId xmlns:a16="http://schemas.microsoft.com/office/drawing/2014/main" val="10003"/>
                  </a:ext>
                </a:extLst>
              </a:tr>
              <a:tr h="330856">
                <a:tc>
                  <a:txBody>
                    <a:bodyPr/>
                    <a:lstStyle/>
                    <a:p>
                      <a:pPr algn="ctr">
                        <a:lnSpc>
                          <a:spcPct val="115000"/>
                        </a:lnSpc>
                        <a:spcAft>
                          <a:spcPts val="0"/>
                        </a:spcAft>
                      </a:pPr>
                      <a:r>
                        <a:rPr lang="lt-LT" sz="1800" b="1">
                          <a:effectLst/>
                        </a:rPr>
                        <a:t>2016</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330 870</a:t>
                      </a:r>
                      <a:endParaRPr lang="lt-LT" sz="1800" b="1">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lt-LT" sz="1800" b="1">
                          <a:effectLst/>
                        </a:rPr>
                        <a:t>36437</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dirty="0">
                          <a:effectLst/>
                          <a:highlight>
                            <a:srgbClr val="FFFF00"/>
                          </a:highlight>
                        </a:rPr>
                        <a:t>11,01</a:t>
                      </a:r>
                      <a:endParaRPr lang="lt-LT" sz="1800" b="1" dirty="0">
                        <a:effectLst/>
                        <a:latin typeface="Calibri"/>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lt-LT" sz="1800" b="1">
                          <a:effectLst/>
                        </a:rPr>
                        <a:t>1137</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0,34</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3672</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1,11</a:t>
                      </a:r>
                      <a:endParaRPr lang="lt-LT" sz="1800" b="1">
                        <a:effectLst/>
                        <a:latin typeface="Calibri"/>
                        <a:ea typeface="Calibri"/>
                        <a:cs typeface="Times New Roman"/>
                      </a:endParaRPr>
                    </a:p>
                  </a:txBody>
                  <a:tcPr marL="68580" marR="68580" marT="0" marB="0" anchor="ctr"/>
                </a:tc>
                <a:tc>
                  <a:txBody>
                    <a:bodyPr/>
                    <a:lstStyle/>
                    <a:p>
                      <a:pPr>
                        <a:lnSpc>
                          <a:spcPct val="115000"/>
                        </a:lnSpc>
                        <a:spcAft>
                          <a:spcPts val="1000"/>
                        </a:spcAft>
                      </a:pPr>
                      <a:r>
                        <a:rPr lang="lt-LT" sz="1800" b="1">
                          <a:effectLst/>
                        </a:rPr>
                        <a:t> </a:t>
                      </a:r>
                      <a:endParaRPr lang="lt-LT" sz="1800" b="1">
                        <a:effectLst/>
                        <a:latin typeface="Calibri"/>
                        <a:ea typeface="Calibri"/>
                        <a:cs typeface="Times New Roman"/>
                      </a:endParaRPr>
                    </a:p>
                  </a:txBody>
                  <a:tcPr marL="0" marR="0" marT="0" marB="0" anchor="ctr"/>
                </a:tc>
                <a:extLst>
                  <a:ext uri="{0D108BD9-81ED-4DB2-BD59-A6C34878D82A}">
                    <a16:rowId xmlns:a16="http://schemas.microsoft.com/office/drawing/2014/main" val="10004"/>
                  </a:ext>
                </a:extLst>
              </a:tr>
              <a:tr h="625423">
                <a:tc>
                  <a:txBody>
                    <a:bodyPr/>
                    <a:lstStyle/>
                    <a:p>
                      <a:pPr algn="ctr">
                        <a:lnSpc>
                          <a:spcPct val="115000"/>
                        </a:lnSpc>
                        <a:spcAft>
                          <a:spcPts val="0"/>
                        </a:spcAft>
                      </a:pPr>
                      <a:r>
                        <a:rPr lang="lt-LT" sz="1800" b="1">
                          <a:effectLst/>
                        </a:rPr>
                        <a:t>Tendencija</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sym typeface="Wingdings 3"/>
                        </a:rPr>
                        <a:t></a:t>
                      </a:r>
                      <a:r>
                        <a:rPr lang="lt-LT" sz="1800" b="1">
                          <a:effectLst/>
                        </a:rPr>
                        <a:t> R</a:t>
                      </a:r>
                      <a:r>
                        <a:rPr lang="lt-LT" sz="1800" b="1" baseline="30000">
                          <a:effectLst/>
                        </a:rPr>
                        <a:t>2</a:t>
                      </a:r>
                      <a:r>
                        <a:rPr lang="lt-LT" sz="1800" b="1">
                          <a:effectLst/>
                        </a:rPr>
                        <a:t>=0,96</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sym typeface="Wingdings 3"/>
                        </a:rPr>
                        <a:t></a:t>
                      </a:r>
                      <a:r>
                        <a:rPr lang="lt-LT" sz="1800" b="1">
                          <a:effectLst/>
                        </a:rPr>
                        <a:t> R</a:t>
                      </a:r>
                      <a:r>
                        <a:rPr lang="lt-LT" sz="1800" b="1" baseline="30000">
                          <a:effectLst/>
                        </a:rPr>
                        <a:t>2</a:t>
                      </a:r>
                      <a:r>
                        <a:rPr lang="lt-LT" sz="1800" b="1">
                          <a:effectLst/>
                        </a:rPr>
                        <a:t>=0.83</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R</a:t>
                      </a:r>
                      <a:r>
                        <a:rPr lang="lt-LT" sz="1800" b="1" baseline="30000">
                          <a:effectLst/>
                        </a:rPr>
                        <a:t>2</a:t>
                      </a:r>
                      <a:r>
                        <a:rPr lang="lt-LT" sz="1800" b="1">
                          <a:effectLst/>
                        </a:rPr>
                        <a:t>=0.001</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sym typeface="Wingdings 3"/>
                        </a:rPr>
                        <a:t></a:t>
                      </a:r>
                      <a:r>
                        <a:rPr lang="lt-LT" sz="1800" b="1">
                          <a:effectLst/>
                        </a:rPr>
                        <a:t> R</a:t>
                      </a:r>
                      <a:r>
                        <a:rPr lang="lt-LT" sz="1800" b="1" baseline="30000">
                          <a:effectLst/>
                        </a:rPr>
                        <a:t>2</a:t>
                      </a:r>
                      <a:r>
                        <a:rPr lang="lt-LT" sz="1800" b="1">
                          <a:effectLst/>
                        </a:rPr>
                        <a:t>=0.52</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sym typeface="Wingdings 3"/>
                        </a:rPr>
                        <a:t></a:t>
                      </a:r>
                      <a:r>
                        <a:rPr lang="lt-LT" sz="1800" b="1">
                          <a:effectLst/>
                        </a:rPr>
                        <a:t> R</a:t>
                      </a:r>
                      <a:r>
                        <a:rPr lang="lt-LT" sz="1800" b="1" baseline="30000">
                          <a:effectLst/>
                        </a:rPr>
                        <a:t>2</a:t>
                      </a:r>
                      <a:r>
                        <a:rPr lang="lt-LT" sz="1800" b="1">
                          <a:effectLst/>
                        </a:rPr>
                        <a:t>=0.86</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sym typeface="Wingdings 3"/>
                        </a:rPr>
                        <a:t></a:t>
                      </a:r>
                      <a:r>
                        <a:rPr lang="lt-LT" sz="1800" b="1">
                          <a:effectLst/>
                        </a:rPr>
                        <a:t> R</a:t>
                      </a:r>
                      <a:r>
                        <a:rPr lang="lt-LT" sz="1800" b="1" baseline="30000">
                          <a:effectLst/>
                        </a:rPr>
                        <a:t>2</a:t>
                      </a:r>
                      <a:r>
                        <a:rPr lang="lt-LT" sz="1800" b="1">
                          <a:effectLst/>
                        </a:rPr>
                        <a:t>=0.87</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sym typeface="Wingdings 3"/>
                        </a:rPr>
                        <a:t></a:t>
                      </a:r>
                      <a:r>
                        <a:rPr lang="lt-LT" sz="1800" b="1">
                          <a:effectLst/>
                        </a:rPr>
                        <a:t> R</a:t>
                      </a:r>
                      <a:r>
                        <a:rPr lang="lt-LT" sz="1800" b="1" baseline="30000">
                          <a:effectLst/>
                        </a:rPr>
                        <a:t>2</a:t>
                      </a:r>
                      <a:r>
                        <a:rPr lang="lt-LT" sz="1800" b="1">
                          <a:effectLst/>
                        </a:rPr>
                        <a:t>=0.65</a:t>
                      </a:r>
                      <a:endParaRPr lang="lt-LT" sz="1800" b="1">
                        <a:effectLst/>
                        <a:latin typeface="Calibri"/>
                        <a:ea typeface="Calibri"/>
                        <a:cs typeface="Times New Roman"/>
                      </a:endParaRPr>
                    </a:p>
                  </a:txBody>
                  <a:tcPr marL="68580" marR="68580" marT="0" marB="0" anchor="ctr"/>
                </a:tc>
                <a:tc>
                  <a:txBody>
                    <a:bodyPr/>
                    <a:lstStyle/>
                    <a:p>
                      <a:pPr>
                        <a:lnSpc>
                          <a:spcPct val="115000"/>
                        </a:lnSpc>
                        <a:spcAft>
                          <a:spcPts val="1000"/>
                        </a:spcAft>
                      </a:pPr>
                      <a:r>
                        <a:rPr lang="lt-LT" sz="1800" b="1">
                          <a:effectLst/>
                        </a:rPr>
                        <a:t> </a:t>
                      </a:r>
                      <a:endParaRPr lang="lt-LT" sz="1800" b="1">
                        <a:effectLst/>
                        <a:latin typeface="Calibri"/>
                        <a:ea typeface="Calibri"/>
                        <a:cs typeface="Times New Roman"/>
                      </a:endParaRPr>
                    </a:p>
                  </a:txBody>
                  <a:tcPr marL="0" marR="0" marT="0" marB="0" anchor="ctr"/>
                </a:tc>
                <a:extLst>
                  <a:ext uri="{0D108BD9-81ED-4DB2-BD59-A6C34878D82A}">
                    <a16:rowId xmlns:a16="http://schemas.microsoft.com/office/drawing/2014/main" val="10005"/>
                  </a:ext>
                </a:extLst>
              </a:tr>
              <a:tr h="326060">
                <a:tc rowSpan="3">
                  <a:txBody>
                    <a:bodyPr/>
                    <a:lstStyle/>
                    <a:p>
                      <a:pPr algn="ctr">
                        <a:lnSpc>
                          <a:spcPct val="115000"/>
                        </a:lnSpc>
                        <a:spcAft>
                          <a:spcPts val="0"/>
                        </a:spcAft>
                      </a:pPr>
                      <a:r>
                        <a:rPr lang="lt-LT" sz="1800" b="1" dirty="0">
                          <a:effectLst/>
                        </a:rPr>
                        <a:t>Vaikai, turintys</a:t>
                      </a:r>
                      <a:endParaRPr lang="lt-LT"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Negalių</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dirty="0">
                          <a:effectLst/>
                        </a:rPr>
                        <a:t>4235 </a:t>
                      </a:r>
                      <a:endParaRPr lang="lt-LT" sz="1800" b="1"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lt-LT" sz="1800" b="1">
                          <a:effectLst/>
                        </a:rPr>
                        <a:t>11,62</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787</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dirty="0">
                          <a:effectLst/>
                        </a:rPr>
                        <a:t>82,15</a:t>
                      </a:r>
                      <a:endParaRPr lang="lt-LT" sz="1800" b="1" dirty="0">
                        <a:effectLst/>
                        <a:latin typeface="Calibri"/>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lt-LT" sz="1800" b="1">
                          <a:effectLst/>
                        </a:rPr>
                        <a:t>3376</a:t>
                      </a:r>
                      <a:endParaRPr lang="lt-LT" sz="1800" b="1">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lt-LT" sz="1800" b="1" dirty="0">
                          <a:effectLst/>
                        </a:rPr>
                        <a:t>93,08</a:t>
                      </a:r>
                      <a:endParaRPr lang="lt-LT" sz="1800" b="1" dirty="0">
                        <a:effectLst/>
                        <a:latin typeface="Calibri"/>
                        <a:ea typeface="Calibri"/>
                        <a:cs typeface="Times New Roman"/>
                      </a:endParaRPr>
                    </a:p>
                  </a:txBody>
                  <a:tcPr marL="68580" marR="68580" marT="0" marB="0" anchor="ctr">
                    <a:solidFill>
                      <a:srgbClr val="FFFF00"/>
                    </a:solidFill>
                  </a:tcPr>
                </a:tc>
                <a:tc hMerge="1">
                  <a:txBody>
                    <a:bodyPr/>
                    <a:lstStyle/>
                    <a:p>
                      <a:endParaRPr lang="lt-LT"/>
                    </a:p>
                  </a:txBody>
                  <a:tcPr/>
                </a:tc>
                <a:extLst>
                  <a:ext uri="{0D108BD9-81ED-4DB2-BD59-A6C34878D82A}">
                    <a16:rowId xmlns:a16="http://schemas.microsoft.com/office/drawing/2014/main" val="10006"/>
                  </a:ext>
                </a:extLst>
              </a:tr>
              <a:tr h="326060">
                <a:tc vMerge="1">
                  <a:txBody>
                    <a:bodyPr/>
                    <a:lstStyle/>
                    <a:p>
                      <a:endParaRPr lang="lt-LT"/>
                    </a:p>
                  </a:txBody>
                  <a:tcPr/>
                </a:tc>
                <a:tc>
                  <a:txBody>
                    <a:bodyPr/>
                    <a:lstStyle/>
                    <a:p>
                      <a:pPr algn="ctr">
                        <a:lnSpc>
                          <a:spcPct val="115000"/>
                        </a:lnSpc>
                        <a:spcAft>
                          <a:spcPts val="0"/>
                        </a:spcAft>
                      </a:pPr>
                      <a:r>
                        <a:rPr lang="lt-LT" sz="1800" b="1">
                          <a:effectLst/>
                        </a:rPr>
                        <a:t>Sutrikimų</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31704</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dirty="0">
                          <a:effectLst/>
                        </a:rPr>
                        <a:t>87,01</a:t>
                      </a:r>
                      <a:endParaRPr lang="lt-LT" sz="1800" b="1" dirty="0">
                        <a:effectLst/>
                        <a:latin typeface="Calibri"/>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lt-LT" sz="1800" b="1">
                          <a:effectLst/>
                        </a:rPr>
                        <a:t>56</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5,85</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243</a:t>
                      </a:r>
                      <a:endParaRPr lang="lt-LT" sz="1800" b="1">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lt-LT" sz="1800" b="1">
                          <a:effectLst/>
                        </a:rPr>
                        <a:t>6,70</a:t>
                      </a:r>
                      <a:endParaRPr lang="lt-LT" sz="1800" b="1">
                        <a:effectLst/>
                        <a:latin typeface="Calibri"/>
                        <a:ea typeface="Calibri"/>
                        <a:cs typeface="Times New Roman"/>
                      </a:endParaRPr>
                    </a:p>
                  </a:txBody>
                  <a:tcPr marL="68580" marR="68580" marT="0" marB="0" anchor="ctr"/>
                </a:tc>
                <a:tc hMerge="1">
                  <a:txBody>
                    <a:bodyPr/>
                    <a:lstStyle/>
                    <a:p>
                      <a:endParaRPr lang="lt-LT"/>
                    </a:p>
                  </a:txBody>
                  <a:tcPr/>
                </a:tc>
                <a:extLst>
                  <a:ext uri="{0D108BD9-81ED-4DB2-BD59-A6C34878D82A}">
                    <a16:rowId xmlns:a16="http://schemas.microsoft.com/office/drawing/2014/main" val="10007"/>
                  </a:ext>
                </a:extLst>
              </a:tr>
              <a:tr h="652119">
                <a:tc vMerge="1">
                  <a:txBody>
                    <a:bodyPr/>
                    <a:lstStyle/>
                    <a:p>
                      <a:endParaRPr lang="lt-LT"/>
                    </a:p>
                  </a:txBody>
                  <a:tcPr/>
                </a:tc>
                <a:tc>
                  <a:txBody>
                    <a:bodyPr/>
                    <a:lstStyle/>
                    <a:p>
                      <a:pPr algn="ctr">
                        <a:lnSpc>
                          <a:spcPct val="115000"/>
                        </a:lnSpc>
                        <a:spcAft>
                          <a:spcPts val="0"/>
                        </a:spcAft>
                      </a:pPr>
                      <a:r>
                        <a:rPr lang="lt-LT" sz="1800" b="1">
                          <a:effectLst/>
                        </a:rPr>
                        <a:t>Mokymosi sunkumų</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498</a:t>
                      </a:r>
                      <a:endParaRPr lang="lt-LT" sz="1800" b="1">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lt-LT" sz="1800" b="1">
                          <a:effectLst/>
                        </a:rPr>
                        <a:t>1,37</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121</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22,63</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 </a:t>
                      </a:r>
                      <a:endParaRPr lang="lt-LT" sz="1800" b="1">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lt-LT" sz="1800" b="1">
                          <a:effectLst/>
                        </a:rPr>
                        <a:t> </a:t>
                      </a:r>
                      <a:endParaRPr lang="lt-LT" sz="1800" b="1">
                        <a:effectLst/>
                        <a:latin typeface="Calibri"/>
                        <a:ea typeface="Calibri"/>
                        <a:cs typeface="Times New Roman"/>
                      </a:endParaRPr>
                    </a:p>
                  </a:txBody>
                  <a:tcPr marL="68580" marR="68580" marT="0" marB="0" anchor="ctr"/>
                </a:tc>
                <a:tc hMerge="1">
                  <a:txBody>
                    <a:bodyPr/>
                    <a:lstStyle/>
                    <a:p>
                      <a:endParaRPr lang="lt-LT"/>
                    </a:p>
                  </a:txBody>
                  <a:tcPr/>
                </a:tc>
                <a:extLst>
                  <a:ext uri="{0D108BD9-81ED-4DB2-BD59-A6C34878D82A}">
                    <a16:rowId xmlns:a16="http://schemas.microsoft.com/office/drawing/2014/main" val="10008"/>
                  </a:ext>
                </a:extLst>
              </a:tr>
              <a:tr h="326060">
                <a:tc>
                  <a:txBody>
                    <a:bodyPr/>
                    <a:lstStyle/>
                    <a:p>
                      <a:pPr algn="ctr">
                        <a:lnSpc>
                          <a:spcPct val="115000"/>
                        </a:lnSpc>
                        <a:spcAft>
                          <a:spcPts val="0"/>
                        </a:spcAft>
                      </a:pPr>
                      <a:r>
                        <a:rPr lang="lt-LT" sz="1800" b="1" dirty="0">
                          <a:effectLst/>
                        </a:rPr>
                        <a:t>Viso </a:t>
                      </a:r>
                      <a:r>
                        <a:rPr lang="en-US" sz="1800" b="1" dirty="0">
                          <a:effectLst/>
                        </a:rPr>
                        <a:t>%</a:t>
                      </a:r>
                      <a:endParaRPr lang="lt-LT"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 </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 </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800" b="1" dirty="0">
                          <a:effectLst/>
                        </a:rPr>
                        <a:t>100</a:t>
                      </a:r>
                      <a:endParaRPr lang="lt-LT"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dirty="0">
                          <a:effectLst/>
                        </a:rPr>
                        <a:t> </a:t>
                      </a:r>
                      <a:endParaRPr lang="lt-LT"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100</a:t>
                      </a:r>
                      <a:endParaRPr lang="lt-LT" sz="1800" b="1">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lt-LT" sz="1800" b="1">
                          <a:effectLst/>
                        </a:rPr>
                        <a:t> </a:t>
                      </a:r>
                      <a:endParaRPr lang="lt-LT" sz="1800" b="1">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lt-LT" sz="1800" b="1" dirty="0">
                          <a:effectLst/>
                        </a:rPr>
                        <a:t>100</a:t>
                      </a:r>
                      <a:endParaRPr lang="lt-LT" sz="1800" b="1" dirty="0">
                        <a:effectLst/>
                        <a:latin typeface="Calibri"/>
                        <a:ea typeface="Calibri"/>
                        <a:cs typeface="Times New Roman"/>
                      </a:endParaRPr>
                    </a:p>
                  </a:txBody>
                  <a:tcPr marL="68580" marR="68580" marT="0" marB="0" anchor="ctr"/>
                </a:tc>
                <a:tc hMerge="1">
                  <a:txBody>
                    <a:bodyPr/>
                    <a:lstStyle/>
                    <a:p>
                      <a:endParaRPr lang="lt-LT"/>
                    </a:p>
                  </a:txBody>
                  <a:tcPr/>
                </a:tc>
                <a:extLst>
                  <a:ext uri="{0D108BD9-81ED-4DB2-BD59-A6C34878D82A}">
                    <a16:rowId xmlns:a16="http://schemas.microsoft.com/office/drawing/2014/main" val="10009"/>
                  </a:ext>
                </a:extLst>
              </a:tr>
            </a:tbl>
          </a:graphicData>
        </a:graphic>
      </p:graphicFrame>
      <p:sp>
        <p:nvSpPr>
          <p:cNvPr id="6" name="TextBox 5"/>
          <p:cNvSpPr txBox="1"/>
          <p:nvPr/>
        </p:nvSpPr>
        <p:spPr>
          <a:xfrm>
            <a:off x="851026" y="1401593"/>
            <a:ext cx="11144816" cy="1200329"/>
          </a:xfrm>
          <a:prstGeom prst="rect">
            <a:avLst/>
          </a:prstGeom>
          <a:noFill/>
        </p:spPr>
        <p:txBody>
          <a:bodyPr wrap="square" rtlCol="0">
            <a:spAutoFit/>
          </a:bodyPr>
          <a:lstStyle/>
          <a:p>
            <a:r>
              <a:rPr lang="en-US" sz="2400" b="1" dirty="0" err="1">
                <a:solidFill>
                  <a:srgbClr val="002060"/>
                </a:solidFill>
              </a:rPr>
              <a:t>Lietuva</a:t>
            </a:r>
            <a:r>
              <a:rPr lang="en-US" sz="2400" dirty="0">
                <a:solidFill>
                  <a:srgbClr val="002060"/>
                </a:solidFill>
              </a:rPr>
              <a:t>: </a:t>
            </a:r>
            <a:r>
              <a:rPr lang="en-US" sz="2400" dirty="0" err="1">
                <a:solidFill>
                  <a:srgbClr val="C00000"/>
                </a:solidFill>
              </a:rPr>
              <a:t>tik</a:t>
            </a:r>
            <a:r>
              <a:rPr lang="en-US" sz="2400" dirty="0">
                <a:solidFill>
                  <a:srgbClr val="C00000"/>
                </a:solidFill>
              </a:rPr>
              <a:t> 1,28% </a:t>
            </a:r>
            <a:r>
              <a:rPr lang="en-US" sz="2400" dirty="0">
                <a:solidFill>
                  <a:srgbClr val="002060"/>
                </a:solidFill>
              </a:rPr>
              <a:t>(</a:t>
            </a:r>
            <a:r>
              <a:rPr lang="en-US" sz="2400" dirty="0" err="1">
                <a:solidFill>
                  <a:srgbClr val="002060"/>
                </a:solidFill>
              </a:rPr>
              <a:t>nors</a:t>
            </a:r>
            <a:r>
              <a:rPr lang="en-US" sz="2400" dirty="0">
                <a:solidFill>
                  <a:srgbClr val="002060"/>
                </a:solidFill>
              </a:rPr>
              <a:t> </a:t>
            </a:r>
            <a:r>
              <a:rPr lang="en-US" sz="2400" dirty="0" err="1">
                <a:solidFill>
                  <a:srgbClr val="002060"/>
                </a:solidFill>
              </a:rPr>
              <a:t>deklaruoja</a:t>
            </a:r>
            <a:r>
              <a:rPr lang="en-US" sz="2400" dirty="0">
                <a:solidFill>
                  <a:srgbClr val="002060"/>
                </a:solidFill>
              </a:rPr>
              <a:t> 11,35%, </a:t>
            </a:r>
            <a:r>
              <a:rPr lang="en-US" sz="2400" dirty="0" err="1">
                <a:solidFill>
                  <a:srgbClr val="002060"/>
                </a:solidFill>
              </a:rPr>
              <a:t>speciali</a:t>
            </a:r>
            <a:r>
              <a:rPr lang="lt-LT" sz="2400" dirty="0" err="1">
                <a:solidFill>
                  <a:srgbClr val="002060"/>
                </a:solidFill>
              </a:rPr>
              <a:t>ųjų</a:t>
            </a:r>
            <a:r>
              <a:rPr lang="lt-LT" sz="2400" dirty="0">
                <a:solidFill>
                  <a:srgbClr val="002060"/>
                </a:solidFill>
              </a:rPr>
              <a:t> </a:t>
            </a:r>
            <a:r>
              <a:rPr lang="lt-LT" sz="2400" dirty="0" err="1">
                <a:solidFill>
                  <a:srgbClr val="002060"/>
                </a:solidFill>
              </a:rPr>
              <a:t>poreikų</a:t>
            </a:r>
            <a:r>
              <a:rPr lang="lt-LT" sz="2400" dirty="0">
                <a:solidFill>
                  <a:srgbClr val="002060"/>
                </a:solidFill>
              </a:rPr>
              <a:t>)</a:t>
            </a:r>
            <a:r>
              <a:rPr lang="en-US" sz="2400" dirty="0">
                <a:solidFill>
                  <a:srgbClr val="002060"/>
                </a:solidFill>
              </a:rPr>
              <a:t> </a:t>
            </a:r>
            <a:r>
              <a:rPr lang="lt-LT" sz="2400" dirty="0">
                <a:solidFill>
                  <a:srgbClr val="002060"/>
                </a:solidFill>
              </a:rPr>
              <a:t>negalių turinčių vaikų mokosi bendrojo lavinimo klasėse bendrojo lavinimo mokyklose</a:t>
            </a:r>
            <a:r>
              <a:rPr lang="en-US" sz="2400" dirty="0">
                <a:solidFill>
                  <a:srgbClr val="002060"/>
                </a:solidFill>
              </a:rPr>
              <a:t>, pus</a:t>
            </a:r>
            <a:r>
              <a:rPr lang="lt-LT" sz="2400" dirty="0">
                <a:solidFill>
                  <a:srgbClr val="002060"/>
                </a:solidFill>
              </a:rPr>
              <a:t>ė visų negalią turinčių vaikų</a:t>
            </a:r>
            <a:r>
              <a:rPr lang="en-US" sz="2400" dirty="0">
                <a:solidFill>
                  <a:srgbClr val="002060"/>
                </a:solidFill>
              </a:rPr>
              <a:t> (</a:t>
            </a:r>
            <a:r>
              <a:rPr lang="en-US" sz="2400" dirty="0" err="1">
                <a:solidFill>
                  <a:srgbClr val="002060"/>
                </a:solidFill>
              </a:rPr>
              <a:t>daugiausia</a:t>
            </a:r>
            <a:r>
              <a:rPr lang="en-US" sz="2400" dirty="0">
                <a:solidFill>
                  <a:srgbClr val="002060"/>
                </a:solidFill>
              </a:rPr>
              <a:t> –</a:t>
            </a:r>
            <a:r>
              <a:rPr lang="lt-LT" sz="2400" dirty="0">
                <a:solidFill>
                  <a:srgbClr val="002060"/>
                </a:solidFill>
              </a:rPr>
              <a:t> turintys</a:t>
            </a:r>
            <a:r>
              <a:rPr lang="en-US" sz="2400" dirty="0">
                <a:solidFill>
                  <a:srgbClr val="002060"/>
                </a:solidFill>
              </a:rPr>
              <a:t> </a:t>
            </a:r>
            <a:r>
              <a:rPr lang="en-US" sz="2400" dirty="0" err="1">
                <a:solidFill>
                  <a:srgbClr val="002060"/>
                </a:solidFill>
              </a:rPr>
              <a:t>lengv</a:t>
            </a:r>
            <a:r>
              <a:rPr lang="lt-LT" sz="2400" dirty="0">
                <a:solidFill>
                  <a:srgbClr val="002060"/>
                </a:solidFill>
              </a:rPr>
              <a:t>ą intelekto negalią).</a:t>
            </a:r>
          </a:p>
        </p:txBody>
      </p:sp>
      <p:sp>
        <p:nvSpPr>
          <p:cNvPr id="8" name="Title 1">
            <a:extLst>
              <a:ext uri="{FF2B5EF4-FFF2-40B4-BE49-F238E27FC236}">
                <a16:creationId xmlns:a16="http://schemas.microsoft.com/office/drawing/2014/main" id="{0613B324-1598-4A59-A3E8-C3C87B187EE1}"/>
              </a:ext>
            </a:extLst>
          </p:cNvPr>
          <p:cNvSpPr>
            <a:spLocks noGrp="1"/>
          </p:cNvSpPr>
          <p:nvPr>
            <p:ph type="title"/>
          </p:nvPr>
        </p:nvSpPr>
        <p:spPr>
          <a:xfrm>
            <a:off x="838200" y="294787"/>
            <a:ext cx="11353800" cy="1325563"/>
          </a:xfrm>
        </p:spPr>
        <p:txBody>
          <a:bodyPr/>
          <a:lstStyle/>
          <a:p>
            <a:r>
              <a:rPr lang="lt-LT" b="1" dirty="0">
                <a:solidFill>
                  <a:schemeClr val="accent6">
                    <a:lumMod val="50000"/>
                  </a:schemeClr>
                </a:solidFill>
              </a:rPr>
              <a:t>Lygiateisiškumo neužtikrinimas užtikrina diskriminuojantį švietimo pobūdį</a:t>
            </a:r>
          </a:p>
        </p:txBody>
      </p:sp>
    </p:spTree>
    <p:extLst>
      <p:ext uri="{BB962C8B-B14F-4D97-AF65-F5344CB8AC3E}">
        <p14:creationId xmlns:p14="http://schemas.microsoft.com/office/powerpoint/2010/main" val="3150571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1970</TotalTime>
  <Words>1621</Words>
  <Application>Microsoft Office PowerPoint</Application>
  <PresentationFormat>Plačiaekranė</PresentationFormat>
  <Paragraphs>221</Paragraphs>
  <Slides>22</Slides>
  <Notes>0</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22</vt:i4>
      </vt:variant>
    </vt:vector>
  </HeadingPairs>
  <TitlesOfParts>
    <vt:vector size="29" baseType="lpstr">
      <vt:lpstr>Arial</vt:lpstr>
      <vt:lpstr>Calibri</vt:lpstr>
      <vt:lpstr>Calibri Light</vt:lpstr>
      <vt:lpstr>Times New Roman</vt:lpstr>
      <vt:lpstr>Wingdings</vt:lpstr>
      <vt:lpstr>Wingdings 3</vt:lpstr>
      <vt:lpstr>Office Theme</vt:lpstr>
      <vt:lpstr>ĮTRAUKUSIS UGDYMAS -  Šiuolaikinė pasaulinė švietimo kryptis </vt:lpstr>
      <vt:lpstr>Švietimas yra kiekvieno žmogaus teisė</vt:lpstr>
      <vt:lpstr>Švietimas yra kiekvieno žmogaus teisė</vt:lpstr>
      <vt:lpstr>Švietimas yra kiekvieno žmogaus teisė</vt:lpstr>
      <vt:lpstr>Lygiateisiškumo neužtikrinimas užtikrina diskriminuojantį švietimo pobūdį</vt:lpstr>
      <vt:lpstr>Lygiateisiškumo neužtikrinimas užtikrina diskriminuojantį švietimo pobūdį</vt:lpstr>
      <vt:lpstr>Lygiateisiškumo neužtikrinimas užtikrina diskriminuojantį švietimo pobūdį</vt:lpstr>
      <vt:lpstr>Lygiateisiškumo neužtikrinimas užtikrina diskriminuojantį švietimo pobūdį</vt:lpstr>
      <vt:lpstr>Lygiateisiškumo neužtikrinimas užtikrina diskriminuojantį švietimo pobūdį</vt:lpstr>
      <vt:lpstr>Lygiateisiškumo neužtikrinimas užtikrina diskriminuojantį švietimo pobūdį</vt:lpstr>
      <vt:lpstr>Lygiateisiškumo neužtikrinimas užtikrina diskriminuojantį švietimo pobūdį</vt:lpstr>
      <vt:lpstr>Negalią turintys vaikai - įtraukiojo ugdymo motyvas</vt:lpstr>
      <vt:lpstr>Negalią turintys vaikai - įtraukiojo ugdymo motyvas</vt:lpstr>
      <vt:lpstr>Negalią turintys vaikai - įtraukiojo ugdymo motyvas</vt:lpstr>
      <vt:lpstr>Negalią turintys vaikai - įtraukiojo ugdymo motyvas</vt:lpstr>
      <vt:lpstr>Tinkamas sąlygų pritaikymas</vt:lpstr>
      <vt:lpstr>Tinkamas sąlygų pritaikymas</vt:lpstr>
      <vt:lpstr>Tinkamas sąlygų pritaikymas</vt:lpstr>
      <vt:lpstr>Tinkamas sąlygų pritaikymas</vt:lpstr>
      <vt:lpstr>Gera mokykla - tai kokybiška įtrauki mokykla</vt:lpstr>
      <vt:lpstr>Gera mokykla - tai kokybiška įtrauki mokykla</vt:lpstr>
      <vt:lpstr>Gera mokykla - tai kokybiška įtrauki mokykla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Įtraukusis ugdymas. Siekiai. Principai. Praktika.</dc:title>
  <dc:creator>Windows User</dc:creator>
  <cp:lastModifiedBy>jonas.ruskus@vdu.lt</cp:lastModifiedBy>
  <cp:revision>167</cp:revision>
  <dcterms:created xsi:type="dcterms:W3CDTF">2017-05-26T13:36:14Z</dcterms:created>
  <dcterms:modified xsi:type="dcterms:W3CDTF">2018-05-21T06:09:33Z</dcterms:modified>
</cp:coreProperties>
</file>