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3" r:id="rId2"/>
  </p:sldMasterIdLst>
  <p:notesMasterIdLst>
    <p:notesMasterId r:id="rId15"/>
  </p:notesMasterIdLst>
  <p:sldIdLst>
    <p:sldId id="256" r:id="rId3"/>
    <p:sldId id="274" r:id="rId4"/>
    <p:sldId id="270" r:id="rId5"/>
    <p:sldId id="301" r:id="rId6"/>
    <p:sldId id="258" r:id="rId7"/>
    <p:sldId id="261" r:id="rId8"/>
    <p:sldId id="268" r:id="rId9"/>
    <p:sldId id="269" r:id="rId10"/>
    <p:sldId id="310" r:id="rId11"/>
    <p:sldId id="257" r:id="rId12"/>
    <p:sldId id="311" r:id="rId13"/>
    <p:sldId id="300" r:id="rId14"/>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84"/>
    <p:restoredTop sz="93285" autoAdjust="0"/>
  </p:normalViewPr>
  <p:slideViewPr>
    <p:cSldViewPr>
      <p:cViewPr varScale="1">
        <p:scale>
          <a:sx n="107" d="100"/>
          <a:sy n="107" d="100"/>
        </p:scale>
        <p:origin x="1734" y="11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66AFEA-13D1-4349-8EEF-0E165542DAB4}" type="datetimeFigureOut">
              <a:rPr lang="lt-LT" smtClean="0"/>
              <a:t>2018-05-21</a:t>
            </a:fld>
            <a:endParaRPr lang="lt-LT"/>
          </a:p>
        </p:txBody>
      </p:sp>
      <p:sp>
        <p:nvSpPr>
          <p:cNvPr id="4" name="Skaidrės vaizdo vietos rezervavimo ženkla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C5C773-CF8E-40F6-843C-E4BFC52BB9F0}" type="slidenum">
              <a:rPr lang="lt-LT" smtClean="0"/>
              <a:t>‹#›</a:t>
            </a:fld>
            <a:endParaRPr lang="lt-LT"/>
          </a:p>
        </p:txBody>
      </p:sp>
    </p:spTree>
    <p:extLst>
      <p:ext uri="{BB962C8B-B14F-4D97-AF65-F5344CB8AC3E}">
        <p14:creationId xmlns:p14="http://schemas.microsoft.com/office/powerpoint/2010/main" val="3387701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 name="Shape 1331"/>
          <p:cNvSpPr>
            <a:spLocks noGrp="1" noRot="1" noChangeAspect="1"/>
          </p:cNvSpPr>
          <p:nvPr>
            <p:ph type="sldImg"/>
          </p:nvPr>
        </p:nvSpPr>
        <p:spPr>
          <a:xfrm>
            <a:off x="1143000" y="685800"/>
            <a:ext cx="4572000" cy="3429000"/>
          </a:xfrm>
          <a:prstGeom prst="rect">
            <a:avLst/>
          </a:prstGeom>
        </p:spPr>
        <p:txBody>
          <a:bodyPr/>
          <a:lstStyle/>
          <a:p>
            <a:endParaRPr/>
          </a:p>
        </p:txBody>
      </p:sp>
      <p:sp>
        <p:nvSpPr>
          <p:cNvPr id="1332" name="Shape 1332"/>
          <p:cNvSpPr>
            <a:spLocks noGrp="1"/>
          </p:cNvSpPr>
          <p:nvPr>
            <p:ph type="body" sz="quarter" idx="1"/>
          </p:nvPr>
        </p:nvSpPr>
        <p:spPr>
          <a:prstGeom prst="rect">
            <a:avLst/>
          </a:prstGeom>
        </p:spPr>
        <p:txBody>
          <a:bodyPr/>
          <a:lstStyle/>
          <a:p>
            <a:pPr marL="283045" indent="-283045">
              <a:lnSpc>
                <a:spcPts val="2500"/>
              </a:lnSpc>
              <a:buSzPct val="100000"/>
              <a:buFont typeface="Wingdings"/>
              <a:buChar char="✓"/>
              <a:defRPr sz="1800">
                <a:solidFill>
                  <a:srgbClr val="0033CC"/>
                </a:solidFill>
              </a:defRPr>
            </a:pPr>
            <a:endParaRPr dirty="0"/>
          </a:p>
        </p:txBody>
      </p:sp>
    </p:spTree>
    <p:extLst>
      <p:ext uri="{BB962C8B-B14F-4D97-AF65-F5344CB8AC3E}">
        <p14:creationId xmlns:p14="http://schemas.microsoft.com/office/powerpoint/2010/main" val="3593547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smtClean="0"/>
              <a:t>Spustelėję redag. ruoš. pavad. stilių</a:t>
            </a:r>
            <a:endParaRPr lang="lt-LT"/>
          </a:p>
        </p:txBody>
      </p:sp>
      <p:sp>
        <p:nvSpPr>
          <p:cNvPr id="3" name="Antrinis pavadinima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lt-LT"/>
          </a:p>
        </p:txBody>
      </p:sp>
      <p:sp>
        <p:nvSpPr>
          <p:cNvPr id="4" name="Datos vietos rezervavimo ženklas 3"/>
          <p:cNvSpPr>
            <a:spLocks noGrp="1"/>
          </p:cNvSpPr>
          <p:nvPr>
            <p:ph type="dt" sz="half" idx="10"/>
          </p:nvPr>
        </p:nvSpPr>
        <p:spPr/>
        <p:txBody>
          <a:bodyPr/>
          <a:lstStyle/>
          <a:p>
            <a:fld id="{898A315E-7032-4B2A-AC2F-D196066B800E}" type="datetimeFigureOut">
              <a:rPr lang="lt-LT" smtClean="0"/>
              <a:t>2018-05-21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066D2B2-CDCF-4D1D-9789-11EA60BB944D}" type="slidenum">
              <a:rPr lang="lt-LT" smtClean="0"/>
              <a:t>‹#›</a:t>
            </a:fld>
            <a:endParaRPr lang="lt-LT"/>
          </a:p>
        </p:txBody>
      </p:sp>
    </p:spTree>
    <p:extLst>
      <p:ext uri="{BB962C8B-B14F-4D97-AF65-F5344CB8AC3E}">
        <p14:creationId xmlns:p14="http://schemas.microsoft.com/office/powerpoint/2010/main" val="2463811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898A315E-7032-4B2A-AC2F-D196066B800E}" type="datetimeFigureOut">
              <a:rPr lang="lt-LT" smtClean="0"/>
              <a:t>2018-05-21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066D2B2-CDCF-4D1D-9789-11EA60BB944D}" type="slidenum">
              <a:rPr lang="lt-LT" smtClean="0"/>
              <a:t>‹#›</a:t>
            </a:fld>
            <a:endParaRPr lang="lt-LT"/>
          </a:p>
        </p:txBody>
      </p:sp>
    </p:spTree>
    <p:extLst>
      <p:ext uri="{BB962C8B-B14F-4D97-AF65-F5344CB8AC3E}">
        <p14:creationId xmlns:p14="http://schemas.microsoft.com/office/powerpoint/2010/main" val="2675522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898A315E-7032-4B2A-AC2F-D196066B800E}" type="datetimeFigureOut">
              <a:rPr lang="lt-LT" smtClean="0"/>
              <a:t>2018-05-21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066D2B2-CDCF-4D1D-9789-11EA60BB944D}" type="slidenum">
              <a:rPr lang="lt-LT" smtClean="0"/>
              <a:t>‹#›</a:t>
            </a:fld>
            <a:endParaRPr lang="lt-LT"/>
          </a:p>
        </p:txBody>
      </p:sp>
    </p:spTree>
    <p:extLst>
      <p:ext uri="{BB962C8B-B14F-4D97-AF65-F5344CB8AC3E}">
        <p14:creationId xmlns:p14="http://schemas.microsoft.com/office/powerpoint/2010/main" val="133967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88" name="Shape 488"/>
          <p:cNvSpPr>
            <a:spLocks noGrp="1"/>
          </p:cNvSpPr>
          <p:nvPr>
            <p:ph type="sldNum" sz="quarter" idx="2"/>
          </p:nvPr>
        </p:nvSpPr>
        <p:spPr>
          <a:xfrm>
            <a:off x="395536" y="6396646"/>
            <a:ext cx="190592" cy="1905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4404291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2F3A46"/>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lvl1pPr>
              <a:defRPr sz="3200">
                <a:solidFill>
                  <a:srgbClr val="2F3A46"/>
                </a:solidFill>
                <a:latin typeface="+mj-lt"/>
              </a:defRPr>
            </a:lvl1pPr>
          </a:lstStyle>
          <a:p>
            <a:r>
              <a:rPr lang="fr-FR" dirty="0"/>
              <a:t>Modifiez le style du titre</a:t>
            </a:r>
            <a:endParaRPr lang="en-US" dirty="0"/>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048512" y="5774480"/>
            <a:ext cx="1095488" cy="1083520"/>
          </a:xfrm>
          <a:prstGeom prst="rect">
            <a:avLst/>
          </a:prstGeom>
        </p:spPr>
      </p:pic>
      <p:pic>
        <p:nvPicPr>
          <p:cNvPr id="9" name="Picture 8"/>
          <p:cNvPicPr>
            <a:picLocks noChangeAspect="1"/>
          </p:cNvPicPr>
          <p:nvPr userDrawn="1"/>
        </p:nvPicPr>
        <p:blipFill>
          <a:blip r:embed="rId3"/>
          <a:stretch>
            <a:fillRect/>
          </a:stretch>
        </p:blipFill>
        <p:spPr>
          <a:xfrm>
            <a:off x="156796" y="100097"/>
            <a:ext cx="1627773" cy="451143"/>
          </a:xfrm>
          <a:prstGeom prst="rect">
            <a:avLst/>
          </a:prstGeom>
        </p:spPr>
      </p:pic>
      <p:grpSp>
        <p:nvGrpSpPr>
          <p:cNvPr id="10" name="Group 9"/>
          <p:cNvGrpSpPr/>
          <p:nvPr userDrawn="1"/>
        </p:nvGrpSpPr>
        <p:grpSpPr>
          <a:xfrm>
            <a:off x="328166" y="6237312"/>
            <a:ext cx="439241" cy="439240"/>
            <a:chOff x="186858" y="6096003"/>
            <a:chExt cx="580550" cy="580549"/>
          </a:xfrm>
          <a:solidFill>
            <a:schemeClr val="bg1">
              <a:lumMod val="95000"/>
            </a:schemeClr>
          </a:solidFill>
        </p:grpSpPr>
        <p:sp>
          <p:nvSpPr>
            <p:cNvPr id="11" name="Rectangle 10"/>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prstClr val="white"/>
                </a:solidFill>
                <a:latin typeface="GeosansLight" panose="02000603020000020003"/>
                <a:sym typeface="Arial"/>
              </a:endParaRPr>
            </a:p>
          </p:txBody>
        </p:sp>
        <p:sp>
          <p:nvSpPr>
            <p:cNvPr id="12" name="Rectangle 11"/>
            <p:cNvSpPr/>
            <p:nvPr userDrawn="1"/>
          </p:nvSpPr>
          <p:spPr>
            <a:xfrm>
              <a:off x="186858" y="6612049"/>
              <a:ext cx="580549" cy="645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
        <p:nvSpPr>
          <p:cNvPr id="14" name="Slide Number Placeholder 5"/>
          <p:cNvSpPr>
            <a:spLocks noGrp="1"/>
          </p:cNvSpPr>
          <p:nvPr>
            <p:ph type="sldNum" sz="quarter" idx="12"/>
          </p:nvPr>
        </p:nvSpPr>
        <p:spPr>
          <a:xfrm>
            <a:off x="328166" y="6237312"/>
            <a:ext cx="439241" cy="390437"/>
          </a:xfrm>
          <a:prstGeom prst="rect">
            <a:avLst/>
          </a:prstGeom>
        </p:spPr>
        <p:txBody>
          <a:bodyPr anchor="ctr"/>
          <a:lstStyle>
            <a:lvl1pPr algn="ctr">
              <a:defRPr sz="1200">
                <a:solidFill>
                  <a:srgbClr val="2F3A46"/>
                </a:solidFill>
              </a:defRPr>
            </a:lvl1pPr>
          </a:lstStyle>
          <a:p>
            <a:fld id="{F68327C5-B821-4FE9-A59A-A60D9EB59A9A}" type="slidenum">
              <a:rPr lang="en-US" smtClean="0">
                <a:cs typeface="Arial"/>
                <a:sym typeface="Arial"/>
              </a:rPr>
              <a:pPr/>
              <a:t>‹#›</a:t>
            </a:fld>
            <a:endParaRPr lang="en-US" dirty="0">
              <a:cs typeface="Arial"/>
              <a:sym typeface="Arial"/>
            </a:endParaRPr>
          </a:p>
        </p:txBody>
      </p:sp>
    </p:spTree>
    <p:extLst>
      <p:ext uri="{BB962C8B-B14F-4D97-AF65-F5344CB8AC3E}">
        <p14:creationId xmlns:p14="http://schemas.microsoft.com/office/powerpoint/2010/main" val="189684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ght gray shading">
    <p:bg>
      <p:bgPr>
        <a:gradFill>
          <a:gsLst>
            <a:gs pos="0">
              <a:schemeClr val="bg1"/>
            </a:gs>
            <a:gs pos="100000">
              <a:srgbClr val="DBDBDB"/>
            </a:gs>
          </a:gsLst>
          <a:path path="circle">
            <a:fillToRect l="50000" t="50000" r="50000" b="50000"/>
          </a:path>
        </a:grad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chemeClr val="accent1">
                    <a:lumMod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lvl1pPr>
              <a:defRPr sz="3200">
                <a:solidFill>
                  <a:schemeClr val="accent1">
                    <a:lumMod val="75000"/>
                  </a:schemeClr>
                </a:solidFill>
                <a:latin typeface="+mj-lt"/>
              </a:defRPr>
            </a:lvl1pPr>
          </a:lstStyle>
          <a:p>
            <a:r>
              <a:rPr lang="fr-FR" dirty="0"/>
              <a:t>Modifiez le style du titre</a:t>
            </a:r>
            <a:endParaRPr lang="en-US" dirty="0"/>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048512" y="5774480"/>
            <a:ext cx="1095488" cy="1083520"/>
          </a:xfrm>
          <a:prstGeom prst="rect">
            <a:avLst/>
          </a:prstGeom>
        </p:spPr>
      </p:pic>
      <p:pic>
        <p:nvPicPr>
          <p:cNvPr id="8" name="Picture 7"/>
          <p:cNvPicPr>
            <a:picLocks noChangeAspect="1"/>
          </p:cNvPicPr>
          <p:nvPr userDrawn="1"/>
        </p:nvPicPr>
        <p:blipFill>
          <a:blip r:embed="rId3"/>
          <a:stretch>
            <a:fillRect/>
          </a:stretch>
        </p:blipFill>
        <p:spPr>
          <a:xfrm>
            <a:off x="156796" y="100097"/>
            <a:ext cx="1627773" cy="451143"/>
          </a:xfrm>
          <a:prstGeom prst="rect">
            <a:avLst/>
          </a:prstGeom>
        </p:spPr>
      </p:pic>
      <p:grpSp>
        <p:nvGrpSpPr>
          <p:cNvPr id="10" name="Group 9"/>
          <p:cNvGrpSpPr/>
          <p:nvPr userDrawn="1"/>
        </p:nvGrpSpPr>
        <p:grpSpPr>
          <a:xfrm>
            <a:off x="328166" y="6237312"/>
            <a:ext cx="439241" cy="439240"/>
            <a:chOff x="186858" y="6096003"/>
            <a:chExt cx="580550" cy="580549"/>
          </a:xfrm>
          <a:solidFill>
            <a:schemeClr val="bg1">
              <a:lumMod val="95000"/>
            </a:schemeClr>
          </a:solidFill>
        </p:grpSpPr>
        <p:sp>
          <p:nvSpPr>
            <p:cNvPr id="11" name="Rectangle 10"/>
            <p:cNvSpPr/>
            <p:nvPr userDrawn="1"/>
          </p:nvSpPr>
          <p:spPr>
            <a:xfrm>
              <a:off x="186859" y="6096003"/>
              <a:ext cx="580549" cy="5805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prstClr val="white"/>
                </a:solidFill>
                <a:latin typeface="GeosansLight" panose="02000603020000020003"/>
                <a:sym typeface="Arial"/>
              </a:endParaRPr>
            </a:p>
          </p:txBody>
        </p:sp>
        <p:sp>
          <p:nvSpPr>
            <p:cNvPr id="12" name="Rectangle 11"/>
            <p:cNvSpPr/>
            <p:nvPr userDrawn="1"/>
          </p:nvSpPr>
          <p:spPr>
            <a:xfrm>
              <a:off x="186858" y="6612049"/>
              <a:ext cx="580549" cy="645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
        <p:nvSpPr>
          <p:cNvPr id="13" name="Slide Number Placeholder 5"/>
          <p:cNvSpPr>
            <a:spLocks noGrp="1"/>
          </p:cNvSpPr>
          <p:nvPr>
            <p:ph type="sldNum" sz="quarter" idx="12"/>
          </p:nvPr>
        </p:nvSpPr>
        <p:spPr>
          <a:xfrm>
            <a:off x="328166" y="6237312"/>
            <a:ext cx="439241" cy="390437"/>
          </a:xfrm>
          <a:prstGeom prst="rect">
            <a:avLst/>
          </a:prstGeom>
        </p:spPr>
        <p:txBody>
          <a:bodyPr anchor="ctr"/>
          <a:lstStyle>
            <a:lvl1pPr algn="ctr">
              <a:defRPr sz="1200">
                <a:solidFill>
                  <a:srgbClr val="2F3A46"/>
                </a:solidFill>
              </a:defRPr>
            </a:lvl1pPr>
          </a:lstStyle>
          <a:p>
            <a:fld id="{F68327C5-B821-4FE9-A59A-A60D9EB59A9A}" type="slidenum">
              <a:rPr lang="en-US" smtClean="0">
                <a:cs typeface="Arial"/>
                <a:sym typeface="Arial"/>
              </a:rPr>
              <a:pPr/>
              <a:t>‹#›</a:t>
            </a:fld>
            <a:endParaRPr lang="en-US" dirty="0">
              <a:cs typeface="Arial"/>
              <a:sym typeface="Arial"/>
            </a:endParaRPr>
          </a:p>
        </p:txBody>
      </p:sp>
    </p:spTree>
    <p:extLst>
      <p:ext uri="{BB962C8B-B14F-4D97-AF65-F5344CB8AC3E}">
        <p14:creationId xmlns:p14="http://schemas.microsoft.com/office/powerpoint/2010/main" val="155361147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5760" userDrawn="1">
          <p15:clr>
            <a:srgbClr val="FBAE40"/>
          </p15:clr>
        </p15:guide>
        <p15:guide id="4" orient="horz" pos="432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ght gray">
    <p:bg>
      <p:bgPr>
        <a:solidFill>
          <a:srgbClr val="DBDBDB"/>
        </a:solid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chemeClr val="accent1">
                    <a:lumMod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lvl1pPr>
              <a:defRPr sz="3200">
                <a:solidFill>
                  <a:schemeClr val="accent1">
                    <a:lumMod val="75000"/>
                  </a:schemeClr>
                </a:solidFill>
                <a:latin typeface="+mj-lt"/>
              </a:defRPr>
            </a:lvl1pPr>
          </a:lstStyle>
          <a:p>
            <a:r>
              <a:rPr lang="fr-FR" dirty="0"/>
              <a:t>Modifiez le style du titre</a:t>
            </a:r>
            <a:endParaRPr lang="en-US" dirty="0"/>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048512" y="5774480"/>
            <a:ext cx="1095488" cy="1083520"/>
          </a:xfrm>
          <a:prstGeom prst="rect">
            <a:avLst/>
          </a:prstGeom>
        </p:spPr>
      </p:pic>
      <p:pic>
        <p:nvPicPr>
          <p:cNvPr id="8" name="Picture 7"/>
          <p:cNvPicPr>
            <a:picLocks noChangeAspect="1"/>
          </p:cNvPicPr>
          <p:nvPr userDrawn="1"/>
        </p:nvPicPr>
        <p:blipFill>
          <a:blip r:embed="rId3"/>
          <a:stretch>
            <a:fillRect/>
          </a:stretch>
        </p:blipFill>
        <p:spPr>
          <a:xfrm>
            <a:off x="156796" y="100097"/>
            <a:ext cx="1627773" cy="451143"/>
          </a:xfrm>
          <a:prstGeom prst="rect">
            <a:avLst/>
          </a:prstGeom>
        </p:spPr>
      </p:pic>
      <p:grpSp>
        <p:nvGrpSpPr>
          <p:cNvPr id="9" name="Group 8"/>
          <p:cNvGrpSpPr/>
          <p:nvPr userDrawn="1"/>
        </p:nvGrpSpPr>
        <p:grpSpPr>
          <a:xfrm>
            <a:off x="328166" y="6237312"/>
            <a:ext cx="439241" cy="439240"/>
            <a:chOff x="186858" y="6096003"/>
            <a:chExt cx="580550" cy="580549"/>
          </a:xfrm>
          <a:solidFill>
            <a:schemeClr val="bg1">
              <a:lumMod val="95000"/>
            </a:schemeClr>
          </a:solidFill>
        </p:grpSpPr>
        <p:sp>
          <p:nvSpPr>
            <p:cNvPr id="10" name="Rectangle 9"/>
            <p:cNvSpPr/>
            <p:nvPr userDrawn="1"/>
          </p:nvSpPr>
          <p:spPr>
            <a:xfrm>
              <a:off x="186859" y="6096003"/>
              <a:ext cx="580549" cy="5805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prstClr val="white"/>
                </a:solidFill>
                <a:latin typeface="GeosansLight" panose="02000603020000020003"/>
                <a:sym typeface="Arial"/>
              </a:endParaRPr>
            </a:p>
          </p:txBody>
        </p:sp>
        <p:sp>
          <p:nvSpPr>
            <p:cNvPr id="12" name="Rectangle 11"/>
            <p:cNvSpPr/>
            <p:nvPr userDrawn="1"/>
          </p:nvSpPr>
          <p:spPr>
            <a:xfrm>
              <a:off x="186858" y="6612049"/>
              <a:ext cx="580549" cy="645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
        <p:nvSpPr>
          <p:cNvPr id="13" name="Slide Number Placeholder 5"/>
          <p:cNvSpPr>
            <a:spLocks noGrp="1"/>
          </p:cNvSpPr>
          <p:nvPr>
            <p:ph type="sldNum" sz="quarter" idx="12"/>
          </p:nvPr>
        </p:nvSpPr>
        <p:spPr>
          <a:xfrm>
            <a:off x="328166" y="6237312"/>
            <a:ext cx="439241" cy="390437"/>
          </a:xfrm>
          <a:prstGeom prst="rect">
            <a:avLst/>
          </a:prstGeom>
        </p:spPr>
        <p:txBody>
          <a:bodyPr anchor="ctr"/>
          <a:lstStyle>
            <a:lvl1pPr algn="ctr">
              <a:defRPr sz="1200">
                <a:solidFill>
                  <a:srgbClr val="2F3A46"/>
                </a:solidFill>
              </a:defRPr>
            </a:lvl1pPr>
          </a:lstStyle>
          <a:p>
            <a:fld id="{F68327C5-B821-4FE9-A59A-A60D9EB59A9A}" type="slidenum">
              <a:rPr lang="en-US" smtClean="0">
                <a:cs typeface="Arial"/>
                <a:sym typeface="Arial"/>
              </a:rPr>
              <a:pPr/>
              <a:t>‹#›</a:t>
            </a:fld>
            <a:endParaRPr lang="en-US" dirty="0">
              <a:cs typeface="Arial"/>
              <a:sym typeface="Arial"/>
            </a:endParaRPr>
          </a:p>
        </p:txBody>
      </p:sp>
    </p:spTree>
    <p:extLst>
      <p:ext uri="{BB962C8B-B14F-4D97-AF65-F5344CB8AC3E}">
        <p14:creationId xmlns:p14="http://schemas.microsoft.com/office/powerpoint/2010/main" val="2489723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 gray shading">
    <p:bg>
      <p:bgPr>
        <a:gradFill>
          <a:gsLst>
            <a:gs pos="0">
              <a:schemeClr val="bg1">
                <a:lumMod val="75000"/>
              </a:schemeClr>
            </a:gs>
            <a:gs pos="100000">
              <a:schemeClr val="tx1">
                <a:lumMod val="50000"/>
                <a:lumOff val="5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chemeClr val="accent1">
                    <a:lumMod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lvl1pPr>
              <a:defRPr sz="3200">
                <a:solidFill>
                  <a:schemeClr val="accent1">
                    <a:lumMod val="75000"/>
                  </a:schemeClr>
                </a:solidFill>
                <a:latin typeface="+mj-lt"/>
              </a:defRPr>
            </a:lvl1pPr>
          </a:lstStyle>
          <a:p>
            <a:r>
              <a:rPr lang="fr-FR" dirty="0"/>
              <a:t>Modifiez le style du titre</a:t>
            </a:r>
            <a:endParaRPr lang="en-US" dirty="0"/>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051912" y="5771554"/>
            <a:ext cx="1092088" cy="1080120"/>
          </a:xfrm>
          <a:prstGeom prst="rect">
            <a:avLst/>
          </a:prstGeom>
        </p:spPr>
      </p:pic>
      <p:pic>
        <p:nvPicPr>
          <p:cNvPr id="6" name="Picture 5"/>
          <p:cNvPicPr>
            <a:picLocks noChangeAspect="1"/>
          </p:cNvPicPr>
          <p:nvPr userDrawn="1"/>
        </p:nvPicPr>
        <p:blipFill>
          <a:blip r:embed="rId3"/>
          <a:stretch>
            <a:fillRect/>
          </a:stretch>
        </p:blipFill>
        <p:spPr>
          <a:xfrm>
            <a:off x="156796" y="100097"/>
            <a:ext cx="1633870" cy="451143"/>
          </a:xfrm>
          <a:prstGeom prst="rect">
            <a:avLst/>
          </a:prstGeom>
        </p:spPr>
      </p:pic>
      <p:grpSp>
        <p:nvGrpSpPr>
          <p:cNvPr id="9" name="Group 8"/>
          <p:cNvGrpSpPr/>
          <p:nvPr userDrawn="1"/>
        </p:nvGrpSpPr>
        <p:grpSpPr>
          <a:xfrm>
            <a:off x="328166" y="6237312"/>
            <a:ext cx="439241" cy="439240"/>
            <a:chOff x="186858" y="6096003"/>
            <a:chExt cx="580550" cy="580549"/>
          </a:xfrm>
          <a:solidFill>
            <a:schemeClr val="bg1">
              <a:lumMod val="95000"/>
            </a:schemeClr>
          </a:solidFill>
        </p:grpSpPr>
        <p:sp>
          <p:nvSpPr>
            <p:cNvPr id="10" name="Rectangle 9"/>
            <p:cNvSpPr/>
            <p:nvPr userDrawn="1"/>
          </p:nvSpPr>
          <p:spPr>
            <a:xfrm>
              <a:off x="186859" y="6096003"/>
              <a:ext cx="580549" cy="580549"/>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prstClr val="white"/>
                </a:solidFill>
                <a:latin typeface="GeosansLight" panose="02000603020000020003"/>
                <a:sym typeface="Arial"/>
              </a:endParaRPr>
            </a:p>
          </p:txBody>
        </p:sp>
        <p:sp>
          <p:nvSpPr>
            <p:cNvPr id="12" name="Rectangle 11"/>
            <p:cNvSpPr/>
            <p:nvPr userDrawn="1"/>
          </p:nvSpPr>
          <p:spPr>
            <a:xfrm>
              <a:off x="186858" y="6612049"/>
              <a:ext cx="580549" cy="64503"/>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
        <p:nvSpPr>
          <p:cNvPr id="13" name="Slide Number Placeholder 5"/>
          <p:cNvSpPr>
            <a:spLocks noGrp="1"/>
          </p:cNvSpPr>
          <p:nvPr>
            <p:ph type="sldNum" sz="quarter" idx="12"/>
          </p:nvPr>
        </p:nvSpPr>
        <p:spPr>
          <a:xfrm>
            <a:off x="328166" y="6237312"/>
            <a:ext cx="439241" cy="390437"/>
          </a:xfrm>
          <a:prstGeom prst="rect">
            <a:avLst/>
          </a:prstGeom>
        </p:spPr>
        <p:txBody>
          <a:bodyPr anchor="ctr"/>
          <a:lstStyle>
            <a:lvl1pPr algn="ctr">
              <a:defRPr sz="1200">
                <a:solidFill>
                  <a:srgbClr val="2F3A46"/>
                </a:solidFill>
              </a:defRPr>
            </a:lvl1pPr>
          </a:lstStyle>
          <a:p>
            <a:fld id="{F68327C5-B821-4FE9-A59A-A60D9EB59A9A}" type="slidenum">
              <a:rPr lang="en-US" smtClean="0">
                <a:cs typeface="Arial"/>
                <a:sym typeface="Arial"/>
              </a:rPr>
              <a:pPr/>
              <a:t>‹#›</a:t>
            </a:fld>
            <a:endParaRPr lang="en-US" dirty="0">
              <a:cs typeface="Arial"/>
              <a:sym typeface="Arial"/>
            </a:endParaRPr>
          </a:p>
        </p:txBody>
      </p:sp>
    </p:spTree>
    <p:extLst>
      <p:ext uri="{BB962C8B-B14F-4D97-AF65-F5344CB8AC3E}">
        <p14:creationId xmlns:p14="http://schemas.microsoft.com/office/powerpoint/2010/main" val="2891042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gray">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lvl1pPr>
              <a:defRPr sz="3200">
                <a:solidFill>
                  <a:schemeClr val="bg1"/>
                </a:solidFill>
                <a:latin typeface="+mj-lt"/>
              </a:defRPr>
            </a:lvl1pPr>
          </a:lstStyle>
          <a:p>
            <a:r>
              <a:rPr lang="fr-FR" dirty="0"/>
              <a:t>Modifiez le style du titre</a:t>
            </a:r>
            <a:endParaRPr lang="en-US" dirty="0"/>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051912" y="5777880"/>
            <a:ext cx="1092088" cy="1080120"/>
          </a:xfrm>
          <a:prstGeom prst="rect">
            <a:avLst/>
          </a:prstGeom>
        </p:spPr>
      </p:pic>
      <p:pic>
        <p:nvPicPr>
          <p:cNvPr id="9" name="Picture 8"/>
          <p:cNvPicPr>
            <a:picLocks noChangeAspect="1"/>
          </p:cNvPicPr>
          <p:nvPr userDrawn="1"/>
        </p:nvPicPr>
        <p:blipFill>
          <a:blip r:embed="rId3"/>
          <a:stretch>
            <a:fillRect/>
          </a:stretch>
        </p:blipFill>
        <p:spPr>
          <a:xfrm>
            <a:off x="156796" y="100097"/>
            <a:ext cx="1633870" cy="451143"/>
          </a:xfrm>
          <a:prstGeom prst="rect">
            <a:avLst/>
          </a:prstGeom>
        </p:spPr>
      </p:pic>
      <p:grpSp>
        <p:nvGrpSpPr>
          <p:cNvPr id="10" name="Group 9"/>
          <p:cNvGrpSpPr/>
          <p:nvPr userDrawn="1"/>
        </p:nvGrpSpPr>
        <p:grpSpPr>
          <a:xfrm>
            <a:off x="328166" y="6237312"/>
            <a:ext cx="439241" cy="439240"/>
            <a:chOff x="186858" y="6096003"/>
            <a:chExt cx="580550" cy="580549"/>
          </a:xfrm>
          <a:solidFill>
            <a:schemeClr val="bg1">
              <a:lumMod val="95000"/>
            </a:schemeClr>
          </a:solidFill>
        </p:grpSpPr>
        <p:sp>
          <p:nvSpPr>
            <p:cNvPr id="11" name="Rectangle 10"/>
            <p:cNvSpPr/>
            <p:nvPr userDrawn="1"/>
          </p:nvSpPr>
          <p:spPr>
            <a:xfrm>
              <a:off x="186859" y="6096003"/>
              <a:ext cx="580549" cy="580549"/>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prstClr val="white"/>
                </a:solidFill>
                <a:latin typeface="GeosansLight" panose="02000603020000020003"/>
                <a:sym typeface="Arial"/>
              </a:endParaRPr>
            </a:p>
          </p:txBody>
        </p:sp>
        <p:sp>
          <p:nvSpPr>
            <p:cNvPr id="12" name="Rectangle 11"/>
            <p:cNvSpPr/>
            <p:nvPr userDrawn="1"/>
          </p:nvSpPr>
          <p:spPr>
            <a:xfrm>
              <a:off x="186858" y="6612049"/>
              <a:ext cx="580549" cy="64503"/>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
        <p:nvSpPr>
          <p:cNvPr id="13" name="Slide Number Placeholder 5"/>
          <p:cNvSpPr>
            <a:spLocks noGrp="1"/>
          </p:cNvSpPr>
          <p:nvPr>
            <p:ph type="sldNum" sz="quarter" idx="12"/>
          </p:nvPr>
        </p:nvSpPr>
        <p:spPr>
          <a:xfrm>
            <a:off x="328166" y="6237312"/>
            <a:ext cx="439241" cy="390437"/>
          </a:xfrm>
          <a:prstGeom prst="rect">
            <a:avLst/>
          </a:prstGeom>
          <a:noFill/>
        </p:spPr>
        <p:txBody>
          <a:bodyPr anchor="ctr"/>
          <a:lstStyle>
            <a:lvl1pPr algn="ctr">
              <a:defRPr sz="1200">
                <a:solidFill>
                  <a:schemeClr val="bg1"/>
                </a:solidFill>
              </a:defRPr>
            </a:lvl1pPr>
          </a:lstStyle>
          <a:p>
            <a:fld id="{F68327C5-B821-4FE9-A59A-A60D9EB59A9A}" type="slidenum">
              <a:rPr lang="en-US" smtClean="0">
                <a:solidFill>
                  <a:prstClr val="white"/>
                </a:solidFill>
                <a:cs typeface="Arial"/>
                <a:sym typeface="Arial"/>
              </a:rPr>
              <a:pPr/>
              <a:t>‹#›</a:t>
            </a:fld>
            <a:endParaRPr lang="en-US" dirty="0">
              <a:solidFill>
                <a:prstClr val="white"/>
              </a:solidFill>
              <a:cs typeface="Arial"/>
              <a:sym typeface="Arial"/>
            </a:endParaRPr>
          </a:p>
        </p:txBody>
      </p:sp>
    </p:spTree>
    <p:extLst>
      <p:ext uri="{BB962C8B-B14F-4D97-AF65-F5344CB8AC3E}">
        <p14:creationId xmlns:p14="http://schemas.microsoft.com/office/powerpoint/2010/main" val="3904444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rine blue">
    <p:bg>
      <p:bgPr>
        <a:solidFill>
          <a:srgbClr val="2F3947"/>
        </a:solid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lvl1pPr>
              <a:defRPr sz="3200">
                <a:solidFill>
                  <a:schemeClr val="bg1"/>
                </a:solidFill>
                <a:latin typeface="+mj-lt"/>
              </a:defRPr>
            </a:lvl1pPr>
          </a:lstStyle>
          <a:p>
            <a:r>
              <a:rPr lang="fr-FR" dirty="0"/>
              <a:t>Modifiez le style du titre</a:t>
            </a:r>
            <a:endParaRPr lang="en-US" dirty="0"/>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051912" y="5777880"/>
            <a:ext cx="1092088" cy="1080120"/>
          </a:xfrm>
          <a:prstGeom prst="rect">
            <a:avLst/>
          </a:prstGeom>
        </p:spPr>
      </p:pic>
      <p:pic>
        <p:nvPicPr>
          <p:cNvPr id="6" name="Picture 5"/>
          <p:cNvPicPr>
            <a:picLocks noChangeAspect="1"/>
          </p:cNvPicPr>
          <p:nvPr userDrawn="1"/>
        </p:nvPicPr>
        <p:blipFill>
          <a:blip r:embed="rId3"/>
          <a:stretch>
            <a:fillRect/>
          </a:stretch>
        </p:blipFill>
        <p:spPr>
          <a:xfrm>
            <a:off x="156796" y="100097"/>
            <a:ext cx="1633870" cy="451143"/>
          </a:xfrm>
          <a:prstGeom prst="rect">
            <a:avLst/>
          </a:prstGeom>
        </p:spPr>
      </p:pic>
      <p:grpSp>
        <p:nvGrpSpPr>
          <p:cNvPr id="10" name="Group 9"/>
          <p:cNvGrpSpPr/>
          <p:nvPr userDrawn="1"/>
        </p:nvGrpSpPr>
        <p:grpSpPr>
          <a:xfrm>
            <a:off x="328166" y="6237312"/>
            <a:ext cx="439241" cy="439240"/>
            <a:chOff x="186858" y="6096003"/>
            <a:chExt cx="580550" cy="580549"/>
          </a:xfrm>
          <a:solidFill>
            <a:schemeClr val="bg1">
              <a:lumMod val="95000"/>
            </a:schemeClr>
          </a:solidFill>
        </p:grpSpPr>
        <p:sp>
          <p:nvSpPr>
            <p:cNvPr id="11" name="Rectangle 10"/>
            <p:cNvSpPr/>
            <p:nvPr userDrawn="1"/>
          </p:nvSpPr>
          <p:spPr>
            <a:xfrm>
              <a:off x="186859" y="6096003"/>
              <a:ext cx="580549" cy="580549"/>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prstClr val="white"/>
                </a:solidFill>
                <a:latin typeface="GeosansLight" panose="02000603020000020003"/>
                <a:sym typeface="Arial"/>
              </a:endParaRPr>
            </a:p>
          </p:txBody>
        </p:sp>
        <p:sp>
          <p:nvSpPr>
            <p:cNvPr id="12" name="Rectangle 11"/>
            <p:cNvSpPr/>
            <p:nvPr userDrawn="1"/>
          </p:nvSpPr>
          <p:spPr>
            <a:xfrm>
              <a:off x="186858" y="6612049"/>
              <a:ext cx="580549" cy="64503"/>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
        <p:nvSpPr>
          <p:cNvPr id="13" name="Slide Number Placeholder 5"/>
          <p:cNvSpPr>
            <a:spLocks noGrp="1"/>
          </p:cNvSpPr>
          <p:nvPr>
            <p:ph type="sldNum" sz="quarter" idx="12"/>
          </p:nvPr>
        </p:nvSpPr>
        <p:spPr>
          <a:xfrm>
            <a:off x="328166" y="6237312"/>
            <a:ext cx="439241" cy="390437"/>
          </a:xfrm>
          <a:prstGeom prst="rect">
            <a:avLst/>
          </a:prstGeom>
        </p:spPr>
        <p:txBody>
          <a:bodyPr anchor="ctr"/>
          <a:lstStyle>
            <a:lvl1pPr algn="ctr">
              <a:defRPr sz="1200">
                <a:solidFill>
                  <a:schemeClr val="bg1"/>
                </a:solidFill>
              </a:defRPr>
            </a:lvl1pPr>
          </a:lstStyle>
          <a:p>
            <a:fld id="{F68327C5-B821-4FE9-A59A-A60D9EB59A9A}" type="slidenum">
              <a:rPr lang="en-US" smtClean="0">
                <a:solidFill>
                  <a:prstClr val="white"/>
                </a:solidFill>
                <a:cs typeface="Arial"/>
                <a:sym typeface="Arial"/>
              </a:rPr>
              <a:pPr/>
              <a:t>‹#›</a:t>
            </a:fld>
            <a:endParaRPr lang="en-US" dirty="0">
              <a:solidFill>
                <a:prstClr val="white"/>
              </a:solidFill>
              <a:cs typeface="Arial"/>
              <a:sym typeface="Arial"/>
            </a:endParaRPr>
          </a:p>
        </p:txBody>
      </p:sp>
    </p:spTree>
    <p:extLst>
      <p:ext uri="{BB962C8B-B14F-4D97-AF65-F5344CB8AC3E}">
        <p14:creationId xmlns:p14="http://schemas.microsoft.com/office/powerpoint/2010/main" val="660304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rk blue">
    <p:bg>
      <p:bgPr>
        <a:solidFill>
          <a:srgbClr val="1E2631"/>
        </a:solid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lvl1pPr>
              <a:defRPr sz="3200">
                <a:solidFill>
                  <a:schemeClr val="bg1"/>
                </a:solidFill>
                <a:latin typeface="+mj-lt"/>
              </a:defRPr>
            </a:lvl1pPr>
          </a:lstStyle>
          <a:p>
            <a:r>
              <a:rPr lang="fr-FR" dirty="0"/>
              <a:t>Modifiez le style du titre</a:t>
            </a:r>
            <a:endParaRPr lang="en-US"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051912" y="5777880"/>
            <a:ext cx="1092088" cy="1080120"/>
          </a:xfrm>
          <a:prstGeom prst="rect">
            <a:avLst/>
          </a:prstGeom>
        </p:spPr>
      </p:pic>
      <p:pic>
        <p:nvPicPr>
          <p:cNvPr id="6" name="Picture 5"/>
          <p:cNvPicPr>
            <a:picLocks noChangeAspect="1"/>
          </p:cNvPicPr>
          <p:nvPr userDrawn="1"/>
        </p:nvPicPr>
        <p:blipFill>
          <a:blip r:embed="rId3"/>
          <a:stretch>
            <a:fillRect/>
          </a:stretch>
        </p:blipFill>
        <p:spPr>
          <a:xfrm>
            <a:off x="156796" y="100097"/>
            <a:ext cx="1633870" cy="451143"/>
          </a:xfrm>
          <a:prstGeom prst="rect">
            <a:avLst/>
          </a:prstGeom>
        </p:spPr>
      </p:pic>
      <p:grpSp>
        <p:nvGrpSpPr>
          <p:cNvPr id="9" name="Group 8"/>
          <p:cNvGrpSpPr/>
          <p:nvPr userDrawn="1"/>
        </p:nvGrpSpPr>
        <p:grpSpPr>
          <a:xfrm>
            <a:off x="328166" y="6237312"/>
            <a:ext cx="439241" cy="439240"/>
            <a:chOff x="186858" y="6096003"/>
            <a:chExt cx="580550" cy="580549"/>
          </a:xfrm>
          <a:solidFill>
            <a:schemeClr val="bg1">
              <a:lumMod val="95000"/>
            </a:schemeClr>
          </a:solidFill>
        </p:grpSpPr>
        <p:sp>
          <p:nvSpPr>
            <p:cNvPr id="10" name="Rectangle 9"/>
            <p:cNvSpPr/>
            <p:nvPr userDrawn="1"/>
          </p:nvSpPr>
          <p:spPr>
            <a:xfrm>
              <a:off x="186859" y="6096003"/>
              <a:ext cx="580549" cy="580549"/>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prstClr val="white"/>
                </a:solidFill>
                <a:latin typeface="GeosansLight" panose="02000603020000020003"/>
                <a:sym typeface="Arial"/>
              </a:endParaRPr>
            </a:p>
          </p:txBody>
        </p:sp>
        <p:sp>
          <p:nvSpPr>
            <p:cNvPr id="11" name="Rectangle 10"/>
            <p:cNvSpPr/>
            <p:nvPr userDrawn="1"/>
          </p:nvSpPr>
          <p:spPr>
            <a:xfrm>
              <a:off x="186858" y="6612049"/>
              <a:ext cx="580549" cy="64503"/>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
        <p:nvSpPr>
          <p:cNvPr id="12" name="Slide Number Placeholder 5"/>
          <p:cNvSpPr>
            <a:spLocks noGrp="1"/>
          </p:cNvSpPr>
          <p:nvPr>
            <p:ph type="sldNum" sz="quarter" idx="12"/>
          </p:nvPr>
        </p:nvSpPr>
        <p:spPr>
          <a:xfrm>
            <a:off x="328166" y="6237312"/>
            <a:ext cx="439241" cy="390437"/>
          </a:xfrm>
          <a:prstGeom prst="rect">
            <a:avLst/>
          </a:prstGeom>
        </p:spPr>
        <p:txBody>
          <a:bodyPr anchor="ctr"/>
          <a:lstStyle>
            <a:lvl1pPr algn="ctr">
              <a:defRPr sz="1200">
                <a:solidFill>
                  <a:schemeClr val="bg1"/>
                </a:solidFill>
              </a:defRPr>
            </a:lvl1pPr>
          </a:lstStyle>
          <a:p>
            <a:fld id="{F68327C5-B821-4FE9-A59A-A60D9EB59A9A}" type="slidenum">
              <a:rPr lang="en-US" smtClean="0">
                <a:solidFill>
                  <a:prstClr val="white"/>
                </a:solidFill>
                <a:cs typeface="Arial"/>
                <a:sym typeface="Arial"/>
              </a:rPr>
              <a:pPr/>
              <a:t>‹#›</a:t>
            </a:fld>
            <a:endParaRPr lang="en-US" dirty="0">
              <a:solidFill>
                <a:prstClr val="white"/>
              </a:solidFill>
              <a:cs typeface="Arial"/>
              <a:sym typeface="Arial"/>
            </a:endParaRPr>
          </a:p>
        </p:txBody>
      </p:sp>
    </p:spTree>
    <p:extLst>
      <p:ext uri="{BB962C8B-B14F-4D97-AF65-F5344CB8AC3E}">
        <p14:creationId xmlns:p14="http://schemas.microsoft.com/office/powerpoint/2010/main" val="1035246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898A315E-7032-4B2A-AC2F-D196066B800E}" type="datetimeFigureOut">
              <a:rPr lang="lt-LT" smtClean="0"/>
              <a:t>2018-05-21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066D2B2-CDCF-4D1D-9789-11EA60BB944D}" type="slidenum">
              <a:rPr lang="lt-LT" smtClean="0"/>
              <a:t>‹#›</a:t>
            </a:fld>
            <a:endParaRPr lang="lt-LT"/>
          </a:p>
        </p:txBody>
      </p:sp>
    </p:spTree>
    <p:extLst>
      <p:ext uri="{BB962C8B-B14F-4D97-AF65-F5344CB8AC3E}">
        <p14:creationId xmlns:p14="http://schemas.microsoft.com/office/powerpoint/2010/main" val="4186048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p>
            <a:fld id="{898A315E-7032-4B2A-AC2F-D196066B800E}" type="datetimeFigureOut">
              <a:rPr lang="lt-LT" smtClean="0"/>
              <a:t>2018-05-21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066D2B2-CDCF-4D1D-9789-11EA60BB944D}" type="slidenum">
              <a:rPr lang="lt-LT" smtClean="0"/>
              <a:t>‹#›</a:t>
            </a:fld>
            <a:endParaRPr lang="lt-LT"/>
          </a:p>
        </p:txBody>
      </p:sp>
    </p:spTree>
    <p:extLst>
      <p:ext uri="{BB962C8B-B14F-4D97-AF65-F5344CB8AC3E}">
        <p14:creationId xmlns:p14="http://schemas.microsoft.com/office/powerpoint/2010/main" val="1629355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p>
            <a:fld id="{898A315E-7032-4B2A-AC2F-D196066B800E}" type="datetimeFigureOut">
              <a:rPr lang="lt-LT" smtClean="0"/>
              <a:t>2018-05-21</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1066D2B2-CDCF-4D1D-9789-11EA60BB944D}" type="slidenum">
              <a:rPr lang="lt-LT" smtClean="0"/>
              <a:t>‹#›</a:t>
            </a:fld>
            <a:endParaRPr lang="lt-LT"/>
          </a:p>
        </p:txBody>
      </p:sp>
    </p:spTree>
    <p:extLst>
      <p:ext uri="{BB962C8B-B14F-4D97-AF65-F5344CB8AC3E}">
        <p14:creationId xmlns:p14="http://schemas.microsoft.com/office/powerpoint/2010/main" val="265942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p>
            <a:fld id="{898A315E-7032-4B2A-AC2F-D196066B800E}" type="datetimeFigureOut">
              <a:rPr lang="lt-LT" smtClean="0"/>
              <a:t>2018-05-21</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1066D2B2-CDCF-4D1D-9789-11EA60BB944D}" type="slidenum">
              <a:rPr lang="lt-LT" smtClean="0"/>
              <a:t>‹#›</a:t>
            </a:fld>
            <a:endParaRPr lang="lt-LT"/>
          </a:p>
        </p:txBody>
      </p:sp>
    </p:spTree>
    <p:extLst>
      <p:ext uri="{BB962C8B-B14F-4D97-AF65-F5344CB8AC3E}">
        <p14:creationId xmlns:p14="http://schemas.microsoft.com/office/powerpoint/2010/main" val="2495014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p>
            <a:fld id="{898A315E-7032-4B2A-AC2F-D196066B800E}" type="datetimeFigureOut">
              <a:rPr lang="lt-LT" smtClean="0"/>
              <a:t>2018-05-21</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1066D2B2-CDCF-4D1D-9789-11EA60BB944D}" type="slidenum">
              <a:rPr lang="lt-LT" smtClean="0"/>
              <a:t>‹#›</a:t>
            </a:fld>
            <a:endParaRPr lang="lt-LT"/>
          </a:p>
        </p:txBody>
      </p:sp>
    </p:spTree>
    <p:extLst>
      <p:ext uri="{BB962C8B-B14F-4D97-AF65-F5344CB8AC3E}">
        <p14:creationId xmlns:p14="http://schemas.microsoft.com/office/powerpoint/2010/main" val="3841337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898A315E-7032-4B2A-AC2F-D196066B800E}" type="datetimeFigureOut">
              <a:rPr lang="lt-LT" smtClean="0"/>
              <a:t>2018-05-21</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1066D2B2-CDCF-4D1D-9789-11EA60BB944D}" type="slidenum">
              <a:rPr lang="lt-LT" smtClean="0"/>
              <a:t>‹#›</a:t>
            </a:fld>
            <a:endParaRPr lang="lt-LT"/>
          </a:p>
        </p:txBody>
      </p:sp>
    </p:spTree>
    <p:extLst>
      <p:ext uri="{BB962C8B-B14F-4D97-AF65-F5344CB8AC3E}">
        <p14:creationId xmlns:p14="http://schemas.microsoft.com/office/powerpoint/2010/main" val="2401492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smtClean="0"/>
              <a:t>Spustelėję redag. ruoš. pavad. stilių</a:t>
            </a:r>
            <a:endParaRPr lang="lt-LT"/>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898A315E-7032-4B2A-AC2F-D196066B800E}" type="datetimeFigureOut">
              <a:rPr lang="lt-LT" smtClean="0"/>
              <a:t>2018-05-21</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1066D2B2-CDCF-4D1D-9789-11EA60BB944D}" type="slidenum">
              <a:rPr lang="lt-LT" smtClean="0"/>
              <a:t>‹#›</a:t>
            </a:fld>
            <a:endParaRPr lang="lt-LT"/>
          </a:p>
        </p:txBody>
      </p:sp>
    </p:spTree>
    <p:extLst>
      <p:ext uri="{BB962C8B-B14F-4D97-AF65-F5344CB8AC3E}">
        <p14:creationId xmlns:p14="http://schemas.microsoft.com/office/powerpoint/2010/main" val="2275045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898A315E-7032-4B2A-AC2F-D196066B800E}" type="datetimeFigureOut">
              <a:rPr lang="lt-LT" smtClean="0"/>
              <a:t>2018-05-21</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1066D2B2-CDCF-4D1D-9789-11EA60BB944D}" type="slidenum">
              <a:rPr lang="lt-LT" smtClean="0"/>
              <a:t>‹#›</a:t>
            </a:fld>
            <a:endParaRPr lang="lt-LT"/>
          </a:p>
        </p:txBody>
      </p:sp>
    </p:spTree>
    <p:extLst>
      <p:ext uri="{BB962C8B-B14F-4D97-AF65-F5344CB8AC3E}">
        <p14:creationId xmlns:p14="http://schemas.microsoft.com/office/powerpoint/2010/main" val="2657770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8A315E-7032-4B2A-AC2F-D196066B800E}" type="datetimeFigureOut">
              <a:rPr lang="lt-LT" smtClean="0"/>
              <a:t>2018-05-21</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6D2B2-CDCF-4D1D-9789-11EA60BB944D}" type="slidenum">
              <a:rPr lang="lt-LT" smtClean="0"/>
              <a:t>‹#›</a:t>
            </a:fld>
            <a:endParaRPr lang="lt-LT"/>
          </a:p>
        </p:txBody>
      </p:sp>
    </p:spTree>
    <p:extLst>
      <p:ext uri="{BB962C8B-B14F-4D97-AF65-F5344CB8AC3E}">
        <p14:creationId xmlns:p14="http://schemas.microsoft.com/office/powerpoint/2010/main" val="1758257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5" name="Rectangle 14"/>
          <p:cNvSpPr/>
          <p:nvPr/>
        </p:nvSpPr>
        <p:spPr>
          <a:xfrm rot="5400000">
            <a:off x="8473620"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sym typeface="Arial"/>
              </a:rPr>
              <a:t>© Copyright Showeet.com</a:t>
            </a:r>
          </a:p>
        </p:txBody>
      </p:sp>
    </p:spTree>
    <p:extLst>
      <p:ext uri="{BB962C8B-B14F-4D97-AF65-F5344CB8AC3E}">
        <p14:creationId xmlns:p14="http://schemas.microsoft.com/office/powerpoint/2010/main" val="332710959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Lst>
  <p:hf hdr="0" ftr="0" dt="0"/>
  <p:txStyles>
    <p:titleStyle>
      <a:lvl1pPr algn="r" defTabSz="914400" rtl="0" eaLnBrk="1" latinLnBrk="0" hangingPunct="1">
        <a:spcBef>
          <a:spcPct val="0"/>
        </a:spcBef>
        <a:buNone/>
        <a:defRPr sz="2000" b="1" kern="1200" cap="small" normalizeH="0" baseline="0">
          <a:solidFill>
            <a:schemeClr val="accent1"/>
          </a:solidFill>
          <a:latin typeface="Verdan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ec.europa.eu/jrc/en/digcomporg/selfie-too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litmis.mb.vu.lt/wp-content/uploads/2015/11/VU_BIBL_763917399_jrc98209_r_digcomporg_LTL.docx" TargetMode="External"/><Relationship Id="rId2" Type="http://schemas.openxmlformats.org/officeDocument/2006/relationships/hyperlink" Target="https://ec.europa.eu/jrc/en/digcomp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p:txBody>
          <a:bodyPr>
            <a:normAutofit fontScale="90000"/>
          </a:bodyPr>
          <a:lstStyle/>
          <a:p>
            <a:r>
              <a:rPr lang="lt-LT" dirty="0">
                <a:solidFill>
                  <a:srgbClr val="0070C0"/>
                </a:solidFill>
              </a:rPr>
              <a:t>Skaitmeninę kompetenciją turinčių švietimo organizacijų </a:t>
            </a:r>
            <a:r>
              <a:rPr lang="lt-LT" dirty="0" smtClean="0">
                <a:solidFill>
                  <a:srgbClr val="0070C0"/>
                </a:solidFill>
              </a:rPr>
              <a:t>metmenys </a:t>
            </a:r>
            <a:br>
              <a:rPr lang="lt-LT" dirty="0" smtClean="0">
                <a:solidFill>
                  <a:srgbClr val="0070C0"/>
                </a:solidFill>
              </a:rPr>
            </a:br>
            <a:r>
              <a:rPr lang="lt-LT" sz="2200" dirty="0" smtClean="0">
                <a:solidFill>
                  <a:srgbClr val="FF0000"/>
                </a:solidFill>
              </a:rPr>
              <a:t>(Digital </a:t>
            </a:r>
            <a:r>
              <a:rPr lang="lt-LT" sz="2200" dirty="0" err="1" smtClean="0">
                <a:solidFill>
                  <a:srgbClr val="FF0000"/>
                </a:solidFill>
              </a:rPr>
              <a:t>Competence</a:t>
            </a:r>
            <a:r>
              <a:rPr lang="lt-LT" sz="2200" dirty="0" smtClean="0">
                <a:solidFill>
                  <a:srgbClr val="FF0000"/>
                </a:solidFill>
              </a:rPr>
              <a:t> </a:t>
            </a:r>
            <a:r>
              <a:rPr lang="lt-LT" sz="2200" dirty="0" err="1" smtClean="0">
                <a:solidFill>
                  <a:srgbClr val="FF0000"/>
                </a:solidFill>
              </a:rPr>
              <a:t>organization</a:t>
            </a:r>
            <a:r>
              <a:rPr lang="lt-LT" sz="2200" dirty="0" smtClean="0">
                <a:solidFill>
                  <a:srgbClr val="FF0000"/>
                </a:solidFill>
              </a:rPr>
              <a:t> </a:t>
            </a:r>
            <a:r>
              <a:rPr lang="lt-LT" sz="2200" b="1" dirty="0" err="1" smtClean="0">
                <a:solidFill>
                  <a:srgbClr val="FF0000"/>
                </a:solidFill>
              </a:rPr>
              <a:t>DigCompOrg</a:t>
            </a:r>
            <a:r>
              <a:rPr lang="lt-LT" sz="2200" b="1" dirty="0" smtClean="0">
                <a:solidFill>
                  <a:srgbClr val="FF0000"/>
                </a:solidFill>
              </a:rPr>
              <a:t>)</a:t>
            </a:r>
            <a:endParaRPr lang="lt-LT" sz="2200" b="1" dirty="0">
              <a:solidFill>
                <a:srgbClr val="FF0000"/>
              </a:solidFill>
            </a:endParaRPr>
          </a:p>
        </p:txBody>
      </p:sp>
      <p:sp>
        <p:nvSpPr>
          <p:cNvPr id="3" name="Antrinis pavadinimas 2"/>
          <p:cNvSpPr>
            <a:spLocks noGrp="1"/>
          </p:cNvSpPr>
          <p:nvPr>
            <p:ph type="subTitle" idx="1"/>
          </p:nvPr>
        </p:nvSpPr>
        <p:spPr>
          <a:xfrm>
            <a:off x="2267744" y="4509120"/>
            <a:ext cx="6400800" cy="550912"/>
          </a:xfrm>
        </p:spPr>
        <p:txBody>
          <a:bodyPr>
            <a:noAutofit/>
          </a:bodyPr>
          <a:lstStyle/>
          <a:p>
            <a:pPr algn="r"/>
            <a:r>
              <a:rPr lang="lt-LT" sz="2400" dirty="0" smtClean="0">
                <a:solidFill>
                  <a:schemeClr val="tx1"/>
                </a:solidFill>
              </a:rPr>
              <a:t>Dr. </a:t>
            </a:r>
            <a:r>
              <a:rPr lang="lt-LT" sz="2400" dirty="0" err="1" smtClean="0">
                <a:solidFill>
                  <a:schemeClr val="tx1"/>
                </a:solidFill>
              </a:rPr>
              <a:t>V.Brazdeikis</a:t>
            </a:r>
            <a:endParaRPr lang="lt-LT" sz="2400" dirty="0" smtClean="0">
              <a:solidFill>
                <a:schemeClr val="tx1"/>
              </a:solidFill>
            </a:endParaRPr>
          </a:p>
          <a:p>
            <a:pPr algn="r"/>
            <a:r>
              <a:rPr lang="lt-LT" sz="2400" dirty="0" smtClean="0">
                <a:solidFill>
                  <a:schemeClr val="tx1"/>
                </a:solidFill>
              </a:rPr>
              <a:t>ITC direktorius</a:t>
            </a:r>
          </a:p>
        </p:txBody>
      </p:sp>
    </p:spTree>
    <p:extLst>
      <p:ext uri="{BB962C8B-B14F-4D97-AF65-F5344CB8AC3E}">
        <p14:creationId xmlns:p14="http://schemas.microsoft.com/office/powerpoint/2010/main" val="3741967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3200" dirty="0" err="1">
                <a:solidFill>
                  <a:srgbClr val="0070C0"/>
                </a:solidFill>
              </a:rPr>
              <a:t>Selfie</a:t>
            </a:r>
            <a:r>
              <a:rPr lang="lt-LT" sz="3200" dirty="0">
                <a:solidFill>
                  <a:srgbClr val="0070C0"/>
                </a:solidFill>
              </a:rPr>
              <a:t> įrankis</a:t>
            </a:r>
          </a:p>
        </p:txBody>
      </p:sp>
      <p:sp>
        <p:nvSpPr>
          <p:cNvPr id="3" name="Turinio vietos rezervavimo ženklas 2"/>
          <p:cNvSpPr>
            <a:spLocks noGrp="1"/>
          </p:cNvSpPr>
          <p:nvPr>
            <p:ph idx="1"/>
          </p:nvPr>
        </p:nvSpPr>
        <p:spPr/>
        <p:txBody>
          <a:bodyPr>
            <a:noAutofit/>
          </a:bodyPr>
          <a:lstStyle/>
          <a:p>
            <a:r>
              <a:rPr lang="lt-LT" sz="1800" dirty="0" smtClean="0"/>
              <a:t>Naudojant įrankį mokyklos turės galimybę </a:t>
            </a:r>
            <a:r>
              <a:rPr lang="lt-LT" sz="1800" dirty="0" smtClean="0"/>
              <a:t>įsivertinti savo </a:t>
            </a:r>
            <a:r>
              <a:rPr lang="lt-LT" sz="1800" dirty="0" smtClean="0"/>
              <a:t>pasiekimus, pasilyginti su kitomis mokyklomis visoje ES, gauti atitinkamas rekomendacijas</a:t>
            </a:r>
          </a:p>
          <a:p>
            <a:r>
              <a:rPr lang="lt-LT" sz="1800" dirty="0" smtClean="0"/>
              <a:t>Mokykla </a:t>
            </a:r>
            <a:r>
              <a:rPr lang="lt-LT" sz="1800" dirty="0" smtClean="0"/>
              <a:t>bus savo duomenų šeimininkė</a:t>
            </a:r>
          </a:p>
          <a:p>
            <a:r>
              <a:rPr lang="lt-LT" sz="1800" dirty="0" smtClean="0"/>
              <a:t>Dėmesys ne administravimui, bet efektyviam IKT taikymui</a:t>
            </a:r>
          </a:p>
          <a:p>
            <a:r>
              <a:rPr lang="lt-LT" sz="1800" dirty="0" smtClean="0"/>
              <a:t>Į </a:t>
            </a:r>
            <a:r>
              <a:rPr lang="lt-LT" sz="1800" dirty="0" smtClean="0"/>
              <a:t>įsivertinimą įtraukiami ir mokytojai, mokiniai, vadovai</a:t>
            </a:r>
          </a:p>
          <a:p>
            <a:r>
              <a:rPr lang="lt-LT" sz="1800" dirty="0"/>
              <a:t>Mokykla neturi būti visur geriausia, gali matuotis pažangą keletą kartų </a:t>
            </a:r>
          </a:p>
          <a:p>
            <a:endParaRPr lang="lt-LT" sz="1800" dirty="0"/>
          </a:p>
          <a:p>
            <a:r>
              <a:rPr lang="lt-LT" sz="1800" dirty="0" smtClean="0"/>
              <a:t>Online platforma (Sevilija JRC), prisijungimas mokyklos oficialiu el. pašto adresu</a:t>
            </a:r>
          </a:p>
          <a:p>
            <a:r>
              <a:rPr lang="lt-LT" sz="1800" dirty="0" smtClean="0"/>
              <a:t>Išbandyta pavasarį su 5000 vartotojų 5 skirtingose šalyse</a:t>
            </a:r>
          </a:p>
          <a:p>
            <a:endParaRPr lang="lt-LT" sz="1800" dirty="0" smtClean="0"/>
          </a:p>
          <a:p>
            <a:r>
              <a:rPr lang="lt-LT" sz="1800" dirty="0" smtClean="0"/>
              <a:t>Mokykla </a:t>
            </a:r>
            <a:r>
              <a:rPr lang="lt-LT" sz="1800" dirty="0" smtClean="0"/>
              <a:t>turėtų paskirti koordinatorių įrankio naudojimui</a:t>
            </a:r>
          </a:p>
          <a:p>
            <a:pPr marL="0" indent="0">
              <a:buNone/>
            </a:pPr>
            <a:r>
              <a:rPr lang="en-US" sz="2400" dirty="0" smtClean="0">
                <a:hlinkClick r:id="rId2"/>
              </a:rPr>
              <a:t>https</a:t>
            </a:r>
            <a:r>
              <a:rPr lang="en-US" sz="2400" dirty="0" smtClean="0">
                <a:hlinkClick r:id="rId2"/>
              </a:rPr>
              <a:t>://ec.europa.eu/jrc/en/digcomporg/selfie-tool</a:t>
            </a:r>
            <a:r>
              <a:rPr lang="lt-LT" sz="2400" dirty="0" smtClean="0"/>
              <a:t> </a:t>
            </a:r>
            <a:endParaRPr lang="lt-LT" sz="2400" dirty="0"/>
          </a:p>
        </p:txBody>
      </p:sp>
    </p:spTree>
    <p:extLst>
      <p:ext uri="{BB962C8B-B14F-4D97-AF65-F5344CB8AC3E}">
        <p14:creationId xmlns:p14="http://schemas.microsoft.com/office/powerpoint/2010/main" val="1770783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en-US" sz="3200" dirty="0" err="1">
                <a:solidFill>
                  <a:srgbClr val="0070C0"/>
                </a:solidFill>
              </a:rPr>
              <a:t>Pasiūlymas</a:t>
            </a:r>
            <a:r>
              <a:rPr lang="en-US" sz="3200" dirty="0">
                <a:solidFill>
                  <a:srgbClr val="0070C0"/>
                </a:solidFill>
              </a:rPr>
              <a:t> </a:t>
            </a:r>
            <a:r>
              <a:rPr lang="en-US" sz="3200" dirty="0" err="1">
                <a:solidFill>
                  <a:srgbClr val="0070C0"/>
                </a:solidFill>
              </a:rPr>
              <a:t>mokyklos</a:t>
            </a:r>
            <a:r>
              <a:rPr lang="en-US" sz="3200" dirty="0">
                <a:solidFill>
                  <a:srgbClr val="0070C0"/>
                </a:solidFill>
              </a:rPr>
              <a:t> </a:t>
            </a:r>
            <a:r>
              <a:rPr lang="en-US" sz="3200" dirty="0" err="1">
                <a:solidFill>
                  <a:srgbClr val="0070C0"/>
                </a:solidFill>
              </a:rPr>
              <a:t>vadovui</a:t>
            </a:r>
            <a:r>
              <a:rPr lang="en-US" sz="3200" dirty="0">
                <a:solidFill>
                  <a:srgbClr val="0070C0"/>
                </a:solidFill>
              </a:rPr>
              <a:t> </a:t>
            </a:r>
            <a:r>
              <a:rPr lang="lt-LT" sz="3200" dirty="0" smtClean="0">
                <a:solidFill>
                  <a:srgbClr val="0070C0"/>
                </a:solidFill>
              </a:rPr>
              <a:t/>
            </a:r>
            <a:br>
              <a:rPr lang="lt-LT" sz="3200" dirty="0" smtClean="0">
                <a:solidFill>
                  <a:srgbClr val="0070C0"/>
                </a:solidFill>
              </a:rPr>
            </a:br>
            <a:r>
              <a:rPr lang="lt-LT" sz="3200" dirty="0" smtClean="0">
                <a:solidFill>
                  <a:srgbClr val="0070C0"/>
                </a:solidFill>
              </a:rPr>
              <a:t>2019 metams</a:t>
            </a:r>
            <a:endParaRPr lang="en-US" sz="3200" dirty="0">
              <a:solidFill>
                <a:srgbClr val="0070C0"/>
              </a:solidFill>
            </a:endParaRPr>
          </a:p>
        </p:txBody>
      </p:sp>
      <p:sp>
        <p:nvSpPr>
          <p:cNvPr id="3" name="Turinio vietos rezervavimo ženklas 2"/>
          <p:cNvSpPr>
            <a:spLocks noGrp="1"/>
          </p:cNvSpPr>
          <p:nvPr>
            <p:ph idx="1"/>
          </p:nvPr>
        </p:nvSpPr>
        <p:spPr/>
        <p:txBody>
          <a:bodyPr>
            <a:normAutofit fontScale="85000" lnSpcReduction="10000"/>
          </a:bodyPr>
          <a:lstStyle/>
          <a:p>
            <a:r>
              <a:rPr lang="lt-LT" dirty="0"/>
              <a:t>2019 m</a:t>
            </a:r>
            <a:r>
              <a:rPr lang="lt-LT" dirty="0" smtClean="0"/>
              <a:t>. m</a:t>
            </a:r>
            <a:r>
              <a:rPr lang="lt-LT" dirty="0" smtClean="0"/>
              <a:t>okyklų </a:t>
            </a:r>
            <a:r>
              <a:rPr lang="lt-LT" dirty="0" smtClean="0"/>
              <a:t>darbuotojams, koordinuojantiems IKT veiklą, </a:t>
            </a:r>
            <a:r>
              <a:rPr lang="lt-LT" dirty="0" smtClean="0"/>
              <a:t>kviečiami sudalyvauti </a:t>
            </a:r>
            <a:r>
              <a:rPr lang="lt-LT" dirty="0" smtClean="0"/>
              <a:t>ITC projekto </a:t>
            </a:r>
            <a:r>
              <a:rPr lang="lt-LT" dirty="0" smtClean="0"/>
              <a:t>mokymuose</a:t>
            </a:r>
            <a:endParaRPr lang="lt-LT" dirty="0" smtClean="0"/>
          </a:p>
          <a:p>
            <a:r>
              <a:rPr lang="lt-LT" dirty="0" smtClean="0"/>
              <a:t>Mokymai atitiks </a:t>
            </a:r>
            <a:r>
              <a:rPr lang="lt-LT" dirty="0" err="1" smtClean="0"/>
              <a:t>DigCompOrg</a:t>
            </a:r>
            <a:r>
              <a:rPr lang="lt-LT" dirty="0" smtClean="0"/>
              <a:t> struktūra (15 sudedamųjų dalių), bus galimybė rinktis tai kas domintų mokyklą, patį darbuotoją</a:t>
            </a:r>
          </a:p>
          <a:p>
            <a:endParaRPr lang="lt-LT" dirty="0" smtClean="0"/>
          </a:p>
          <a:p>
            <a:r>
              <a:rPr lang="lt-LT" dirty="0" smtClean="0"/>
              <a:t>ITC </a:t>
            </a:r>
            <a:r>
              <a:rPr lang="lt-LT" dirty="0" smtClean="0"/>
              <a:t>projekto kurso mokytoju </a:t>
            </a:r>
          </a:p>
          <a:p>
            <a:endParaRPr lang="lt-LT" dirty="0" smtClean="0"/>
          </a:p>
          <a:p>
            <a:r>
              <a:rPr lang="lt-LT" dirty="0" smtClean="0"/>
              <a:t>Po mokymų galimų veiklų dar </a:t>
            </a:r>
            <a:r>
              <a:rPr lang="lt-LT" dirty="0" smtClean="0"/>
              <a:t>kartą įsivertinti, dar </a:t>
            </a:r>
            <a:r>
              <a:rPr lang="lt-LT" dirty="0" smtClean="0"/>
              <a:t>kartą peržiūrėti strateginius planus, kitus dokumentus</a:t>
            </a:r>
          </a:p>
        </p:txBody>
      </p:sp>
    </p:spTree>
    <p:extLst>
      <p:ext uri="{BB962C8B-B14F-4D97-AF65-F5344CB8AC3E}">
        <p14:creationId xmlns:p14="http://schemas.microsoft.com/office/powerpoint/2010/main" val="3364694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1556792"/>
            <a:ext cx="5890425" cy="463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avadinimas 1"/>
          <p:cNvSpPr>
            <a:spLocks noGrp="1"/>
          </p:cNvSpPr>
          <p:nvPr>
            <p:ph type="title"/>
          </p:nvPr>
        </p:nvSpPr>
        <p:spPr/>
        <p:txBody>
          <a:bodyPr>
            <a:normAutofit/>
          </a:bodyPr>
          <a:lstStyle/>
          <a:p>
            <a:r>
              <a:rPr lang="lt-LT" sz="3200" dirty="0">
                <a:solidFill>
                  <a:srgbClr val="0070C0"/>
                </a:solidFill>
              </a:rPr>
              <a:t>Kas vaikui pasakys tiesą </a:t>
            </a:r>
            <a:r>
              <a:rPr lang="lt-LT" sz="3200" dirty="0">
                <a:solidFill>
                  <a:srgbClr val="0070C0"/>
                </a:solidFill>
                <a:sym typeface="Wingdings" panose="05000000000000000000" pitchFamily="2" charset="2"/>
              </a:rPr>
              <a:t></a:t>
            </a:r>
            <a:endParaRPr lang="lt-LT" sz="3200" dirty="0">
              <a:solidFill>
                <a:srgbClr val="0070C0"/>
              </a:solidFill>
            </a:endParaRPr>
          </a:p>
        </p:txBody>
      </p:sp>
    </p:spTree>
    <p:extLst>
      <p:ext uri="{BB962C8B-B14F-4D97-AF65-F5344CB8AC3E}">
        <p14:creationId xmlns:p14="http://schemas.microsoft.com/office/powerpoint/2010/main" val="3254253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95536" y="548680"/>
            <a:ext cx="8597754" cy="1143000"/>
          </a:xfrm>
        </p:spPr>
        <p:txBody>
          <a:bodyPr>
            <a:noAutofit/>
          </a:bodyPr>
          <a:lstStyle/>
          <a:p>
            <a:pPr marL="457200" indent="-457200" algn="l">
              <a:buFont typeface="Arial" panose="020B0604020202020204" pitchFamily="34" charset="0"/>
              <a:buChar char="•"/>
            </a:pPr>
            <a:r>
              <a:rPr lang="lt-LT" sz="2800" dirty="0" smtClean="0">
                <a:solidFill>
                  <a:srgbClr val="0070C0"/>
                </a:solidFill>
              </a:rPr>
              <a:t>Ar </a:t>
            </a:r>
            <a:r>
              <a:rPr lang="lt-LT" sz="2800" dirty="0">
                <a:solidFill>
                  <a:srgbClr val="0070C0"/>
                </a:solidFill>
              </a:rPr>
              <a:t>mano mokykla </a:t>
            </a:r>
            <a:r>
              <a:rPr lang="lt-LT" sz="2800" dirty="0" smtClean="0">
                <a:solidFill>
                  <a:srgbClr val="0070C0"/>
                </a:solidFill>
              </a:rPr>
              <a:t>pasirengusi taikyti skaitmenines technologijas mokymui?</a:t>
            </a:r>
            <a:r>
              <a:rPr lang="lt-LT" sz="2800" dirty="0" smtClean="0">
                <a:solidFill>
                  <a:srgbClr val="0070C0"/>
                </a:solidFill>
              </a:rPr>
              <a:t/>
            </a:r>
            <a:br>
              <a:rPr lang="lt-LT" sz="2800" dirty="0" smtClean="0">
                <a:solidFill>
                  <a:srgbClr val="0070C0"/>
                </a:solidFill>
              </a:rPr>
            </a:br>
            <a:endParaRPr lang="lt-LT" sz="2800" dirty="0">
              <a:solidFill>
                <a:srgbClr val="0070C0"/>
              </a:solidFill>
            </a:endParaRPr>
          </a:p>
        </p:txBody>
      </p:sp>
      <p:pic>
        <p:nvPicPr>
          <p:cNvPr id="1229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1628800"/>
            <a:ext cx="5077477" cy="3873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tačiakampis 3"/>
          <p:cNvSpPr/>
          <p:nvPr/>
        </p:nvSpPr>
        <p:spPr>
          <a:xfrm>
            <a:off x="899592" y="6093296"/>
            <a:ext cx="5544616" cy="523220"/>
          </a:xfrm>
          <a:prstGeom prst="rect">
            <a:avLst/>
          </a:prstGeom>
        </p:spPr>
        <p:txBody>
          <a:bodyPr wrap="square">
            <a:spAutoFit/>
          </a:bodyPr>
          <a:lstStyle/>
          <a:p>
            <a:pPr marL="457200" indent="-457200">
              <a:buFont typeface="Arial" panose="020B0604020202020204" pitchFamily="34" charset="0"/>
              <a:buChar char="•"/>
            </a:pPr>
            <a:r>
              <a:rPr lang="en-US" sz="2800" dirty="0" err="1">
                <a:solidFill>
                  <a:srgbClr val="0070C0"/>
                </a:solidFill>
                <a:latin typeface="+mj-lt"/>
                <a:ea typeface="+mj-ea"/>
                <a:cs typeface="+mj-cs"/>
              </a:rPr>
              <a:t>Iš</a:t>
            </a:r>
            <a:r>
              <a:rPr lang="en-US" sz="2800" dirty="0">
                <a:solidFill>
                  <a:srgbClr val="0070C0"/>
                </a:solidFill>
                <a:latin typeface="+mj-lt"/>
                <a:ea typeface="+mj-ea"/>
                <a:cs typeface="+mj-cs"/>
              </a:rPr>
              <a:t> </a:t>
            </a:r>
            <a:r>
              <a:rPr lang="en-US" sz="2800" dirty="0" err="1">
                <a:solidFill>
                  <a:srgbClr val="0070C0"/>
                </a:solidFill>
                <a:latin typeface="+mj-lt"/>
                <a:ea typeface="+mj-ea"/>
                <a:cs typeface="+mj-cs"/>
              </a:rPr>
              <a:t>kur</a:t>
            </a:r>
            <a:r>
              <a:rPr lang="en-US" sz="2800" dirty="0">
                <a:solidFill>
                  <a:srgbClr val="0070C0"/>
                </a:solidFill>
                <a:latin typeface="+mj-lt"/>
                <a:ea typeface="+mj-ea"/>
                <a:cs typeface="+mj-cs"/>
              </a:rPr>
              <a:t> </a:t>
            </a:r>
            <a:r>
              <a:rPr lang="en-US" sz="2800" dirty="0" err="1">
                <a:solidFill>
                  <a:srgbClr val="0070C0"/>
                </a:solidFill>
                <a:latin typeface="+mj-lt"/>
                <a:ea typeface="+mj-ea"/>
                <a:cs typeface="+mj-cs"/>
              </a:rPr>
              <a:t>aš</a:t>
            </a:r>
            <a:r>
              <a:rPr lang="en-US" sz="2800" dirty="0">
                <a:solidFill>
                  <a:srgbClr val="0070C0"/>
                </a:solidFill>
                <a:latin typeface="+mj-lt"/>
                <a:ea typeface="+mj-ea"/>
                <a:cs typeface="+mj-cs"/>
              </a:rPr>
              <a:t> tai </a:t>
            </a:r>
            <a:r>
              <a:rPr lang="en-US" sz="2800" dirty="0" err="1">
                <a:solidFill>
                  <a:srgbClr val="0070C0"/>
                </a:solidFill>
                <a:latin typeface="+mj-lt"/>
                <a:ea typeface="+mj-ea"/>
                <a:cs typeface="+mj-cs"/>
              </a:rPr>
              <a:t>žinau</a:t>
            </a:r>
            <a:r>
              <a:rPr lang="en-US" sz="2800" dirty="0">
                <a:solidFill>
                  <a:srgbClr val="0070C0"/>
                </a:solidFill>
                <a:latin typeface="+mj-lt"/>
                <a:ea typeface="+mj-ea"/>
                <a:cs typeface="+mj-cs"/>
              </a:rPr>
              <a:t>?</a:t>
            </a:r>
          </a:p>
        </p:txBody>
      </p:sp>
    </p:spTree>
    <p:extLst>
      <p:ext uri="{BB962C8B-B14F-4D97-AF65-F5344CB8AC3E}">
        <p14:creationId xmlns:p14="http://schemas.microsoft.com/office/powerpoint/2010/main" val="3857814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8291264" cy="649901"/>
          </a:xfrm>
        </p:spPr>
        <p:txBody>
          <a:bodyPr>
            <a:normAutofit/>
          </a:bodyPr>
          <a:lstStyle/>
          <a:p>
            <a:r>
              <a:rPr lang="lt-LT" sz="2800" dirty="0">
                <a:solidFill>
                  <a:srgbClr val="0070C0"/>
                </a:solidFill>
              </a:rPr>
              <a:t>EK JRC </a:t>
            </a:r>
            <a:r>
              <a:rPr lang="lt-LT" sz="2800" dirty="0" smtClean="0">
                <a:solidFill>
                  <a:srgbClr val="0070C0"/>
                </a:solidFill>
              </a:rPr>
              <a:t>pasiūlymas </a:t>
            </a:r>
            <a:r>
              <a:rPr lang="lt-LT" sz="2800" dirty="0">
                <a:solidFill>
                  <a:srgbClr val="0070C0"/>
                </a:solidFill>
              </a:rPr>
              <a:t>mokykloms </a:t>
            </a:r>
          </a:p>
        </p:txBody>
      </p:sp>
      <p:sp>
        <p:nvSpPr>
          <p:cNvPr id="1309" name="Shape 1309"/>
          <p:cNvSpPr>
            <a:spLocks noGrp="1"/>
          </p:cNvSpPr>
          <p:nvPr>
            <p:ph type="sldNum" sz="quarter" idx="1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a:t>
            </a:fld>
            <a:endParaRPr/>
          </a:p>
        </p:txBody>
      </p:sp>
      <p:pic>
        <p:nvPicPr>
          <p:cNvPr id="1310" name="image39.png"/>
          <p:cNvPicPr>
            <a:picLocks noChangeAspect="1"/>
          </p:cNvPicPr>
          <p:nvPr/>
        </p:nvPicPr>
        <p:blipFill>
          <a:blip r:embed="rId3">
            <a:extLst/>
          </a:blip>
          <a:stretch>
            <a:fillRect/>
          </a:stretch>
        </p:blipFill>
        <p:spPr>
          <a:xfrm>
            <a:off x="1390286" y="1080604"/>
            <a:ext cx="2007632" cy="1359334"/>
          </a:xfrm>
          <a:prstGeom prst="rect">
            <a:avLst/>
          </a:prstGeom>
          <a:ln w="12700">
            <a:miter lim="400000"/>
          </a:ln>
        </p:spPr>
      </p:pic>
      <p:sp>
        <p:nvSpPr>
          <p:cNvPr id="1311" name="Shape 1311"/>
          <p:cNvSpPr/>
          <p:nvPr/>
        </p:nvSpPr>
        <p:spPr>
          <a:xfrm>
            <a:off x="4331689" y="1281334"/>
            <a:ext cx="4526087" cy="484234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lnSpc>
                <a:spcPts val="2600"/>
              </a:lnSpc>
              <a:defRPr sz="1800">
                <a:solidFill>
                  <a:srgbClr val="004494"/>
                </a:solidFill>
                <a:latin typeface="+mj-lt"/>
                <a:ea typeface="+mj-ea"/>
                <a:cs typeface="+mj-cs"/>
                <a:sym typeface="Helvetica"/>
              </a:defRPr>
            </a:pPr>
            <a:r>
              <a:rPr lang="lt-LT" dirty="0" smtClean="0">
                <a:solidFill>
                  <a:srgbClr val="002060"/>
                </a:solidFill>
              </a:rPr>
              <a:t>Atliktas kokybinis tyrimas.</a:t>
            </a:r>
          </a:p>
          <a:p>
            <a:pPr marL="285750" indent="-285750" algn="just">
              <a:lnSpc>
                <a:spcPts val="2600"/>
              </a:lnSpc>
              <a:buFont typeface="Arial" panose="020B0604020202020204" pitchFamily="34" charset="0"/>
              <a:buChar char="•"/>
              <a:defRPr sz="1800">
                <a:solidFill>
                  <a:srgbClr val="004494"/>
                </a:solidFill>
                <a:latin typeface="+mj-lt"/>
                <a:ea typeface="+mj-ea"/>
                <a:cs typeface="+mj-cs"/>
                <a:sym typeface="Helvetica"/>
              </a:defRPr>
            </a:pPr>
            <a:r>
              <a:rPr lang="lt-LT" sz="1600" dirty="0" smtClean="0">
                <a:solidFill>
                  <a:srgbClr val="00B050"/>
                </a:solidFill>
              </a:rPr>
              <a:t>Literatūros analizė</a:t>
            </a:r>
          </a:p>
          <a:p>
            <a:pPr marL="285750" indent="-285750" algn="just">
              <a:lnSpc>
                <a:spcPts val="2600"/>
              </a:lnSpc>
              <a:buFont typeface="Arial" panose="020B0604020202020204" pitchFamily="34" charset="0"/>
              <a:buChar char="•"/>
              <a:defRPr sz="1800">
                <a:solidFill>
                  <a:srgbClr val="004494"/>
                </a:solidFill>
                <a:latin typeface="+mj-lt"/>
                <a:ea typeface="+mj-ea"/>
                <a:cs typeface="+mj-cs"/>
                <a:sym typeface="Helvetica"/>
              </a:defRPr>
            </a:pPr>
            <a:r>
              <a:rPr lang="lt-LT" sz="1600" dirty="0" smtClean="0">
                <a:solidFill>
                  <a:srgbClr val="00B050"/>
                </a:solidFill>
              </a:rPr>
              <a:t>Konsultacijos su ekspertais</a:t>
            </a:r>
          </a:p>
          <a:p>
            <a:pPr marL="285750" indent="-285750" algn="just">
              <a:lnSpc>
                <a:spcPts val="2600"/>
              </a:lnSpc>
              <a:buFont typeface="Arial" panose="020B0604020202020204" pitchFamily="34" charset="0"/>
              <a:buChar char="•"/>
              <a:defRPr sz="1800">
                <a:solidFill>
                  <a:srgbClr val="004494"/>
                </a:solidFill>
                <a:latin typeface="+mj-lt"/>
                <a:ea typeface="+mj-ea"/>
                <a:cs typeface="+mj-cs"/>
                <a:sym typeface="Helvetica"/>
              </a:defRPr>
            </a:pPr>
            <a:r>
              <a:rPr lang="lt-LT" sz="1600" dirty="0" smtClean="0">
                <a:solidFill>
                  <a:srgbClr val="00B050"/>
                </a:solidFill>
              </a:rPr>
              <a:t>Nagrinėta 15 </a:t>
            </a:r>
            <a:r>
              <a:rPr lang="lt-LT" sz="1600" dirty="0" smtClean="0">
                <a:solidFill>
                  <a:srgbClr val="00B050"/>
                </a:solidFill>
              </a:rPr>
              <a:t>jau esamų </a:t>
            </a:r>
            <a:r>
              <a:rPr lang="lt-LT" sz="1600" dirty="0" smtClean="0">
                <a:solidFill>
                  <a:srgbClr val="00B050"/>
                </a:solidFill>
              </a:rPr>
              <a:t>metmenų</a:t>
            </a:r>
          </a:p>
          <a:p>
            <a:pPr lvl="1"/>
            <a:r>
              <a:rPr lang="lt-LT" sz="1200" dirty="0" err="1">
                <a:solidFill>
                  <a:srgbClr val="00B050"/>
                </a:solidFill>
              </a:rPr>
              <a:t>eLEMER</a:t>
            </a:r>
            <a:endParaRPr lang="lt-LT" sz="1200" dirty="0">
              <a:solidFill>
                <a:srgbClr val="00B050"/>
              </a:solidFill>
            </a:endParaRPr>
          </a:p>
          <a:p>
            <a:pPr lvl="1"/>
            <a:r>
              <a:rPr lang="lt-LT" sz="1200" dirty="0" err="1">
                <a:solidFill>
                  <a:srgbClr val="00B050"/>
                </a:solidFill>
              </a:rPr>
              <a:t>Opeka</a:t>
            </a:r>
            <a:endParaRPr lang="lt-LT" sz="1200" dirty="0">
              <a:solidFill>
                <a:srgbClr val="00B050"/>
              </a:solidFill>
            </a:endParaRPr>
          </a:p>
          <a:p>
            <a:pPr lvl="1"/>
            <a:r>
              <a:rPr lang="lt-LT" sz="1200" dirty="0">
                <a:solidFill>
                  <a:srgbClr val="00B050"/>
                </a:solidFill>
              </a:rPr>
              <a:t>Microsoft </a:t>
            </a:r>
            <a:r>
              <a:rPr lang="lt-LT" sz="1200" dirty="0" err="1">
                <a:solidFill>
                  <a:srgbClr val="00B050"/>
                </a:solidFill>
              </a:rPr>
              <a:t>Innovative</a:t>
            </a:r>
            <a:r>
              <a:rPr lang="lt-LT" sz="1200" dirty="0">
                <a:solidFill>
                  <a:srgbClr val="00B050"/>
                </a:solidFill>
              </a:rPr>
              <a:t> </a:t>
            </a:r>
            <a:r>
              <a:rPr lang="lt-LT" sz="1200" dirty="0" err="1">
                <a:solidFill>
                  <a:srgbClr val="00B050"/>
                </a:solidFill>
              </a:rPr>
              <a:t>Schools</a:t>
            </a:r>
            <a:r>
              <a:rPr lang="lt-LT" sz="1200" dirty="0">
                <a:solidFill>
                  <a:srgbClr val="00B050"/>
                </a:solidFill>
              </a:rPr>
              <a:t> </a:t>
            </a:r>
            <a:r>
              <a:rPr lang="lt-LT" sz="1200" dirty="0" err="1">
                <a:solidFill>
                  <a:srgbClr val="00B050"/>
                </a:solidFill>
              </a:rPr>
              <a:t>Toolkit</a:t>
            </a:r>
            <a:r>
              <a:rPr lang="lt-LT" sz="1200" dirty="0">
                <a:solidFill>
                  <a:srgbClr val="00B050"/>
                </a:solidFill>
              </a:rPr>
              <a:t> </a:t>
            </a:r>
            <a:r>
              <a:rPr lang="lt-LT" sz="1200" dirty="0" err="1">
                <a:solidFill>
                  <a:srgbClr val="00B050"/>
                </a:solidFill>
              </a:rPr>
              <a:t>and</a:t>
            </a:r>
            <a:r>
              <a:rPr lang="lt-LT" sz="1200" dirty="0">
                <a:solidFill>
                  <a:srgbClr val="00B050"/>
                </a:solidFill>
              </a:rPr>
              <a:t> </a:t>
            </a:r>
            <a:r>
              <a:rPr lang="lt-LT" sz="1200" dirty="0" err="1">
                <a:solidFill>
                  <a:srgbClr val="00B050"/>
                </a:solidFill>
              </a:rPr>
              <a:t>Self-</a:t>
            </a:r>
            <a:r>
              <a:rPr lang="lt-LT" sz="1200" dirty="0">
                <a:solidFill>
                  <a:srgbClr val="00B050"/>
                </a:solidFill>
              </a:rPr>
              <a:t> </a:t>
            </a:r>
            <a:r>
              <a:rPr lang="lt-LT" sz="1200" dirty="0" err="1">
                <a:solidFill>
                  <a:srgbClr val="00B050"/>
                </a:solidFill>
              </a:rPr>
              <a:t>Reflection</a:t>
            </a:r>
            <a:r>
              <a:rPr lang="lt-LT" sz="1200" dirty="0">
                <a:solidFill>
                  <a:srgbClr val="00B050"/>
                </a:solidFill>
              </a:rPr>
              <a:t> </a:t>
            </a:r>
            <a:r>
              <a:rPr lang="lt-LT" sz="1200" dirty="0" err="1">
                <a:solidFill>
                  <a:srgbClr val="00B050"/>
                </a:solidFill>
              </a:rPr>
              <a:t>Tool</a:t>
            </a:r>
            <a:r>
              <a:rPr lang="lt-LT" sz="1200" dirty="0">
                <a:solidFill>
                  <a:srgbClr val="00B050"/>
                </a:solidFill>
              </a:rPr>
              <a:t> / Microsoft SRT</a:t>
            </a:r>
          </a:p>
          <a:p>
            <a:pPr lvl="1"/>
            <a:r>
              <a:rPr lang="lt-LT" sz="1200" dirty="0" err="1">
                <a:solidFill>
                  <a:srgbClr val="00B050"/>
                </a:solidFill>
              </a:rPr>
              <a:t>Ledning</a:t>
            </a:r>
            <a:r>
              <a:rPr lang="lt-LT" sz="1200" dirty="0">
                <a:solidFill>
                  <a:srgbClr val="00B050"/>
                </a:solidFill>
              </a:rPr>
              <a:t>, </a:t>
            </a:r>
            <a:r>
              <a:rPr lang="lt-LT" sz="1200" dirty="0" err="1">
                <a:solidFill>
                  <a:srgbClr val="00B050"/>
                </a:solidFill>
              </a:rPr>
              <a:t>Infrastruktur</a:t>
            </a:r>
            <a:r>
              <a:rPr lang="lt-LT" sz="1200" dirty="0">
                <a:solidFill>
                  <a:srgbClr val="00B050"/>
                </a:solidFill>
              </a:rPr>
              <a:t>, </a:t>
            </a:r>
            <a:r>
              <a:rPr lang="lt-LT" sz="1200" dirty="0" err="1">
                <a:solidFill>
                  <a:srgbClr val="00B050"/>
                </a:solidFill>
              </a:rPr>
              <a:t>Kompetens</a:t>
            </a:r>
            <a:r>
              <a:rPr lang="lt-LT" sz="1200" dirty="0">
                <a:solidFill>
                  <a:srgbClr val="00B050"/>
                </a:solidFill>
              </a:rPr>
              <a:t>, </a:t>
            </a:r>
            <a:r>
              <a:rPr lang="lt-LT" sz="1200" dirty="0" err="1">
                <a:solidFill>
                  <a:srgbClr val="00B050"/>
                </a:solidFill>
              </a:rPr>
              <a:t>Användning</a:t>
            </a:r>
            <a:r>
              <a:rPr lang="lt-LT" sz="1200" dirty="0">
                <a:solidFill>
                  <a:srgbClr val="00B050"/>
                </a:solidFill>
              </a:rPr>
              <a:t> / LIKA</a:t>
            </a:r>
          </a:p>
          <a:p>
            <a:pPr lvl="1"/>
            <a:r>
              <a:rPr lang="lt-LT" sz="1200" dirty="0" err="1">
                <a:solidFill>
                  <a:srgbClr val="00B050"/>
                </a:solidFill>
              </a:rPr>
              <a:t>Assessing</a:t>
            </a:r>
            <a:r>
              <a:rPr lang="lt-LT" sz="1200" dirty="0">
                <a:solidFill>
                  <a:srgbClr val="00B050"/>
                </a:solidFill>
              </a:rPr>
              <a:t> </a:t>
            </a:r>
            <a:r>
              <a:rPr lang="lt-LT" sz="1200" dirty="0" err="1">
                <a:solidFill>
                  <a:srgbClr val="00B050"/>
                </a:solidFill>
              </a:rPr>
              <a:t>the</a:t>
            </a:r>
            <a:r>
              <a:rPr lang="lt-LT" sz="1200" dirty="0">
                <a:solidFill>
                  <a:srgbClr val="00B050"/>
                </a:solidFill>
              </a:rPr>
              <a:t> e-</a:t>
            </a:r>
            <a:r>
              <a:rPr lang="lt-LT" sz="1200" dirty="0" err="1">
                <a:solidFill>
                  <a:srgbClr val="00B050"/>
                </a:solidFill>
              </a:rPr>
              <a:t>Maturity</a:t>
            </a:r>
            <a:r>
              <a:rPr lang="lt-LT" sz="1200" dirty="0">
                <a:solidFill>
                  <a:srgbClr val="00B050"/>
                </a:solidFill>
              </a:rPr>
              <a:t> </a:t>
            </a:r>
            <a:r>
              <a:rPr lang="lt-LT" sz="1200" dirty="0" err="1">
                <a:solidFill>
                  <a:srgbClr val="00B050"/>
                </a:solidFill>
              </a:rPr>
              <a:t>of</a:t>
            </a:r>
            <a:r>
              <a:rPr lang="lt-LT" sz="1200" dirty="0">
                <a:solidFill>
                  <a:srgbClr val="00B050"/>
                </a:solidFill>
              </a:rPr>
              <a:t> </a:t>
            </a:r>
            <a:r>
              <a:rPr lang="lt-LT" sz="1200" dirty="0" err="1">
                <a:solidFill>
                  <a:srgbClr val="00B050"/>
                </a:solidFill>
              </a:rPr>
              <a:t>your</a:t>
            </a:r>
            <a:r>
              <a:rPr lang="lt-LT" sz="1200" dirty="0">
                <a:solidFill>
                  <a:srgbClr val="00B050"/>
                </a:solidFill>
              </a:rPr>
              <a:t> </a:t>
            </a:r>
            <a:r>
              <a:rPr lang="lt-LT" sz="1200" dirty="0" err="1">
                <a:solidFill>
                  <a:srgbClr val="00B050"/>
                </a:solidFill>
              </a:rPr>
              <a:t>School</a:t>
            </a:r>
            <a:r>
              <a:rPr lang="lt-LT" sz="1200" dirty="0">
                <a:solidFill>
                  <a:srgbClr val="00B050"/>
                </a:solidFill>
              </a:rPr>
              <a:t> /</a:t>
            </a:r>
          </a:p>
          <a:p>
            <a:pPr lvl="1"/>
            <a:r>
              <a:rPr lang="lt-LT" sz="1200" dirty="0" err="1">
                <a:solidFill>
                  <a:srgbClr val="00B050"/>
                </a:solidFill>
              </a:rPr>
              <a:t>Ae-MoYS</a:t>
            </a:r>
            <a:endParaRPr lang="lt-LT" sz="1200" dirty="0">
              <a:solidFill>
                <a:srgbClr val="00B050"/>
              </a:solidFill>
            </a:endParaRPr>
          </a:p>
          <a:p>
            <a:pPr lvl="1"/>
            <a:r>
              <a:rPr lang="lt-LT" sz="1200" dirty="0" err="1">
                <a:solidFill>
                  <a:srgbClr val="00B050"/>
                </a:solidFill>
              </a:rPr>
              <a:t>Planning</a:t>
            </a:r>
            <a:r>
              <a:rPr lang="lt-LT" sz="1200" dirty="0">
                <a:solidFill>
                  <a:srgbClr val="00B050"/>
                </a:solidFill>
              </a:rPr>
              <a:t> </a:t>
            </a:r>
            <a:r>
              <a:rPr lang="lt-LT" sz="1200" dirty="0" err="1">
                <a:solidFill>
                  <a:srgbClr val="00B050"/>
                </a:solidFill>
              </a:rPr>
              <a:t>and</a:t>
            </a:r>
            <a:r>
              <a:rPr lang="lt-LT" sz="1200" dirty="0">
                <a:solidFill>
                  <a:srgbClr val="00B050"/>
                </a:solidFill>
              </a:rPr>
              <a:t> </a:t>
            </a:r>
            <a:r>
              <a:rPr lang="lt-LT" sz="1200" dirty="0" err="1">
                <a:solidFill>
                  <a:srgbClr val="00B050"/>
                </a:solidFill>
              </a:rPr>
              <a:t>implementing</a:t>
            </a:r>
            <a:r>
              <a:rPr lang="lt-LT" sz="1200" dirty="0">
                <a:solidFill>
                  <a:srgbClr val="00B050"/>
                </a:solidFill>
              </a:rPr>
              <a:t> e-</a:t>
            </a:r>
            <a:r>
              <a:rPr lang="lt-LT" sz="1200" dirty="0" err="1">
                <a:solidFill>
                  <a:srgbClr val="00B050"/>
                </a:solidFill>
              </a:rPr>
              <a:t>learning</a:t>
            </a:r>
            <a:r>
              <a:rPr lang="lt-LT" sz="1200" dirty="0">
                <a:solidFill>
                  <a:srgbClr val="00B050"/>
                </a:solidFill>
              </a:rPr>
              <a:t> </a:t>
            </a:r>
            <a:r>
              <a:rPr lang="lt-LT" sz="1200" dirty="0" err="1">
                <a:solidFill>
                  <a:srgbClr val="00B050"/>
                </a:solidFill>
              </a:rPr>
              <a:t>in</a:t>
            </a:r>
            <a:r>
              <a:rPr lang="lt-LT" sz="1200" dirty="0">
                <a:solidFill>
                  <a:srgbClr val="00B050"/>
                </a:solidFill>
              </a:rPr>
              <a:t> </a:t>
            </a:r>
            <a:r>
              <a:rPr lang="lt-LT" sz="1200" dirty="0" err="1">
                <a:solidFill>
                  <a:srgbClr val="00B050"/>
                </a:solidFill>
              </a:rPr>
              <a:t>your</a:t>
            </a:r>
            <a:r>
              <a:rPr lang="lt-LT" sz="1200" dirty="0">
                <a:solidFill>
                  <a:srgbClr val="00B050"/>
                </a:solidFill>
              </a:rPr>
              <a:t> </a:t>
            </a:r>
            <a:r>
              <a:rPr lang="lt-LT" sz="1200" dirty="0" err="1">
                <a:solidFill>
                  <a:srgbClr val="00B050"/>
                </a:solidFill>
              </a:rPr>
              <a:t>school</a:t>
            </a:r>
            <a:r>
              <a:rPr lang="lt-LT" sz="1200" dirty="0">
                <a:solidFill>
                  <a:srgbClr val="00B050"/>
                </a:solidFill>
              </a:rPr>
              <a:t> /</a:t>
            </a:r>
          </a:p>
          <a:p>
            <a:pPr lvl="1"/>
            <a:r>
              <a:rPr lang="lt-LT" sz="1200" dirty="0">
                <a:solidFill>
                  <a:srgbClr val="00B050"/>
                </a:solidFill>
              </a:rPr>
              <a:t>e-</a:t>
            </a:r>
            <a:r>
              <a:rPr lang="lt-LT" sz="1200" dirty="0" err="1">
                <a:solidFill>
                  <a:srgbClr val="00B050"/>
                </a:solidFill>
              </a:rPr>
              <a:t>Learning</a:t>
            </a:r>
            <a:r>
              <a:rPr lang="lt-LT" sz="1200" dirty="0">
                <a:solidFill>
                  <a:srgbClr val="00B050"/>
                </a:solidFill>
              </a:rPr>
              <a:t> </a:t>
            </a:r>
            <a:r>
              <a:rPr lang="lt-LT" sz="1200" dirty="0" err="1">
                <a:solidFill>
                  <a:srgbClr val="00B050"/>
                </a:solidFill>
              </a:rPr>
              <a:t>Roadmap</a:t>
            </a:r>
            <a:endParaRPr lang="lt-LT" sz="1200" dirty="0">
              <a:solidFill>
                <a:srgbClr val="00B050"/>
              </a:solidFill>
            </a:endParaRPr>
          </a:p>
          <a:p>
            <a:pPr lvl="1"/>
            <a:r>
              <a:rPr lang="lt-LT" sz="1200" dirty="0" err="1">
                <a:solidFill>
                  <a:srgbClr val="00B050"/>
                </a:solidFill>
              </a:rPr>
              <a:t>School</a:t>
            </a:r>
            <a:r>
              <a:rPr lang="lt-LT" sz="1200" dirty="0">
                <a:solidFill>
                  <a:srgbClr val="00B050"/>
                </a:solidFill>
              </a:rPr>
              <a:t> </a:t>
            </a:r>
            <a:r>
              <a:rPr lang="lt-LT" sz="1200" dirty="0" err="1">
                <a:solidFill>
                  <a:srgbClr val="00B050"/>
                </a:solidFill>
              </a:rPr>
              <a:t>mentor</a:t>
            </a:r>
            <a:endParaRPr lang="lt-LT" sz="1200" dirty="0">
              <a:solidFill>
                <a:srgbClr val="00B050"/>
              </a:solidFill>
            </a:endParaRPr>
          </a:p>
          <a:p>
            <a:pPr lvl="1"/>
            <a:r>
              <a:rPr lang="lt-LT" sz="1200" dirty="0" err="1">
                <a:solidFill>
                  <a:srgbClr val="00B050"/>
                </a:solidFill>
              </a:rPr>
              <a:t>Self-review</a:t>
            </a:r>
            <a:r>
              <a:rPr lang="lt-LT" sz="1200" dirty="0">
                <a:solidFill>
                  <a:srgbClr val="00B050"/>
                </a:solidFill>
              </a:rPr>
              <a:t> </a:t>
            </a:r>
            <a:r>
              <a:rPr lang="lt-LT" sz="1200" dirty="0" err="1">
                <a:solidFill>
                  <a:srgbClr val="00B050"/>
                </a:solidFill>
              </a:rPr>
              <a:t>Framework</a:t>
            </a:r>
            <a:r>
              <a:rPr lang="lt-LT" sz="1200" dirty="0">
                <a:solidFill>
                  <a:srgbClr val="00B050"/>
                </a:solidFill>
              </a:rPr>
              <a:t> / NAACE SRF</a:t>
            </a:r>
          </a:p>
          <a:p>
            <a:pPr lvl="1"/>
            <a:r>
              <a:rPr lang="lt-LT" sz="1200" dirty="0" err="1">
                <a:solidFill>
                  <a:srgbClr val="00B050"/>
                </a:solidFill>
              </a:rPr>
              <a:t>Future</a:t>
            </a:r>
            <a:r>
              <a:rPr lang="lt-LT" sz="1200" dirty="0">
                <a:solidFill>
                  <a:srgbClr val="00B050"/>
                </a:solidFill>
              </a:rPr>
              <a:t> </a:t>
            </a:r>
            <a:r>
              <a:rPr lang="lt-LT" sz="1200" dirty="0" err="1">
                <a:solidFill>
                  <a:srgbClr val="00B050"/>
                </a:solidFill>
              </a:rPr>
              <a:t>Classroom</a:t>
            </a:r>
            <a:r>
              <a:rPr lang="lt-LT" sz="1200" dirty="0">
                <a:solidFill>
                  <a:srgbClr val="00B050"/>
                </a:solidFill>
              </a:rPr>
              <a:t> </a:t>
            </a:r>
            <a:r>
              <a:rPr lang="lt-LT" sz="1200" dirty="0" err="1">
                <a:solidFill>
                  <a:srgbClr val="00B050"/>
                </a:solidFill>
              </a:rPr>
              <a:t>Maturity</a:t>
            </a:r>
            <a:endParaRPr lang="lt-LT" sz="1200" dirty="0">
              <a:solidFill>
                <a:srgbClr val="00B050"/>
              </a:solidFill>
            </a:endParaRPr>
          </a:p>
          <a:p>
            <a:pPr lvl="1"/>
            <a:r>
              <a:rPr lang="lt-LT" sz="1200" dirty="0" err="1">
                <a:solidFill>
                  <a:srgbClr val="00B050"/>
                </a:solidFill>
              </a:rPr>
              <a:t>Model</a:t>
            </a:r>
            <a:r>
              <a:rPr lang="lt-LT" sz="1200" dirty="0">
                <a:solidFill>
                  <a:srgbClr val="00B050"/>
                </a:solidFill>
              </a:rPr>
              <a:t> / FCMM</a:t>
            </a:r>
          </a:p>
          <a:p>
            <a:pPr lvl="1"/>
            <a:r>
              <a:rPr lang="lt-LT" sz="1200" dirty="0" err="1">
                <a:solidFill>
                  <a:srgbClr val="00B050"/>
                </a:solidFill>
              </a:rPr>
              <a:t>Speak</a:t>
            </a:r>
            <a:r>
              <a:rPr lang="lt-LT" sz="1200" dirty="0">
                <a:solidFill>
                  <a:srgbClr val="00B050"/>
                </a:solidFill>
              </a:rPr>
              <a:t> Up </a:t>
            </a:r>
            <a:r>
              <a:rPr lang="lt-LT" sz="1200" dirty="0" err="1">
                <a:solidFill>
                  <a:srgbClr val="00B050"/>
                </a:solidFill>
              </a:rPr>
              <a:t>National</a:t>
            </a:r>
            <a:r>
              <a:rPr lang="lt-LT" sz="1200" dirty="0">
                <a:solidFill>
                  <a:srgbClr val="00B050"/>
                </a:solidFill>
              </a:rPr>
              <a:t> </a:t>
            </a:r>
            <a:r>
              <a:rPr lang="lt-LT" sz="1200" dirty="0" err="1">
                <a:solidFill>
                  <a:srgbClr val="00B050"/>
                </a:solidFill>
              </a:rPr>
              <a:t>Research</a:t>
            </a:r>
            <a:r>
              <a:rPr lang="lt-LT" sz="1200" dirty="0">
                <a:solidFill>
                  <a:srgbClr val="00B050"/>
                </a:solidFill>
              </a:rPr>
              <a:t> Project / </a:t>
            </a:r>
            <a:r>
              <a:rPr lang="lt-LT" sz="1200" dirty="0" err="1">
                <a:solidFill>
                  <a:srgbClr val="00B050"/>
                </a:solidFill>
              </a:rPr>
              <a:t>Speak</a:t>
            </a:r>
            <a:r>
              <a:rPr lang="lt-LT" sz="1200" dirty="0">
                <a:solidFill>
                  <a:srgbClr val="00B050"/>
                </a:solidFill>
              </a:rPr>
              <a:t> Up </a:t>
            </a:r>
            <a:r>
              <a:rPr lang="lt-LT" sz="1200" dirty="0" smtClean="0">
                <a:solidFill>
                  <a:srgbClr val="00B050"/>
                </a:solidFill>
              </a:rPr>
              <a:t>NRP</a:t>
            </a:r>
          </a:p>
          <a:p>
            <a:pPr marL="285750" indent="-285750">
              <a:buFont typeface="Arial" panose="020B0604020202020204" pitchFamily="34" charset="0"/>
              <a:buChar char="•"/>
            </a:pPr>
            <a:endParaRPr lang="lt-LT" dirty="0" smtClean="0">
              <a:solidFill>
                <a:srgbClr val="FF0000"/>
              </a:solidFill>
              <a:latin typeface="+mj-lt"/>
              <a:ea typeface="+mj-ea"/>
              <a:cs typeface="+mj-cs"/>
            </a:endParaRPr>
          </a:p>
          <a:p>
            <a:r>
              <a:rPr lang="lt-LT" dirty="0" smtClean="0">
                <a:solidFill>
                  <a:srgbClr val="002060"/>
                </a:solidFill>
                <a:latin typeface="+mj-lt"/>
                <a:ea typeface="+mj-ea"/>
                <a:cs typeface="+mj-cs"/>
              </a:rPr>
              <a:t>Sukurti Skaitmeninę </a:t>
            </a:r>
            <a:r>
              <a:rPr lang="lt-LT" dirty="0">
                <a:solidFill>
                  <a:srgbClr val="002060"/>
                </a:solidFill>
                <a:latin typeface="+mj-lt"/>
                <a:ea typeface="+mj-ea"/>
                <a:cs typeface="+mj-cs"/>
              </a:rPr>
              <a:t>kompetenciją turinčių švietimo organizacijų metmenys </a:t>
            </a:r>
            <a:r>
              <a:rPr lang="lt-LT" dirty="0" smtClean="0">
                <a:solidFill>
                  <a:srgbClr val="002060"/>
                </a:solidFill>
                <a:latin typeface="+mj-lt"/>
                <a:ea typeface="+mj-ea"/>
                <a:cs typeface="+mj-cs"/>
              </a:rPr>
              <a:t> (</a:t>
            </a:r>
            <a:r>
              <a:rPr lang="lt-LT" dirty="0" err="1" smtClean="0">
                <a:solidFill>
                  <a:srgbClr val="002060"/>
                </a:solidFill>
                <a:latin typeface="+mj-lt"/>
                <a:ea typeface="+mj-ea"/>
                <a:cs typeface="+mj-cs"/>
              </a:rPr>
              <a:t>DigCompOrg</a:t>
            </a:r>
            <a:r>
              <a:rPr lang="lt-LT" dirty="0" smtClean="0">
                <a:solidFill>
                  <a:srgbClr val="002060"/>
                </a:solidFill>
                <a:latin typeface="+mj-lt"/>
                <a:ea typeface="+mj-ea"/>
                <a:cs typeface="+mj-cs"/>
              </a:rPr>
              <a:t>) </a:t>
            </a:r>
            <a:endParaRPr lang="lt-LT" dirty="0">
              <a:solidFill>
                <a:srgbClr val="002060"/>
              </a:solidFill>
              <a:latin typeface="+mj-lt"/>
              <a:ea typeface="+mj-ea"/>
              <a:cs typeface="+mj-cs"/>
            </a:endParaRPr>
          </a:p>
        </p:txBody>
      </p:sp>
      <p:pic>
        <p:nvPicPr>
          <p:cNvPr id="1312" name="image40.png"/>
          <p:cNvPicPr>
            <a:picLocks noChangeAspect="1"/>
          </p:cNvPicPr>
          <p:nvPr/>
        </p:nvPicPr>
        <p:blipFill>
          <a:blip r:embed="rId4">
            <a:extLst/>
          </a:blip>
          <a:stretch>
            <a:fillRect/>
          </a:stretch>
        </p:blipFill>
        <p:spPr>
          <a:xfrm>
            <a:off x="1264824" y="1281334"/>
            <a:ext cx="1993846" cy="1350001"/>
          </a:xfrm>
          <a:prstGeom prst="rect">
            <a:avLst/>
          </a:prstGeom>
          <a:ln w="12700">
            <a:miter lim="400000"/>
          </a:ln>
        </p:spPr>
      </p:pic>
      <p:pic>
        <p:nvPicPr>
          <p:cNvPr id="1313" name="image41.png"/>
          <p:cNvPicPr>
            <a:picLocks noChangeAspect="1"/>
          </p:cNvPicPr>
          <p:nvPr/>
        </p:nvPicPr>
        <p:blipFill>
          <a:blip r:embed="rId5">
            <a:extLst/>
          </a:blip>
          <a:stretch>
            <a:fillRect/>
          </a:stretch>
        </p:blipFill>
        <p:spPr>
          <a:xfrm>
            <a:off x="1045393" y="1535178"/>
            <a:ext cx="1993846" cy="1350001"/>
          </a:xfrm>
          <a:prstGeom prst="rect">
            <a:avLst/>
          </a:prstGeom>
          <a:ln w="12700">
            <a:miter lim="400000"/>
          </a:ln>
        </p:spPr>
      </p:pic>
      <p:pic>
        <p:nvPicPr>
          <p:cNvPr id="1314" name="image42.png"/>
          <p:cNvPicPr>
            <a:picLocks noChangeAspect="1"/>
          </p:cNvPicPr>
          <p:nvPr/>
        </p:nvPicPr>
        <p:blipFill>
          <a:blip r:embed="rId6">
            <a:extLst/>
          </a:blip>
          <a:stretch>
            <a:fillRect/>
          </a:stretch>
        </p:blipFill>
        <p:spPr>
          <a:xfrm>
            <a:off x="716803" y="1795868"/>
            <a:ext cx="1993846" cy="1093019"/>
          </a:xfrm>
          <a:prstGeom prst="rect">
            <a:avLst/>
          </a:prstGeom>
          <a:ln w="12700">
            <a:miter lim="400000"/>
          </a:ln>
        </p:spPr>
      </p:pic>
      <p:pic>
        <p:nvPicPr>
          <p:cNvPr id="1315" name="image43.jpeg"/>
          <p:cNvPicPr>
            <a:picLocks noChangeAspect="1"/>
          </p:cNvPicPr>
          <p:nvPr/>
        </p:nvPicPr>
        <p:blipFill>
          <a:blip r:embed="rId7">
            <a:extLst/>
          </a:blip>
          <a:stretch>
            <a:fillRect/>
          </a:stretch>
        </p:blipFill>
        <p:spPr>
          <a:xfrm>
            <a:off x="481203" y="2060853"/>
            <a:ext cx="1993846" cy="1350001"/>
          </a:xfrm>
          <a:prstGeom prst="rect">
            <a:avLst/>
          </a:prstGeom>
          <a:ln w="12700">
            <a:miter lim="400000"/>
          </a:ln>
        </p:spPr>
      </p:pic>
      <p:pic>
        <p:nvPicPr>
          <p:cNvPr id="1316" name="image44.png"/>
          <p:cNvPicPr>
            <a:picLocks noChangeAspect="1"/>
          </p:cNvPicPr>
          <p:nvPr/>
        </p:nvPicPr>
        <p:blipFill>
          <a:blip r:embed="rId8">
            <a:extLst/>
          </a:blip>
          <a:stretch>
            <a:fillRect/>
          </a:stretch>
        </p:blipFill>
        <p:spPr>
          <a:xfrm>
            <a:off x="171865" y="2340095"/>
            <a:ext cx="1993847" cy="1214407"/>
          </a:xfrm>
          <a:prstGeom prst="rect">
            <a:avLst/>
          </a:prstGeom>
          <a:ln w="12700">
            <a:miter lim="400000"/>
          </a:ln>
        </p:spPr>
      </p:pic>
      <p:pic>
        <p:nvPicPr>
          <p:cNvPr id="1317" name="image45.png"/>
          <p:cNvPicPr>
            <a:picLocks noChangeAspect="1"/>
          </p:cNvPicPr>
          <p:nvPr/>
        </p:nvPicPr>
        <p:blipFill>
          <a:blip r:embed="rId9">
            <a:extLst/>
          </a:blip>
          <a:stretch>
            <a:fillRect/>
          </a:stretch>
        </p:blipFill>
        <p:spPr>
          <a:xfrm>
            <a:off x="30246" y="2632988"/>
            <a:ext cx="1993847" cy="1350000"/>
          </a:xfrm>
          <a:prstGeom prst="rect">
            <a:avLst/>
          </a:prstGeom>
          <a:ln w="12700">
            <a:miter lim="400000"/>
          </a:ln>
        </p:spPr>
      </p:pic>
      <p:pic>
        <p:nvPicPr>
          <p:cNvPr id="1318" name="image46.png"/>
          <p:cNvPicPr>
            <a:picLocks noChangeAspect="1"/>
          </p:cNvPicPr>
          <p:nvPr/>
        </p:nvPicPr>
        <p:blipFill>
          <a:blip r:embed="rId10">
            <a:extLst/>
          </a:blip>
          <a:stretch>
            <a:fillRect/>
          </a:stretch>
        </p:blipFill>
        <p:spPr>
          <a:xfrm>
            <a:off x="12365" y="3069134"/>
            <a:ext cx="1993846" cy="1350000"/>
          </a:xfrm>
          <a:prstGeom prst="rect">
            <a:avLst/>
          </a:prstGeom>
          <a:ln w="12700">
            <a:miter lim="400000"/>
          </a:ln>
        </p:spPr>
      </p:pic>
      <p:pic>
        <p:nvPicPr>
          <p:cNvPr id="1319" name="image47.png"/>
          <p:cNvPicPr>
            <a:picLocks noChangeAspect="1"/>
          </p:cNvPicPr>
          <p:nvPr/>
        </p:nvPicPr>
        <p:blipFill>
          <a:blip r:embed="rId11">
            <a:extLst/>
          </a:blip>
          <a:stretch>
            <a:fillRect/>
          </a:stretch>
        </p:blipFill>
        <p:spPr>
          <a:xfrm>
            <a:off x="196412" y="3456896"/>
            <a:ext cx="1993846" cy="1350000"/>
          </a:xfrm>
          <a:prstGeom prst="rect">
            <a:avLst/>
          </a:prstGeom>
          <a:ln w="12700">
            <a:miter lim="400000"/>
          </a:ln>
        </p:spPr>
      </p:pic>
      <p:pic>
        <p:nvPicPr>
          <p:cNvPr id="1320" name="image48.png"/>
          <p:cNvPicPr>
            <a:picLocks noChangeAspect="1"/>
          </p:cNvPicPr>
          <p:nvPr/>
        </p:nvPicPr>
        <p:blipFill>
          <a:blip r:embed="rId12">
            <a:extLst/>
          </a:blip>
          <a:stretch>
            <a:fillRect/>
          </a:stretch>
        </p:blipFill>
        <p:spPr>
          <a:xfrm>
            <a:off x="481203" y="3767649"/>
            <a:ext cx="1993846" cy="1350001"/>
          </a:xfrm>
          <a:prstGeom prst="rect">
            <a:avLst/>
          </a:prstGeom>
          <a:ln w="12700">
            <a:miter lim="400000"/>
          </a:ln>
        </p:spPr>
      </p:pic>
      <p:pic>
        <p:nvPicPr>
          <p:cNvPr id="1321" name="image49.png"/>
          <p:cNvPicPr>
            <a:picLocks noChangeAspect="1"/>
          </p:cNvPicPr>
          <p:nvPr/>
        </p:nvPicPr>
        <p:blipFill>
          <a:blip r:embed="rId13">
            <a:extLst/>
          </a:blip>
          <a:stretch>
            <a:fillRect/>
          </a:stretch>
        </p:blipFill>
        <p:spPr>
          <a:xfrm>
            <a:off x="848208" y="4005354"/>
            <a:ext cx="1993846" cy="1350000"/>
          </a:xfrm>
          <a:prstGeom prst="rect">
            <a:avLst/>
          </a:prstGeom>
          <a:ln w="12700">
            <a:miter lim="400000"/>
          </a:ln>
        </p:spPr>
      </p:pic>
      <p:pic>
        <p:nvPicPr>
          <p:cNvPr id="1322" name="image50.png"/>
          <p:cNvPicPr>
            <a:picLocks noChangeAspect="1"/>
          </p:cNvPicPr>
          <p:nvPr/>
        </p:nvPicPr>
        <p:blipFill>
          <a:blip r:embed="rId14">
            <a:extLst/>
          </a:blip>
          <a:stretch>
            <a:fillRect/>
          </a:stretch>
        </p:blipFill>
        <p:spPr>
          <a:xfrm>
            <a:off x="1079294" y="4276350"/>
            <a:ext cx="1993846" cy="1350000"/>
          </a:xfrm>
          <a:prstGeom prst="rect">
            <a:avLst/>
          </a:prstGeom>
          <a:ln w="12700">
            <a:miter lim="400000"/>
          </a:ln>
        </p:spPr>
      </p:pic>
      <p:pic>
        <p:nvPicPr>
          <p:cNvPr id="1323" name="image51.png"/>
          <p:cNvPicPr>
            <a:picLocks noChangeAspect="1"/>
          </p:cNvPicPr>
          <p:nvPr/>
        </p:nvPicPr>
        <p:blipFill>
          <a:blip r:embed="rId15">
            <a:extLst/>
          </a:blip>
          <a:stretch>
            <a:fillRect/>
          </a:stretch>
        </p:blipFill>
        <p:spPr>
          <a:xfrm>
            <a:off x="1318596" y="4419134"/>
            <a:ext cx="1993846" cy="1499716"/>
          </a:xfrm>
          <a:prstGeom prst="rect">
            <a:avLst/>
          </a:prstGeom>
          <a:ln w="12700">
            <a:miter lim="400000"/>
          </a:ln>
        </p:spPr>
      </p:pic>
      <p:pic>
        <p:nvPicPr>
          <p:cNvPr id="1324" name="image52.png"/>
          <p:cNvPicPr>
            <a:picLocks noChangeAspect="1"/>
          </p:cNvPicPr>
          <p:nvPr/>
        </p:nvPicPr>
        <p:blipFill>
          <a:blip r:embed="rId16">
            <a:extLst/>
          </a:blip>
          <a:stretch>
            <a:fillRect/>
          </a:stretch>
        </p:blipFill>
        <p:spPr>
          <a:xfrm>
            <a:off x="1605819" y="4680354"/>
            <a:ext cx="1993846" cy="1350000"/>
          </a:xfrm>
          <a:prstGeom prst="rect">
            <a:avLst/>
          </a:prstGeom>
          <a:ln w="12700">
            <a:miter lim="400000"/>
          </a:ln>
        </p:spPr>
      </p:pic>
      <p:pic>
        <p:nvPicPr>
          <p:cNvPr id="1325" name="image53.png"/>
          <p:cNvPicPr>
            <a:picLocks noChangeAspect="1"/>
          </p:cNvPicPr>
          <p:nvPr/>
        </p:nvPicPr>
        <p:blipFill>
          <a:blip r:embed="rId17">
            <a:extLst/>
          </a:blip>
          <a:stretch>
            <a:fillRect/>
          </a:stretch>
        </p:blipFill>
        <p:spPr>
          <a:xfrm>
            <a:off x="1844103" y="4938900"/>
            <a:ext cx="1993847" cy="1350000"/>
          </a:xfrm>
          <a:prstGeom prst="rect">
            <a:avLst/>
          </a:prstGeom>
          <a:ln w="12700">
            <a:miter lim="400000"/>
          </a:ln>
        </p:spPr>
      </p:pic>
      <p:pic>
        <p:nvPicPr>
          <p:cNvPr id="1326" name="image54.png"/>
          <p:cNvPicPr>
            <a:picLocks noChangeAspect="1"/>
          </p:cNvPicPr>
          <p:nvPr/>
        </p:nvPicPr>
        <p:blipFill>
          <a:blip r:embed="rId18">
            <a:extLst/>
          </a:blip>
          <a:stretch>
            <a:fillRect/>
          </a:stretch>
        </p:blipFill>
        <p:spPr>
          <a:xfrm>
            <a:off x="2076219" y="5128474"/>
            <a:ext cx="1993847" cy="1350000"/>
          </a:xfrm>
          <a:prstGeom prst="rect">
            <a:avLst/>
          </a:prstGeom>
          <a:ln w="12700">
            <a:miter lim="400000"/>
          </a:ln>
        </p:spPr>
      </p:pic>
      <p:sp>
        <p:nvSpPr>
          <p:cNvPr id="1329" name="Shape 1329"/>
          <p:cNvSpPr/>
          <p:nvPr/>
        </p:nvSpPr>
        <p:spPr>
          <a:xfrm>
            <a:off x="319522" y="6360020"/>
            <a:ext cx="397281" cy="364497"/>
          </a:xfrm>
          <a:prstGeom prst="rect">
            <a:avLst/>
          </a:prstGeom>
          <a:solidFill>
            <a:srgbClr val="FFFFFF"/>
          </a:solidFill>
          <a:ln w="12700">
            <a:miter lim="400000"/>
          </a:ln>
        </p:spPr>
        <p:txBody>
          <a:bodyPr lIns="45718" tIns="45718" rIns="45718" bIns="45718" anchor="ctr"/>
          <a:lstStyle/>
          <a:p>
            <a:pPr>
              <a:defRPr sz="1200">
                <a:solidFill>
                  <a:srgbClr val="0F5494"/>
                </a:solidFill>
                <a:latin typeface="Verdana"/>
                <a:ea typeface="Verdana"/>
                <a:cs typeface="Verdana"/>
                <a:sym typeface="Verdana"/>
              </a:defRPr>
            </a:pPr>
            <a:endParaRPr/>
          </a:p>
        </p:txBody>
      </p:sp>
      <p:sp>
        <p:nvSpPr>
          <p:cNvPr id="1330" name="Shape 1330"/>
          <p:cNvSpPr/>
          <p:nvPr/>
        </p:nvSpPr>
        <p:spPr>
          <a:xfrm>
            <a:off x="179329" y="292591"/>
            <a:ext cx="8937384" cy="40010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2400" b="1">
                <a:solidFill>
                  <a:srgbClr val="0066CC"/>
                </a:solidFill>
                <a:latin typeface="Verdana"/>
                <a:ea typeface="Verdana"/>
                <a:cs typeface="Verdana"/>
                <a:sym typeface="Verdana"/>
              </a:defRPr>
            </a:lvl1pPr>
          </a:lstStyle>
          <a:p>
            <a:pPr algn="ctr"/>
            <a:endParaRPr sz="2000" dirty="0">
              <a:solidFill>
                <a:srgbClr val="FF0000"/>
              </a:solidFill>
            </a:endParaRPr>
          </a:p>
        </p:txBody>
      </p:sp>
    </p:spTree>
    <p:extLst>
      <p:ext uri="{BB962C8B-B14F-4D97-AF65-F5344CB8AC3E}">
        <p14:creationId xmlns:p14="http://schemas.microsoft.com/office/powerpoint/2010/main" val="4173726315"/>
      </p:ext>
    </p:extLst>
  </p:cSld>
  <p:clrMapOvr>
    <a:masterClrMapping/>
  </p:clrMapOvr>
  <p:transition spd="slow"/>
  <p:timing>
    <p:tnLst>
      <p:par>
        <p:cTn id="1" dur="indefinite" restart="never" fill="hold"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vadinimas 2"/>
          <p:cNvSpPr>
            <a:spLocks noGrp="1"/>
          </p:cNvSpPr>
          <p:nvPr>
            <p:ph type="title"/>
          </p:nvPr>
        </p:nvSpPr>
        <p:spPr/>
        <p:txBody>
          <a:bodyPr>
            <a:normAutofit/>
          </a:bodyPr>
          <a:lstStyle/>
          <a:p>
            <a:r>
              <a:rPr lang="lt-LT" sz="4000" dirty="0" err="1">
                <a:solidFill>
                  <a:srgbClr val="0070C0"/>
                </a:solidFill>
              </a:rPr>
              <a:t>DigCompOrg</a:t>
            </a:r>
            <a:endParaRPr lang="lt-LT" sz="4000" dirty="0">
              <a:solidFill>
                <a:srgbClr val="0070C0"/>
              </a:solidFill>
            </a:endParaRPr>
          </a:p>
        </p:txBody>
      </p:sp>
      <p:sp>
        <p:nvSpPr>
          <p:cNvPr id="8" name="Stačiakampis 7"/>
          <p:cNvSpPr/>
          <p:nvPr/>
        </p:nvSpPr>
        <p:spPr>
          <a:xfrm>
            <a:off x="877885" y="1801959"/>
            <a:ext cx="184731" cy="954107"/>
          </a:xfrm>
          <a:prstGeom prst="rect">
            <a:avLst/>
          </a:prstGeom>
        </p:spPr>
        <p:txBody>
          <a:bodyPr wrap="none">
            <a:spAutoFit/>
          </a:bodyPr>
          <a:lstStyle/>
          <a:p>
            <a:endParaRPr lang="lt-LT" sz="2000" dirty="0">
              <a:latin typeface="Times New Roman" panose="02020603050405020304" pitchFamily="18" charset="0"/>
              <a:ea typeface="Times New Roman" panose="02020603050405020304" pitchFamily="18" charset="0"/>
            </a:endParaRPr>
          </a:p>
          <a:p>
            <a:endParaRPr lang="lt-LT" dirty="0" smtClean="0"/>
          </a:p>
          <a:p>
            <a:endParaRPr lang="lt-LT" dirty="0"/>
          </a:p>
        </p:txBody>
      </p:sp>
      <p:sp>
        <p:nvSpPr>
          <p:cNvPr id="9" name="Turinio vietos rezervavimo ženklas 8"/>
          <p:cNvSpPr>
            <a:spLocks noGrp="1"/>
          </p:cNvSpPr>
          <p:nvPr>
            <p:ph idx="1"/>
          </p:nvPr>
        </p:nvSpPr>
        <p:spPr>
          <a:xfrm>
            <a:off x="457200" y="1700808"/>
            <a:ext cx="5122912" cy="4525963"/>
          </a:xfrm>
        </p:spPr>
        <p:txBody>
          <a:bodyPr>
            <a:normAutofit fontScale="77500" lnSpcReduction="20000"/>
          </a:bodyPr>
          <a:lstStyle/>
          <a:p>
            <a:pPr marL="0" indent="0">
              <a:buNone/>
            </a:pPr>
            <a:r>
              <a:rPr lang="lt-LT" b="1" dirty="0" smtClean="0"/>
              <a:t>Lygmenis</a:t>
            </a:r>
            <a:r>
              <a:rPr lang="lt-LT" b="1" dirty="0"/>
              <a:t>: </a:t>
            </a:r>
            <a:r>
              <a:rPr lang="lt-LT" dirty="0"/>
              <a:t>pedagoginis, technologinis ir organizacinis</a:t>
            </a:r>
          </a:p>
          <a:p>
            <a:pPr marL="0" indent="0">
              <a:buNone/>
            </a:pPr>
            <a:endParaRPr lang="lt-LT" b="1" dirty="0" smtClean="0">
              <a:latin typeface="+mj-lt"/>
            </a:endParaRPr>
          </a:p>
          <a:p>
            <a:pPr marL="0" indent="0">
              <a:buNone/>
            </a:pPr>
            <a:r>
              <a:rPr lang="lt-LT" b="1" dirty="0" smtClean="0">
                <a:latin typeface="+mj-lt"/>
              </a:rPr>
              <a:t>Sritys/elementai:</a:t>
            </a:r>
          </a:p>
          <a:p>
            <a:r>
              <a:rPr lang="lt-LT" dirty="0" smtClean="0">
                <a:latin typeface="+mj-lt"/>
              </a:rPr>
              <a:t>Lyderystės </a:t>
            </a:r>
            <a:r>
              <a:rPr lang="lt-LT" dirty="0">
                <a:latin typeface="+mj-lt"/>
              </a:rPr>
              <a:t>ir valdymo praktika</a:t>
            </a:r>
          </a:p>
          <a:p>
            <a:r>
              <a:rPr lang="lt-LT" spc="-5" dirty="0">
                <a:latin typeface="+mj-lt"/>
              </a:rPr>
              <a:t>Bendradarbiavimas ir </a:t>
            </a:r>
            <a:r>
              <a:rPr lang="lt-LT" spc="-5" dirty="0" err="1">
                <a:latin typeface="+mj-lt"/>
              </a:rPr>
              <a:t>tinklaveika</a:t>
            </a:r>
            <a:endParaRPr lang="lt-LT" dirty="0">
              <a:latin typeface="+mj-lt"/>
              <a:ea typeface="Times New Roman" panose="02020603050405020304" pitchFamily="18" charset="0"/>
            </a:endParaRPr>
          </a:p>
          <a:p>
            <a:pPr marL="64770"/>
            <a:r>
              <a:rPr lang="lt-LT" dirty="0">
                <a:latin typeface="+mj-lt"/>
              </a:rPr>
              <a:t>Profesinė raida</a:t>
            </a:r>
            <a:endParaRPr lang="lt-LT" dirty="0">
              <a:latin typeface="+mj-lt"/>
              <a:ea typeface="Times New Roman" panose="02020603050405020304" pitchFamily="18" charset="0"/>
            </a:endParaRPr>
          </a:p>
          <a:p>
            <a:pPr marL="64770"/>
            <a:r>
              <a:rPr lang="lt-LT" dirty="0" smtClean="0">
                <a:latin typeface="+mj-lt"/>
                <a:ea typeface="Times New Roman" panose="02020603050405020304" pitchFamily="18" charset="0"/>
              </a:rPr>
              <a:t>Skaitmeninis </a:t>
            </a:r>
            <a:r>
              <a:rPr lang="lt-LT" dirty="0">
                <a:latin typeface="+mj-lt"/>
                <a:ea typeface="Times New Roman" panose="02020603050405020304" pitchFamily="18" charset="0"/>
              </a:rPr>
              <a:t>ir ugdymo turinys</a:t>
            </a:r>
          </a:p>
          <a:p>
            <a:r>
              <a:rPr lang="lt-LT" dirty="0" smtClean="0">
                <a:latin typeface="+mj-lt"/>
              </a:rPr>
              <a:t>Mokymo </a:t>
            </a:r>
            <a:r>
              <a:rPr lang="lt-LT" dirty="0">
                <a:latin typeface="+mj-lt"/>
              </a:rPr>
              <a:t>ir mokymosi praktika</a:t>
            </a:r>
          </a:p>
          <a:p>
            <a:r>
              <a:rPr lang="lt-LT" dirty="0">
                <a:latin typeface="+mj-lt"/>
              </a:rPr>
              <a:t>Vertinimo praktika</a:t>
            </a:r>
          </a:p>
          <a:p>
            <a:pPr marL="64770">
              <a:spcAft>
                <a:spcPts val="0"/>
              </a:spcAft>
            </a:pPr>
            <a:r>
              <a:rPr lang="lt-LT" dirty="0" smtClean="0">
                <a:latin typeface="+mj-lt"/>
              </a:rPr>
              <a:t>Infrastruktūra</a:t>
            </a:r>
          </a:p>
          <a:p>
            <a:pPr marL="64770">
              <a:spcAft>
                <a:spcPts val="0"/>
              </a:spcAft>
            </a:pPr>
            <a:r>
              <a:rPr lang="lt-LT" sz="1900" dirty="0" smtClean="0">
                <a:latin typeface="+mj-lt"/>
                <a:ea typeface="Times New Roman" panose="02020603050405020304" pitchFamily="18" charset="0"/>
              </a:rPr>
              <a:t>Sektoriui </a:t>
            </a:r>
            <a:r>
              <a:rPr lang="lt-LT" sz="1900" dirty="0">
                <a:latin typeface="+mj-lt"/>
                <a:ea typeface="Times New Roman" panose="02020603050405020304" pitchFamily="18" charset="0"/>
              </a:rPr>
              <a:t>būdingas elementas (-</a:t>
            </a:r>
            <a:r>
              <a:rPr lang="lt-LT" sz="1900" dirty="0" smtClean="0">
                <a:latin typeface="+mj-lt"/>
                <a:ea typeface="Times New Roman" panose="02020603050405020304" pitchFamily="18" charset="0"/>
              </a:rPr>
              <a:t>a</a:t>
            </a:r>
            <a:endParaRPr lang="lt-LT" sz="1900" dirty="0">
              <a:latin typeface="+mj-lt"/>
              <a:ea typeface="Times New Roman" panose="02020603050405020304" pitchFamily="18" charset="0"/>
            </a:endParaRPr>
          </a:p>
        </p:txBody>
      </p:sp>
      <p:pic>
        <p:nvPicPr>
          <p:cNvPr id="11" name="Paveikslėlis 10"/>
          <p:cNvPicPr>
            <a:picLocks noChangeAspect="1"/>
          </p:cNvPicPr>
          <p:nvPr/>
        </p:nvPicPr>
        <p:blipFill>
          <a:blip r:embed="rId2"/>
          <a:stretch>
            <a:fillRect/>
          </a:stretch>
        </p:blipFill>
        <p:spPr>
          <a:xfrm>
            <a:off x="5364088" y="2651382"/>
            <a:ext cx="3447939" cy="2807738"/>
          </a:xfrm>
          <a:prstGeom prst="rect">
            <a:avLst/>
          </a:prstGeom>
        </p:spPr>
      </p:pic>
      <p:sp>
        <p:nvSpPr>
          <p:cNvPr id="12" name="Stačiakampis 11"/>
          <p:cNvSpPr/>
          <p:nvPr/>
        </p:nvSpPr>
        <p:spPr>
          <a:xfrm>
            <a:off x="5096742" y="6081861"/>
            <a:ext cx="3982629" cy="369332"/>
          </a:xfrm>
          <a:prstGeom prst="rect">
            <a:avLst/>
          </a:prstGeom>
        </p:spPr>
        <p:txBody>
          <a:bodyPr wrap="none">
            <a:spAutoFit/>
          </a:bodyPr>
          <a:lstStyle/>
          <a:p>
            <a:r>
              <a:rPr lang="lt-LT" dirty="0"/>
              <a:t>https://ec.europa.eu/jrc/en/digcomporg</a:t>
            </a:r>
          </a:p>
        </p:txBody>
      </p:sp>
    </p:spTree>
    <p:extLst>
      <p:ext uri="{BB962C8B-B14F-4D97-AF65-F5344CB8AC3E}">
        <p14:creationId xmlns:p14="http://schemas.microsoft.com/office/powerpoint/2010/main" val="720537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8568952" cy="5703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91680" y="6453336"/>
            <a:ext cx="7704856" cy="307777"/>
          </a:xfrm>
          <a:prstGeom prst="rect">
            <a:avLst/>
          </a:prstGeom>
          <a:noFill/>
        </p:spPr>
        <p:txBody>
          <a:bodyPr wrap="square" rtlCol="0">
            <a:spAutoFit/>
          </a:bodyPr>
          <a:lstStyle/>
          <a:p>
            <a:r>
              <a:rPr lang="lt-LT" sz="1400" b="1" dirty="0"/>
              <a:t>7 Pagrindiniai </a:t>
            </a:r>
            <a:r>
              <a:rPr lang="lt-LT" sz="1400" b="1" dirty="0" smtClean="0"/>
              <a:t>elementai / 15 </a:t>
            </a:r>
            <a:r>
              <a:rPr lang="lt-LT" sz="1400" b="1" dirty="0"/>
              <a:t>sudedamųjų </a:t>
            </a:r>
            <a:r>
              <a:rPr lang="lt-LT" sz="1400" b="1" dirty="0" smtClean="0"/>
              <a:t>elementų / 74 </a:t>
            </a:r>
            <a:r>
              <a:rPr lang="lt-LT" sz="1400" b="1" dirty="0" err="1"/>
              <a:t>deskritporiai</a:t>
            </a:r>
            <a:endParaRPr lang="lt-LT" sz="1400" b="1" dirty="0"/>
          </a:p>
        </p:txBody>
      </p:sp>
    </p:spTree>
    <p:extLst>
      <p:ext uri="{BB962C8B-B14F-4D97-AF65-F5344CB8AC3E}">
        <p14:creationId xmlns:p14="http://schemas.microsoft.com/office/powerpoint/2010/main" val="2981880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Lentelė 2"/>
          <p:cNvGraphicFramePr>
            <a:graphicFrameLocks noGrp="1"/>
          </p:cNvGraphicFramePr>
          <p:nvPr>
            <p:extLst>
              <p:ext uri="{D42A27DB-BD31-4B8C-83A1-F6EECF244321}">
                <p14:modId xmlns:p14="http://schemas.microsoft.com/office/powerpoint/2010/main" val="3804845294"/>
              </p:ext>
            </p:extLst>
          </p:nvPr>
        </p:nvGraphicFramePr>
        <p:xfrm>
          <a:off x="539552" y="1412776"/>
          <a:ext cx="8208911" cy="5235807"/>
        </p:xfrm>
        <a:graphic>
          <a:graphicData uri="http://schemas.openxmlformats.org/drawingml/2006/table">
            <a:tbl>
              <a:tblPr firstRow="1" firstCol="1" lastRow="1" lastCol="1" bandRow="1" bandCol="1"/>
              <a:tblGrid>
                <a:gridCol w="1872208">
                  <a:extLst>
                    <a:ext uri="{9D8B030D-6E8A-4147-A177-3AD203B41FA5}">
                      <a16:colId xmlns:a16="http://schemas.microsoft.com/office/drawing/2014/main" val="20000"/>
                    </a:ext>
                  </a:extLst>
                </a:gridCol>
                <a:gridCol w="6336703">
                  <a:extLst>
                    <a:ext uri="{9D8B030D-6E8A-4147-A177-3AD203B41FA5}">
                      <a16:colId xmlns:a16="http://schemas.microsoft.com/office/drawing/2014/main" val="20001"/>
                    </a:ext>
                  </a:extLst>
                </a:gridCol>
              </a:tblGrid>
              <a:tr h="216024">
                <a:tc>
                  <a:txBody>
                    <a:bodyPr/>
                    <a:lstStyle/>
                    <a:p>
                      <a:pPr>
                        <a:lnSpc>
                          <a:spcPts val="500"/>
                        </a:lnSpc>
                        <a:spcBef>
                          <a:spcPts val="30"/>
                        </a:spcBef>
                        <a:spcAft>
                          <a:spcPts val="0"/>
                        </a:spcAft>
                      </a:pPr>
                      <a:r>
                        <a:rPr lang="lt-LT" sz="900" dirty="0">
                          <a:effectLst/>
                          <a:latin typeface="Times New Roman"/>
                          <a:ea typeface="Times New Roman"/>
                        </a:rPr>
                        <a:t> </a:t>
                      </a:r>
                      <a:endParaRPr lang="lt-LT" sz="1200" dirty="0">
                        <a:effectLst/>
                        <a:latin typeface="Times New Roman"/>
                        <a:ea typeface="Times New Roman"/>
                      </a:endParaRPr>
                    </a:p>
                    <a:p>
                      <a:pPr marL="32385">
                        <a:spcAft>
                          <a:spcPts val="0"/>
                        </a:spcAft>
                      </a:pPr>
                      <a:r>
                        <a:rPr lang="lt-LT" sz="1100" b="1" spc="-5" dirty="0">
                          <a:solidFill>
                            <a:srgbClr val="FFFFFF"/>
                          </a:solidFill>
                          <a:effectLst/>
                          <a:latin typeface="Verdana"/>
                          <a:ea typeface="Verdana"/>
                          <a:cs typeface="Verdana"/>
                        </a:rPr>
                        <a:t>Sudedamieji elementai</a:t>
                      </a:r>
                      <a:endParaRPr lang="lt-LT"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tc>
                  <a:txBody>
                    <a:bodyPr/>
                    <a:lstStyle/>
                    <a:p>
                      <a:pPr>
                        <a:lnSpc>
                          <a:spcPts val="500"/>
                        </a:lnSpc>
                        <a:spcBef>
                          <a:spcPts val="30"/>
                        </a:spcBef>
                        <a:spcAft>
                          <a:spcPts val="0"/>
                        </a:spcAft>
                      </a:pPr>
                      <a:r>
                        <a:rPr lang="lt-LT" sz="900" dirty="0">
                          <a:effectLst/>
                          <a:latin typeface="Times New Roman"/>
                          <a:ea typeface="Times New Roman"/>
                        </a:rPr>
                        <a:t> </a:t>
                      </a:r>
                      <a:endParaRPr lang="lt-LT" sz="1200" dirty="0">
                        <a:effectLst/>
                        <a:latin typeface="Times New Roman"/>
                        <a:ea typeface="Times New Roman"/>
                      </a:endParaRPr>
                    </a:p>
                    <a:p>
                      <a:pPr marL="1231900" marR="981075" algn="ctr">
                        <a:spcAft>
                          <a:spcPts val="0"/>
                        </a:spcAft>
                        <a:tabLst>
                          <a:tab pos="2109470" algn="l"/>
                        </a:tabLst>
                      </a:pPr>
                      <a:r>
                        <a:rPr lang="lt-LT" sz="1100" b="1" spc="-5" dirty="0">
                          <a:solidFill>
                            <a:srgbClr val="FFFFFF"/>
                          </a:solidFill>
                          <a:effectLst/>
                          <a:latin typeface="Verdana"/>
                          <a:ea typeface="Verdana"/>
                          <a:cs typeface="Verdana"/>
                        </a:rPr>
                        <a:t>Deskriptoriai</a:t>
                      </a:r>
                      <a:endParaRPr lang="lt-LT"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extLst>
                  <a:ext uri="{0D108BD9-81ED-4DB2-BD59-A6C34878D82A}">
                    <a16:rowId xmlns:a16="http://schemas.microsoft.com/office/drawing/2014/main" val="10000"/>
                  </a:ext>
                </a:extLst>
              </a:tr>
              <a:tr h="343051">
                <a:tc rowSpan="4">
                  <a:txBody>
                    <a:bodyPr/>
                    <a:lstStyle/>
                    <a:p>
                      <a:pPr algn="ctr">
                        <a:lnSpc>
                          <a:spcPct val="150000"/>
                        </a:lnSpc>
                        <a:spcAft>
                          <a:spcPts val="0"/>
                        </a:spcAft>
                      </a:pPr>
                      <a:r>
                        <a:rPr lang="lt-LT" sz="1100" i="0" dirty="0">
                          <a:effectLst/>
                          <a:latin typeface="Times New Roman"/>
                          <a:ea typeface="Times New Roman"/>
                        </a:rPr>
                        <a:t> </a:t>
                      </a:r>
                      <a:r>
                        <a:rPr lang="lt-LT" sz="1100" b="1" i="0" dirty="0" smtClean="0">
                          <a:effectLst/>
                          <a:latin typeface="Verdana"/>
                          <a:ea typeface="Verdana"/>
                          <a:cs typeface="Verdana"/>
                        </a:rPr>
                        <a:t>Skaitmeninių </a:t>
                      </a:r>
                      <a:r>
                        <a:rPr lang="lt-LT" sz="1100" b="1" i="0" dirty="0">
                          <a:effectLst/>
                          <a:latin typeface="Verdana"/>
                          <a:ea typeface="Verdana"/>
                          <a:cs typeface="Verdana"/>
                        </a:rPr>
                        <a:t>mokymosi technologijų integracija yra misijos, vizijos ir strategijos dalis</a:t>
                      </a:r>
                      <a:endParaRPr lang="lt-LT" sz="1200" i="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64770" marR="328930">
                        <a:lnSpc>
                          <a:spcPts val="1000"/>
                        </a:lnSpc>
                        <a:spcBef>
                          <a:spcPts val="45"/>
                        </a:spcBef>
                        <a:spcAft>
                          <a:spcPts val="0"/>
                        </a:spcAft>
                      </a:pPr>
                      <a:r>
                        <a:rPr lang="lt-LT" sz="1100" spc="5" dirty="0">
                          <a:effectLst/>
                          <a:latin typeface="Verdana"/>
                          <a:ea typeface="Verdana"/>
                          <a:cs typeface="Verdana"/>
                        </a:rPr>
                        <a:t>1</a:t>
                      </a:r>
                      <a:r>
                        <a:rPr lang="lt-LT" sz="1100" dirty="0">
                          <a:effectLst/>
                          <a:latin typeface="Verdana"/>
                          <a:ea typeface="Verdana"/>
                          <a:cs typeface="Verdana"/>
                        </a:rPr>
                        <a:t>.</a:t>
                      </a:r>
                      <a:r>
                        <a:rPr lang="lt-LT" sz="1100" spc="-5" dirty="0">
                          <a:effectLst/>
                          <a:latin typeface="Verdana"/>
                          <a:ea typeface="Verdana"/>
                          <a:cs typeface="Verdana"/>
                        </a:rPr>
                        <a:t> Aiškiai pabrėžiamas skaitmeninių mokymosi technologijų potencialas.</a:t>
                      </a:r>
                      <a:endParaRPr lang="lt-LT" sz="12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B"/>
                    </a:solidFill>
                  </a:tcPr>
                </a:tc>
                <a:extLst>
                  <a:ext uri="{0D108BD9-81ED-4DB2-BD59-A6C34878D82A}">
                    <a16:rowId xmlns:a16="http://schemas.microsoft.com/office/drawing/2014/main" val="10001"/>
                  </a:ext>
                </a:extLst>
              </a:tr>
              <a:tr h="342288">
                <a:tc vMerge="1">
                  <a:txBody>
                    <a:bodyPr/>
                    <a:lstStyle/>
                    <a:p>
                      <a:endParaRPr lang="lt-LT"/>
                    </a:p>
                  </a:txBody>
                  <a:tcPr/>
                </a:tc>
                <a:tc>
                  <a:txBody>
                    <a:bodyPr/>
                    <a:lstStyle/>
                    <a:p>
                      <a:pPr marL="64770" marR="275590">
                        <a:spcAft>
                          <a:spcPts val="0"/>
                        </a:spcAft>
                      </a:pPr>
                      <a:r>
                        <a:rPr lang="lt-LT" sz="1100" spc="5">
                          <a:effectLst/>
                          <a:latin typeface="Verdana"/>
                          <a:ea typeface="Verdana"/>
                          <a:cs typeface="Verdana"/>
                        </a:rPr>
                        <a:t>2</a:t>
                      </a:r>
                      <a:r>
                        <a:rPr lang="lt-LT" sz="1100">
                          <a:effectLst/>
                          <a:latin typeface="Verdana"/>
                          <a:ea typeface="Verdana"/>
                          <a:cs typeface="Verdana"/>
                        </a:rPr>
                        <a:t>.</a:t>
                      </a:r>
                      <a:r>
                        <a:rPr lang="lt-LT" sz="1100" spc="-5">
                          <a:effectLst/>
                          <a:latin typeface="Verdana"/>
                          <a:ea typeface="Verdana"/>
                          <a:cs typeface="Verdana"/>
                        </a:rPr>
                        <a:t> Informuojama apie skaitmeninių mokymosi technologijų naudą.</a:t>
                      </a:r>
                      <a:endParaRPr lang="lt-LT"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B"/>
                    </a:solidFill>
                  </a:tcPr>
                </a:tc>
                <a:extLst>
                  <a:ext uri="{0D108BD9-81ED-4DB2-BD59-A6C34878D82A}">
                    <a16:rowId xmlns:a16="http://schemas.microsoft.com/office/drawing/2014/main" val="10002"/>
                  </a:ext>
                </a:extLst>
              </a:tr>
              <a:tr h="355278">
                <a:tc vMerge="1">
                  <a:txBody>
                    <a:bodyPr/>
                    <a:lstStyle/>
                    <a:p>
                      <a:endParaRPr lang="lt-LT"/>
                    </a:p>
                  </a:txBody>
                  <a:tcPr/>
                </a:tc>
                <a:tc>
                  <a:txBody>
                    <a:bodyPr/>
                    <a:lstStyle/>
                    <a:p>
                      <a:pPr marL="64770" marR="66675">
                        <a:lnSpc>
                          <a:spcPts val="1000"/>
                        </a:lnSpc>
                        <a:spcBef>
                          <a:spcPts val="80"/>
                        </a:spcBef>
                        <a:spcAft>
                          <a:spcPts val="0"/>
                        </a:spcAft>
                      </a:pPr>
                      <a:r>
                        <a:rPr lang="lt-LT" sz="1100" spc="5">
                          <a:effectLst/>
                          <a:latin typeface="Verdana"/>
                          <a:ea typeface="Verdana"/>
                          <a:cs typeface="Verdana"/>
                        </a:rPr>
                        <a:t>3</a:t>
                      </a:r>
                      <a:r>
                        <a:rPr lang="lt-LT" sz="1100">
                          <a:effectLst/>
                          <a:latin typeface="Verdana"/>
                          <a:ea typeface="Verdana"/>
                          <a:cs typeface="Verdana"/>
                        </a:rPr>
                        <a:t>.</a:t>
                      </a:r>
                      <a:r>
                        <a:rPr lang="lt-LT" sz="1100" spc="-5">
                          <a:effectLst/>
                          <a:latin typeface="Verdana"/>
                          <a:ea typeface="Verdana"/>
                          <a:cs typeface="Verdana"/>
                        </a:rPr>
                        <a:t> Mokymasis skaitmeniniame amžiuje įtrauktas į strateginį planą.</a:t>
                      </a:r>
                      <a:endParaRPr lang="lt-LT"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B"/>
                    </a:solidFill>
                  </a:tcPr>
                </a:tc>
                <a:extLst>
                  <a:ext uri="{0D108BD9-81ED-4DB2-BD59-A6C34878D82A}">
                    <a16:rowId xmlns:a16="http://schemas.microsoft.com/office/drawing/2014/main" val="10003"/>
                  </a:ext>
                </a:extLst>
              </a:tr>
              <a:tr h="312419">
                <a:tc vMerge="1">
                  <a:txBody>
                    <a:bodyPr/>
                    <a:lstStyle/>
                    <a:p>
                      <a:endParaRPr lang="lt-LT"/>
                    </a:p>
                  </a:txBody>
                  <a:tcPr/>
                </a:tc>
                <a:tc>
                  <a:txBody>
                    <a:bodyPr/>
                    <a:lstStyle/>
                    <a:p>
                      <a:pPr>
                        <a:lnSpc>
                          <a:spcPts val="500"/>
                        </a:lnSpc>
                        <a:spcBef>
                          <a:spcPts val="40"/>
                        </a:spcBef>
                        <a:spcAft>
                          <a:spcPts val="0"/>
                        </a:spcAft>
                      </a:pPr>
                      <a:r>
                        <a:rPr lang="lt-LT" sz="900" dirty="0">
                          <a:effectLst/>
                          <a:latin typeface="Times New Roman"/>
                          <a:ea typeface="Times New Roman"/>
                        </a:rPr>
                        <a:t> </a:t>
                      </a:r>
                      <a:endParaRPr lang="lt-LT" sz="1200" dirty="0">
                        <a:effectLst/>
                        <a:latin typeface="Times New Roman"/>
                        <a:ea typeface="Times New Roman"/>
                      </a:endParaRPr>
                    </a:p>
                    <a:p>
                      <a:pPr marL="64770">
                        <a:spcAft>
                          <a:spcPts val="0"/>
                        </a:spcAft>
                      </a:pPr>
                      <a:r>
                        <a:rPr lang="lt-LT" sz="1100" spc="5" dirty="0">
                          <a:effectLst/>
                          <a:latin typeface="Verdana"/>
                          <a:ea typeface="Verdana"/>
                          <a:cs typeface="Verdana"/>
                        </a:rPr>
                        <a:t>4</a:t>
                      </a:r>
                      <a:r>
                        <a:rPr lang="lt-LT" sz="1100" dirty="0">
                          <a:effectLst/>
                          <a:latin typeface="Verdana"/>
                          <a:ea typeface="Verdana"/>
                          <a:cs typeface="Verdana"/>
                        </a:rPr>
                        <a:t>. </a:t>
                      </a:r>
                      <a:r>
                        <a:rPr lang="lt-LT" sz="1100" u="sng" dirty="0">
                          <a:solidFill>
                            <a:srgbClr val="0000FF"/>
                          </a:solidFill>
                          <a:effectLst/>
                          <a:uFill>
                            <a:solidFill>
                              <a:srgbClr val="0000FF"/>
                            </a:solidFill>
                          </a:uFill>
                          <a:latin typeface="Verdana"/>
                          <a:ea typeface="Verdana"/>
                          <a:cs typeface="Verdana"/>
                        </a:rPr>
                        <a:t>Atvirasis švietimas</a:t>
                      </a:r>
                      <a:r>
                        <a:rPr lang="lt-LT" sz="1100" dirty="0">
                          <a:solidFill>
                            <a:srgbClr val="0000FF"/>
                          </a:solidFill>
                          <a:effectLst/>
                          <a:latin typeface="Verdana"/>
                          <a:ea typeface="Verdana"/>
                          <a:cs typeface="Verdana"/>
                        </a:rPr>
                        <a:t> </a:t>
                      </a:r>
                      <a:r>
                        <a:rPr lang="lt-LT" sz="1100" spc="5" dirty="0">
                          <a:solidFill>
                            <a:srgbClr val="000000"/>
                          </a:solidFill>
                          <a:effectLst/>
                          <a:latin typeface="Verdana"/>
                          <a:ea typeface="Verdana"/>
                          <a:cs typeface="Verdana"/>
                        </a:rPr>
                        <a:t>– visuotinio įsitraukimo aspektas.</a:t>
                      </a:r>
                      <a:endParaRPr lang="lt-LT" sz="12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B"/>
                    </a:solidFill>
                  </a:tcPr>
                </a:tc>
                <a:extLst>
                  <a:ext uri="{0D108BD9-81ED-4DB2-BD59-A6C34878D82A}">
                    <a16:rowId xmlns:a16="http://schemas.microsoft.com/office/drawing/2014/main" val="10004"/>
                  </a:ext>
                </a:extLst>
              </a:tr>
              <a:tr h="343051">
                <a:tc rowSpan="5">
                  <a:txBody>
                    <a:bodyPr/>
                    <a:lstStyle/>
                    <a:p>
                      <a:pPr marL="64770" marR="45720" algn="ctr">
                        <a:lnSpc>
                          <a:spcPct val="150000"/>
                        </a:lnSpc>
                        <a:spcAft>
                          <a:spcPts val="0"/>
                        </a:spcAft>
                      </a:pPr>
                      <a:r>
                        <a:rPr lang="lt-LT" sz="1100" b="1" i="0" spc="-5" dirty="0" smtClean="0">
                          <a:effectLst/>
                          <a:latin typeface="Verdana"/>
                          <a:ea typeface="Verdana"/>
                          <a:cs typeface="Verdana"/>
                        </a:rPr>
                        <a:t>Mokymosi </a:t>
                      </a:r>
                      <a:r>
                        <a:rPr lang="lt-LT" sz="1100" b="1" i="0" spc="-5" dirty="0">
                          <a:effectLst/>
                          <a:latin typeface="Verdana"/>
                          <a:ea typeface="Verdana"/>
                          <a:cs typeface="Verdana"/>
                        </a:rPr>
                        <a:t>skaitmeniniame amžiuje strategija papildyta įgyvendinimo planu</a:t>
                      </a:r>
                      <a:endParaRPr lang="lt-LT" sz="1200" i="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64770" marR="438150">
                        <a:lnSpc>
                          <a:spcPts val="1000"/>
                        </a:lnSpc>
                        <a:spcBef>
                          <a:spcPts val="35"/>
                        </a:spcBef>
                        <a:spcAft>
                          <a:spcPts val="0"/>
                        </a:spcAft>
                      </a:pPr>
                      <a:r>
                        <a:rPr lang="lt-LT" sz="1100" spc="5">
                          <a:effectLst/>
                          <a:latin typeface="Verdana"/>
                          <a:ea typeface="Verdana"/>
                          <a:cs typeface="Verdana"/>
                        </a:rPr>
                        <a:t>5</a:t>
                      </a:r>
                      <a:r>
                        <a:rPr lang="lt-LT" sz="1100">
                          <a:effectLst/>
                          <a:latin typeface="Verdana"/>
                          <a:ea typeface="Verdana"/>
                          <a:cs typeface="Verdana"/>
                        </a:rPr>
                        <a:t>.</a:t>
                      </a:r>
                      <a:r>
                        <a:rPr lang="lt-LT" sz="1100" spc="-5">
                          <a:effectLst/>
                          <a:latin typeface="Verdana"/>
                          <a:ea typeface="Verdana"/>
                          <a:cs typeface="Verdana"/>
                        </a:rPr>
                        <a:t> Planavimas grindžiamas įgalinimu ir kliūčių šalinimu.</a:t>
                      </a:r>
                      <a:endParaRPr lang="lt-LT"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B"/>
                    </a:solidFill>
                  </a:tcPr>
                </a:tc>
                <a:extLst>
                  <a:ext uri="{0D108BD9-81ED-4DB2-BD59-A6C34878D82A}">
                    <a16:rowId xmlns:a16="http://schemas.microsoft.com/office/drawing/2014/main" val="10005"/>
                  </a:ext>
                </a:extLst>
              </a:tr>
              <a:tr h="233013">
                <a:tc vMerge="1">
                  <a:txBody>
                    <a:bodyPr/>
                    <a:lstStyle/>
                    <a:p>
                      <a:endParaRPr lang="lt-LT"/>
                    </a:p>
                  </a:txBody>
                  <a:tcPr/>
                </a:tc>
                <a:tc>
                  <a:txBody>
                    <a:bodyPr/>
                    <a:lstStyle/>
                    <a:p>
                      <a:pPr marL="64770">
                        <a:spcBef>
                          <a:spcPts val="195"/>
                        </a:spcBef>
                        <a:spcAft>
                          <a:spcPts val="0"/>
                        </a:spcAft>
                      </a:pPr>
                      <a:r>
                        <a:rPr lang="lt-LT" sz="1100" spc="5" dirty="0">
                          <a:effectLst/>
                          <a:latin typeface="Verdana"/>
                          <a:ea typeface="Verdana"/>
                          <a:cs typeface="Verdana"/>
                        </a:rPr>
                        <a:t>6</a:t>
                      </a:r>
                      <a:r>
                        <a:rPr lang="lt-LT" sz="1100" dirty="0">
                          <a:effectLst/>
                          <a:latin typeface="Verdana"/>
                          <a:ea typeface="Verdana"/>
                          <a:cs typeface="Verdana"/>
                        </a:rPr>
                        <a:t>.</a:t>
                      </a:r>
                      <a:r>
                        <a:rPr lang="lt-LT" sz="1100" spc="-5" dirty="0">
                          <a:effectLst/>
                          <a:latin typeface="Verdana"/>
                          <a:ea typeface="Verdana"/>
                          <a:cs typeface="Verdana"/>
                        </a:rPr>
                        <a:t> Suinteresuotiesiems asmenims organizacijos viduje suteikta atitinkama autonomija.</a:t>
                      </a:r>
                      <a:endParaRPr lang="lt-LT" sz="12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B"/>
                    </a:solidFill>
                  </a:tcPr>
                </a:tc>
                <a:extLst>
                  <a:ext uri="{0D108BD9-81ED-4DB2-BD59-A6C34878D82A}">
                    <a16:rowId xmlns:a16="http://schemas.microsoft.com/office/drawing/2014/main" val="10006"/>
                  </a:ext>
                </a:extLst>
              </a:tr>
              <a:tr h="343051">
                <a:tc vMerge="1">
                  <a:txBody>
                    <a:bodyPr/>
                    <a:lstStyle/>
                    <a:p>
                      <a:endParaRPr lang="lt-LT"/>
                    </a:p>
                  </a:txBody>
                  <a:tcPr/>
                </a:tc>
                <a:tc>
                  <a:txBody>
                    <a:bodyPr/>
                    <a:lstStyle/>
                    <a:p>
                      <a:pPr marL="64770" marR="111125">
                        <a:spcAft>
                          <a:spcPts val="0"/>
                        </a:spcAft>
                      </a:pPr>
                      <a:r>
                        <a:rPr lang="lt-LT" sz="1100" spc="5">
                          <a:effectLst/>
                          <a:latin typeface="Verdana"/>
                          <a:ea typeface="Verdana"/>
                          <a:cs typeface="Verdana"/>
                        </a:rPr>
                        <a:t>7</a:t>
                      </a:r>
                      <a:r>
                        <a:rPr lang="lt-LT" sz="1100">
                          <a:effectLst/>
                          <a:latin typeface="Verdana"/>
                          <a:ea typeface="Verdana"/>
                          <a:cs typeface="Verdana"/>
                        </a:rPr>
                        <a:t>.</a:t>
                      </a:r>
                      <a:r>
                        <a:rPr lang="lt-LT" sz="1100" spc="-5">
                          <a:effectLst/>
                          <a:latin typeface="Verdana"/>
                          <a:ea typeface="Verdana"/>
                          <a:cs typeface="Verdana"/>
                        </a:rPr>
                        <a:t> Numatytos paskatos, atlygis ir galimybės darbuotojams.</a:t>
                      </a:r>
                      <a:endParaRPr lang="lt-LT"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B"/>
                    </a:solidFill>
                  </a:tcPr>
                </a:tc>
                <a:extLst>
                  <a:ext uri="{0D108BD9-81ED-4DB2-BD59-A6C34878D82A}">
                    <a16:rowId xmlns:a16="http://schemas.microsoft.com/office/drawing/2014/main" val="10007"/>
                  </a:ext>
                </a:extLst>
              </a:tr>
              <a:tr h="340760">
                <a:tc vMerge="1">
                  <a:txBody>
                    <a:bodyPr/>
                    <a:lstStyle/>
                    <a:p>
                      <a:endParaRPr lang="lt-LT"/>
                    </a:p>
                  </a:txBody>
                  <a:tcPr/>
                </a:tc>
                <a:tc>
                  <a:txBody>
                    <a:bodyPr/>
                    <a:lstStyle/>
                    <a:p>
                      <a:pPr marL="64770" marR="522605">
                        <a:lnSpc>
                          <a:spcPts val="1000"/>
                        </a:lnSpc>
                        <a:spcBef>
                          <a:spcPts val="35"/>
                        </a:spcBef>
                        <a:spcAft>
                          <a:spcPts val="0"/>
                        </a:spcAft>
                      </a:pPr>
                      <a:r>
                        <a:rPr lang="lt-LT" sz="1100" spc="5">
                          <a:effectLst/>
                          <a:latin typeface="Verdana"/>
                          <a:ea typeface="Verdana"/>
                          <a:cs typeface="Verdana"/>
                        </a:rPr>
                        <a:t>8</a:t>
                      </a:r>
                      <a:r>
                        <a:rPr lang="lt-LT" sz="1100">
                          <a:effectLst/>
                          <a:latin typeface="Verdana"/>
                          <a:ea typeface="Verdana"/>
                          <a:cs typeface="Verdana"/>
                        </a:rPr>
                        <a:t>.</a:t>
                      </a:r>
                      <a:r>
                        <a:rPr lang="lt-LT" sz="1100" spc="-5">
                          <a:effectLst/>
                          <a:latin typeface="Verdana"/>
                          <a:ea typeface="Verdana"/>
                          <a:cs typeface="Verdana"/>
                        </a:rPr>
                        <a:t> Mokymasis skaitmeniniame amžiuje derinamas su platesnio masto prioritetais.</a:t>
                      </a:r>
                      <a:endParaRPr lang="lt-LT"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B"/>
                    </a:solidFill>
                  </a:tcPr>
                </a:tc>
                <a:extLst>
                  <a:ext uri="{0D108BD9-81ED-4DB2-BD59-A6C34878D82A}">
                    <a16:rowId xmlns:a16="http://schemas.microsoft.com/office/drawing/2014/main" val="10008"/>
                  </a:ext>
                </a:extLst>
              </a:tr>
              <a:tr h="324301">
                <a:tc vMerge="1">
                  <a:txBody>
                    <a:bodyPr/>
                    <a:lstStyle/>
                    <a:p>
                      <a:endParaRPr lang="lt-LT"/>
                    </a:p>
                  </a:txBody>
                  <a:tcPr/>
                </a:tc>
                <a:tc>
                  <a:txBody>
                    <a:bodyPr/>
                    <a:lstStyle/>
                    <a:p>
                      <a:pPr marL="64770" marR="147320">
                        <a:lnSpc>
                          <a:spcPts val="1000"/>
                        </a:lnSpc>
                        <a:spcBef>
                          <a:spcPts val="180"/>
                        </a:spcBef>
                        <a:spcAft>
                          <a:spcPts val="0"/>
                        </a:spcAft>
                      </a:pPr>
                      <a:r>
                        <a:rPr lang="lt-LT" sz="1100" spc="5">
                          <a:effectLst/>
                          <a:latin typeface="Verdana"/>
                          <a:ea typeface="Verdana"/>
                          <a:cs typeface="Verdana"/>
                        </a:rPr>
                        <a:t>9</a:t>
                      </a:r>
                      <a:r>
                        <a:rPr lang="lt-LT" sz="1100">
                          <a:effectLst/>
                          <a:latin typeface="Verdana"/>
                          <a:ea typeface="Verdana"/>
                          <a:cs typeface="Verdana"/>
                        </a:rPr>
                        <a:t>.</a:t>
                      </a:r>
                      <a:r>
                        <a:rPr lang="lt-LT" sz="1100" spc="-5">
                          <a:effectLst/>
                          <a:latin typeface="Verdana"/>
                          <a:ea typeface="Verdana"/>
                          <a:cs typeface="Verdana"/>
                        </a:rPr>
                        <a:t> </a:t>
                      </a:r>
                      <a:r>
                        <a:rPr lang="lt-LT" sz="1100">
                          <a:effectLst/>
                          <a:latin typeface="Verdana"/>
                          <a:ea typeface="Verdana"/>
                          <a:cs typeface="Verdana"/>
                        </a:rPr>
                        <a:t>Siekiama ne tik modernizuoti švietimo paslaugas, bet ir pasiūlyti naujų galimybių.</a:t>
                      </a:r>
                      <a:endParaRPr lang="lt-LT"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B"/>
                    </a:solidFill>
                  </a:tcPr>
                </a:tc>
                <a:extLst>
                  <a:ext uri="{0D108BD9-81ED-4DB2-BD59-A6C34878D82A}">
                    <a16:rowId xmlns:a16="http://schemas.microsoft.com/office/drawing/2014/main" val="10009"/>
                  </a:ext>
                </a:extLst>
              </a:tr>
              <a:tr h="288032">
                <a:tc rowSpan="7">
                  <a:txBody>
                    <a:bodyPr/>
                    <a:lstStyle/>
                    <a:p>
                      <a:pPr algn="ctr">
                        <a:lnSpc>
                          <a:spcPct val="150000"/>
                        </a:lnSpc>
                        <a:spcBef>
                          <a:spcPts val="15"/>
                        </a:spcBef>
                        <a:spcAft>
                          <a:spcPts val="0"/>
                        </a:spcAft>
                      </a:pPr>
                      <a:r>
                        <a:rPr lang="lt-LT" sz="1100" i="0" dirty="0">
                          <a:effectLst/>
                          <a:latin typeface="Times New Roman"/>
                          <a:ea typeface="Times New Roman"/>
                        </a:rPr>
                        <a:t> </a:t>
                      </a:r>
                      <a:endParaRPr lang="lt-LT" sz="1200" i="0" dirty="0">
                        <a:effectLst/>
                        <a:latin typeface="Times New Roman"/>
                        <a:ea typeface="Times New Roman"/>
                      </a:endParaRPr>
                    </a:p>
                    <a:p>
                      <a:pPr algn="ctr">
                        <a:lnSpc>
                          <a:spcPct val="150000"/>
                        </a:lnSpc>
                        <a:spcAft>
                          <a:spcPts val="0"/>
                        </a:spcAft>
                      </a:pPr>
                      <a:r>
                        <a:rPr lang="lt-LT" sz="1200" i="0" dirty="0">
                          <a:effectLst/>
                          <a:latin typeface="Times New Roman"/>
                          <a:ea typeface="Times New Roman"/>
                        </a:rPr>
                        <a:t> </a:t>
                      </a:r>
                    </a:p>
                    <a:p>
                      <a:pPr algn="ctr">
                        <a:lnSpc>
                          <a:spcPct val="150000"/>
                        </a:lnSpc>
                        <a:spcAft>
                          <a:spcPts val="0"/>
                        </a:spcAft>
                      </a:pPr>
                      <a:r>
                        <a:rPr lang="lt-LT" sz="1200" i="0" dirty="0">
                          <a:effectLst/>
                          <a:latin typeface="Times New Roman"/>
                          <a:ea typeface="Times New Roman"/>
                        </a:rPr>
                        <a:t> </a:t>
                      </a:r>
                    </a:p>
                    <a:p>
                      <a:pPr marL="64770" marR="45720" algn="ctr">
                        <a:lnSpc>
                          <a:spcPct val="150000"/>
                        </a:lnSpc>
                        <a:spcAft>
                          <a:spcPts val="0"/>
                        </a:spcAft>
                      </a:pPr>
                      <a:r>
                        <a:rPr lang="lt-LT" sz="1100" b="1" i="0" dirty="0">
                          <a:effectLst/>
                          <a:latin typeface="Verdana"/>
                          <a:ea typeface="Verdana"/>
                          <a:cs typeface="Verdana"/>
                        </a:rPr>
                        <a:t>Įdiegtas vadybos ir valdymo modelis</a:t>
                      </a:r>
                      <a:endParaRPr lang="lt-LT" sz="1200" i="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64770" marR="9525">
                        <a:spcBef>
                          <a:spcPts val="195"/>
                        </a:spcBef>
                        <a:spcAft>
                          <a:spcPts val="0"/>
                        </a:spcAft>
                      </a:pPr>
                      <a:r>
                        <a:rPr lang="lt-LT" sz="1100" spc="5">
                          <a:effectLst/>
                          <a:latin typeface="Verdana"/>
                          <a:ea typeface="Verdana"/>
                          <a:cs typeface="Verdana"/>
                        </a:rPr>
                        <a:t>10</a:t>
                      </a:r>
                      <a:r>
                        <a:rPr lang="lt-LT" sz="1100">
                          <a:effectLst/>
                          <a:latin typeface="Verdana"/>
                          <a:ea typeface="Verdana"/>
                          <a:cs typeface="Verdana"/>
                        </a:rPr>
                        <a:t>.</a:t>
                      </a:r>
                      <a:r>
                        <a:rPr lang="lt-LT" sz="1100" spc="-5">
                          <a:effectLst/>
                          <a:latin typeface="Verdana"/>
                          <a:ea typeface="Verdana"/>
                          <a:cs typeface="Verdana"/>
                        </a:rPr>
                        <a:t> Įgyvendinimo planas visiems vienodai suprantamas ir visi pasiryžę jį vykdyti</a:t>
                      </a:r>
                      <a:r>
                        <a:rPr lang="lt-LT" sz="1100">
                          <a:effectLst/>
                          <a:latin typeface="Verdana"/>
                          <a:ea typeface="Verdana"/>
                          <a:cs typeface="Verdana"/>
                        </a:rPr>
                        <a:t>.</a:t>
                      </a:r>
                      <a:endParaRPr lang="lt-LT"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B"/>
                    </a:solidFill>
                  </a:tcPr>
                </a:tc>
                <a:extLst>
                  <a:ext uri="{0D108BD9-81ED-4DB2-BD59-A6C34878D82A}">
                    <a16:rowId xmlns:a16="http://schemas.microsoft.com/office/drawing/2014/main" val="10010"/>
                  </a:ext>
                </a:extLst>
              </a:tr>
              <a:tr h="312563">
                <a:tc vMerge="1">
                  <a:txBody>
                    <a:bodyPr/>
                    <a:lstStyle/>
                    <a:p>
                      <a:endParaRPr lang="lt-LT"/>
                    </a:p>
                  </a:txBody>
                  <a:tcPr/>
                </a:tc>
                <a:tc>
                  <a:txBody>
                    <a:bodyPr/>
                    <a:lstStyle/>
                    <a:p>
                      <a:pPr marL="64770">
                        <a:spcBef>
                          <a:spcPts val="135"/>
                        </a:spcBef>
                        <a:spcAft>
                          <a:spcPts val="0"/>
                        </a:spcAft>
                      </a:pPr>
                      <a:r>
                        <a:rPr lang="lt-LT" sz="1100" spc="5" dirty="0">
                          <a:effectLst/>
                          <a:latin typeface="Verdana"/>
                          <a:ea typeface="Verdana"/>
                          <a:cs typeface="Verdana"/>
                        </a:rPr>
                        <a:t>11</a:t>
                      </a:r>
                      <a:r>
                        <a:rPr lang="lt-LT" sz="1100" dirty="0">
                          <a:effectLst/>
                          <a:latin typeface="Verdana"/>
                          <a:ea typeface="Verdana"/>
                          <a:cs typeface="Verdana"/>
                        </a:rPr>
                        <a:t>. Aiškiai paskirstytos </a:t>
                      </a:r>
                      <a:r>
                        <a:rPr lang="lt-LT" sz="1100" u="sng" dirty="0">
                          <a:solidFill>
                            <a:srgbClr val="0000FF"/>
                          </a:solidFill>
                          <a:effectLst/>
                          <a:uFill>
                            <a:solidFill>
                              <a:srgbClr val="0000FF"/>
                            </a:solidFill>
                          </a:uFill>
                          <a:latin typeface="Verdana"/>
                          <a:ea typeface="Verdana"/>
                          <a:cs typeface="Verdana"/>
                        </a:rPr>
                        <a:t>vadybos funkcijos</a:t>
                      </a:r>
                      <a:r>
                        <a:rPr lang="lt-LT" sz="1100" u="sng" dirty="0">
                          <a:effectLst/>
                          <a:uFill>
                            <a:solidFill>
                              <a:srgbClr val="0000FF"/>
                            </a:solidFill>
                          </a:uFill>
                          <a:latin typeface="Verdana"/>
                          <a:ea typeface="Verdana"/>
                          <a:cs typeface="Verdana"/>
                        </a:rPr>
                        <a:t>.</a:t>
                      </a:r>
                      <a:r>
                        <a:rPr lang="lt-LT" sz="1100" spc="5" dirty="0">
                          <a:solidFill>
                            <a:srgbClr val="0000FF"/>
                          </a:solidFill>
                          <a:effectLst/>
                          <a:latin typeface="Verdana"/>
                          <a:ea typeface="Verdana"/>
                          <a:cs typeface="Verdana"/>
                        </a:rPr>
                        <a:t> </a:t>
                      </a:r>
                      <a:endParaRPr lang="lt-LT" sz="12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B"/>
                    </a:solidFill>
                  </a:tcPr>
                </a:tc>
                <a:extLst>
                  <a:ext uri="{0D108BD9-81ED-4DB2-BD59-A6C34878D82A}">
                    <a16:rowId xmlns:a16="http://schemas.microsoft.com/office/drawing/2014/main" val="10011"/>
                  </a:ext>
                </a:extLst>
              </a:tr>
              <a:tr h="263501">
                <a:tc vMerge="1">
                  <a:txBody>
                    <a:bodyPr/>
                    <a:lstStyle/>
                    <a:p>
                      <a:endParaRPr lang="lt-LT"/>
                    </a:p>
                  </a:txBody>
                  <a:tcPr/>
                </a:tc>
                <a:tc>
                  <a:txBody>
                    <a:bodyPr/>
                    <a:lstStyle/>
                    <a:p>
                      <a:pPr marL="64770">
                        <a:lnSpc>
                          <a:spcPts val="1000"/>
                        </a:lnSpc>
                        <a:spcAft>
                          <a:spcPts val="0"/>
                        </a:spcAft>
                      </a:pPr>
                      <a:r>
                        <a:rPr lang="lt-LT" sz="1100" spc="5" dirty="0">
                          <a:effectLst/>
                          <a:latin typeface="Verdana"/>
                          <a:ea typeface="Verdana"/>
                          <a:cs typeface="Verdana"/>
                        </a:rPr>
                        <a:t>12</a:t>
                      </a:r>
                      <a:r>
                        <a:rPr lang="lt-LT" sz="1100" dirty="0">
                          <a:effectLst/>
                          <a:latin typeface="Verdana"/>
                          <a:ea typeface="Verdana"/>
                          <a:cs typeface="Verdana"/>
                        </a:rPr>
                        <a:t>.</a:t>
                      </a:r>
                      <a:r>
                        <a:rPr lang="lt-LT" sz="1100" spc="-5" dirty="0">
                          <a:effectLst/>
                          <a:latin typeface="Verdana"/>
                          <a:ea typeface="Verdana"/>
                          <a:cs typeface="Verdana"/>
                        </a:rPr>
                        <a:t> </a:t>
                      </a:r>
                      <a:r>
                        <a:rPr lang="lt-LT" sz="1100" dirty="0">
                          <a:effectLst/>
                          <a:latin typeface="Verdana"/>
                          <a:ea typeface="Verdana"/>
                          <a:cs typeface="Verdana"/>
                        </a:rPr>
                        <a:t>Ištekliai dera su biudžetu ir darbuotojais.</a:t>
                      </a:r>
                      <a:endParaRPr lang="lt-LT" sz="12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B"/>
                    </a:solidFill>
                  </a:tcPr>
                </a:tc>
                <a:extLst>
                  <a:ext uri="{0D108BD9-81ED-4DB2-BD59-A6C34878D82A}">
                    <a16:rowId xmlns:a16="http://schemas.microsoft.com/office/drawing/2014/main" val="10012"/>
                  </a:ext>
                </a:extLst>
              </a:tr>
              <a:tr h="342288">
                <a:tc vMerge="1">
                  <a:txBody>
                    <a:bodyPr/>
                    <a:lstStyle/>
                    <a:p>
                      <a:endParaRPr lang="lt-LT"/>
                    </a:p>
                  </a:txBody>
                  <a:tcPr/>
                </a:tc>
                <a:tc>
                  <a:txBody>
                    <a:bodyPr/>
                    <a:lstStyle/>
                    <a:p>
                      <a:pPr marL="64770" marR="612140">
                        <a:lnSpc>
                          <a:spcPts val="1000"/>
                        </a:lnSpc>
                        <a:spcBef>
                          <a:spcPts val="40"/>
                        </a:spcBef>
                        <a:spcAft>
                          <a:spcPts val="0"/>
                        </a:spcAft>
                      </a:pPr>
                      <a:r>
                        <a:rPr lang="lt-LT" sz="1100" spc="5">
                          <a:effectLst/>
                          <a:latin typeface="Verdana"/>
                          <a:ea typeface="Verdana"/>
                          <a:cs typeface="Verdana"/>
                        </a:rPr>
                        <a:t>13</a:t>
                      </a:r>
                      <a:r>
                        <a:rPr lang="lt-LT" sz="1100">
                          <a:effectLst/>
                          <a:latin typeface="Verdana"/>
                          <a:ea typeface="Verdana"/>
                          <a:cs typeface="Verdana"/>
                        </a:rPr>
                        <a:t>.</a:t>
                      </a:r>
                      <a:r>
                        <a:rPr lang="lt-LT" sz="1100" spc="-5">
                          <a:effectLst/>
                          <a:latin typeface="Verdana"/>
                          <a:ea typeface="Verdana"/>
                          <a:cs typeface="Verdana"/>
                        </a:rPr>
                        <a:t> Vykdoma įgyvendinimo plano kokybės, poveikio ir rezultatų peržiūra.</a:t>
                      </a:r>
                      <a:endParaRPr lang="lt-LT"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B"/>
                    </a:solidFill>
                  </a:tcPr>
                </a:tc>
                <a:extLst>
                  <a:ext uri="{0D108BD9-81ED-4DB2-BD59-A6C34878D82A}">
                    <a16:rowId xmlns:a16="http://schemas.microsoft.com/office/drawing/2014/main" val="10013"/>
                  </a:ext>
                </a:extLst>
              </a:tr>
              <a:tr h="326244">
                <a:tc vMerge="1">
                  <a:txBody>
                    <a:bodyPr/>
                    <a:lstStyle/>
                    <a:p>
                      <a:endParaRPr lang="lt-LT"/>
                    </a:p>
                  </a:txBody>
                  <a:tcPr/>
                </a:tc>
                <a:tc>
                  <a:txBody>
                    <a:bodyPr/>
                    <a:lstStyle/>
                    <a:p>
                      <a:pPr marL="64770">
                        <a:lnSpc>
                          <a:spcPts val="1000"/>
                        </a:lnSpc>
                        <a:spcAft>
                          <a:spcPts val="0"/>
                        </a:spcAft>
                      </a:pPr>
                      <a:r>
                        <a:rPr lang="lt-LT" sz="1100" spc="5">
                          <a:effectLst/>
                          <a:latin typeface="Verdana"/>
                          <a:ea typeface="Verdana"/>
                          <a:cs typeface="Verdana"/>
                        </a:rPr>
                        <a:t>14</a:t>
                      </a:r>
                      <a:r>
                        <a:rPr lang="lt-LT" sz="1100">
                          <a:effectLst/>
                          <a:latin typeface="Verdana"/>
                          <a:ea typeface="Verdana"/>
                          <a:cs typeface="Verdana"/>
                        </a:rPr>
                        <a:t>.</a:t>
                      </a:r>
                      <a:r>
                        <a:rPr lang="lt-LT" sz="1100" spc="-5">
                          <a:effectLst/>
                          <a:latin typeface="Verdana"/>
                          <a:ea typeface="Verdana"/>
                          <a:cs typeface="Verdana"/>
                        </a:rPr>
                        <a:t> Vertinamos konkrečios iniciatyvos ir pilotiniai projektai.</a:t>
                      </a:r>
                      <a:endParaRPr lang="lt-LT"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B"/>
                    </a:solidFill>
                  </a:tcPr>
                </a:tc>
                <a:extLst>
                  <a:ext uri="{0D108BD9-81ED-4DB2-BD59-A6C34878D82A}">
                    <a16:rowId xmlns:a16="http://schemas.microsoft.com/office/drawing/2014/main" val="10014"/>
                  </a:ext>
                </a:extLst>
              </a:tr>
              <a:tr h="360626">
                <a:tc vMerge="1">
                  <a:txBody>
                    <a:bodyPr/>
                    <a:lstStyle/>
                    <a:p>
                      <a:endParaRPr lang="lt-LT"/>
                    </a:p>
                  </a:txBody>
                  <a:tcPr/>
                </a:tc>
                <a:tc>
                  <a:txBody>
                    <a:bodyPr/>
                    <a:lstStyle/>
                    <a:p>
                      <a:pPr marL="64770">
                        <a:spcBef>
                          <a:spcPts val="35"/>
                        </a:spcBef>
                        <a:spcAft>
                          <a:spcPts val="0"/>
                        </a:spcAft>
                      </a:pPr>
                      <a:r>
                        <a:rPr lang="lt-LT" sz="1100" spc="5">
                          <a:effectLst/>
                          <a:latin typeface="Verdana"/>
                          <a:ea typeface="Verdana"/>
                          <a:cs typeface="Verdana"/>
                        </a:rPr>
                        <a:t>15</a:t>
                      </a:r>
                      <a:r>
                        <a:rPr lang="lt-LT" sz="1100">
                          <a:effectLst/>
                          <a:latin typeface="Verdana"/>
                          <a:ea typeface="Verdana"/>
                          <a:cs typeface="Verdana"/>
                        </a:rPr>
                        <a:t>.</a:t>
                      </a:r>
                      <a:r>
                        <a:rPr lang="lt-LT" sz="1100" spc="-5">
                          <a:effectLst/>
                          <a:latin typeface="Verdana"/>
                          <a:ea typeface="Verdana"/>
                          <a:cs typeface="Verdana"/>
                        </a:rPr>
                        <a:t> Vyksta įgyvendinimo proceso</a:t>
                      </a:r>
                      <a:r>
                        <a:rPr lang="lt-LT" sz="1100">
                          <a:effectLst/>
                          <a:latin typeface="Verdana"/>
                          <a:ea typeface="Verdana"/>
                          <a:cs typeface="Verdana"/>
                        </a:rPr>
                        <a:t> </a:t>
                      </a:r>
                      <a:r>
                        <a:rPr lang="lt-LT" sz="1100" spc="-310">
                          <a:solidFill>
                            <a:srgbClr val="0000FF"/>
                          </a:solidFill>
                          <a:effectLst/>
                          <a:latin typeface="Verdana"/>
                          <a:ea typeface="Verdana"/>
                          <a:cs typeface="Verdana"/>
                        </a:rPr>
                        <a:t> </a:t>
                      </a:r>
                      <a:r>
                        <a:rPr lang="lt-LT" sz="1100" u="sng" spc="5">
                          <a:solidFill>
                            <a:srgbClr val="0000FF"/>
                          </a:solidFill>
                          <a:effectLst/>
                          <a:uFill>
                            <a:solidFill>
                              <a:srgbClr val="0000FF"/>
                            </a:solidFill>
                          </a:uFill>
                          <a:latin typeface="Verdana"/>
                          <a:ea typeface="Verdana"/>
                          <a:cs typeface="Verdana"/>
                        </a:rPr>
                        <a:t>lyginamasis vertinimas</a:t>
                      </a:r>
                      <a:r>
                        <a:rPr lang="lt-LT" sz="1100" u="sng" spc="5">
                          <a:effectLst/>
                          <a:uFill>
                            <a:solidFill>
                              <a:srgbClr val="0000FF"/>
                            </a:solidFill>
                          </a:uFill>
                          <a:latin typeface="Verdana"/>
                          <a:ea typeface="Verdana"/>
                          <a:cs typeface="Verdana"/>
                        </a:rPr>
                        <a:t>.</a:t>
                      </a:r>
                      <a:endParaRPr lang="lt-LT"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B"/>
                    </a:solidFill>
                  </a:tcPr>
                </a:tc>
                <a:extLst>
                  <a:ext uri="{0D108BD9-81ED-4DB2-BD59-A6C34878D82A}">
                    <a16:rowId xmlns:a16="http://schemas.microsoft.com/office/drawing/2014/main" val="10015"/>
                  </a:ext>
                </a:extLst>
              </a:tr>
              <a:tr h="174201">
                <a:tc vMerge="1">
                  <a:txBody>
                    <a:bodyPr/>
                    <a:lstStyle/>
                    <a:p>
                      <a:endParaRPr lang="lt-LT"/>
                    </a:p>
                  </a:txBody>
                  <a:tcPr/>
                </a:tc>
                <a:tc>
                  <a:txBody>
                    <a:bodyPr/>
                    <a:lstStyle/>
                    <a:p>
                      <a:pPr marL="64770">
                        <a:lnSpc>
                          <a:spcPts val="1000"/>
                        </a:lnSpc>
                        <a:spcAft>
                          <a:spcPts val="0"/>
                        </a:spcAft>
                      </a:pPr>
                      <a:r>
                        <a:rPr lang="lt-LT" sz="1100" spc="5" dirty="0">
                          <a:effectLst/>
                          <a:latin typeface="Verdana"/>
                          <a:ea typeface="Verdana"/>
                          <a:cs typeface="Verdana"/>
                        </a:rPr>
                        <a:t>16</a:t>
                      </a:r>
                      <a:r>
                        <a:rPr lang="lt-LT" sz="1100" dirty="0">
                          <a:effectLst/>
                          <a:latin typeface="Verdana"/>
                          <a:ea typeface="Verdana"/>
                          <a:cs typeface="Verdana"/>
                        </a:rPr>
                        <a:t>.</a:t>
                      </a:r>
                      <a:r>
                        <a:rPr lang="lt-LT" sz="1100" spc="-5" dirty="0">
                          <a:effectLst/>
                          <a:latin typeface="Verdana"/>
                          <a:ea typeface="Verdana"/>
                          <a:cs typeface="Verdana"/>
                        </a:rPr>
                        <a:t> Vykdoma p</a:t>
                      </a:r>
                      <a:r>
                        <a:rPr lang="lt-LT" sz="1100" dirty="0">
                          <a:effectLst/>
                          <a:latin typeface="Verdana"/>
                          <a:ea typeface="Verdana"/>
                          <a:cs typeface="Verdana"/>
                        </a:rPr>
                        <a:t>olitikos ir veiklos krypčių priežiūra.</a:t>
                      </a:r>
                      <a:endParaRPr lang="lt-LT" sz="12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B"/>
                    </a:solidFill>
                  </a:tcPr>
                </a:tc>
                <a:extLst>
                  <a:ext uri="{0D108BD9-81ED-4DB2-BD59-A6C34878D82A}">
                    <a16:rowId xmlns:a16="http://schemas.microsoft.com/office/drawing/2014/main" val="10016"/>
                  </a:ext>
                </a:extLst>
              </a:tr>
            </a:tbl>
          </a:graphicData>
        </a:graphic>
      </p:graphicFrame>
      <p:sp>
        <p:nvSpPr>
          <p:cNvPr id="6" name="Antraštė 5"/>
          <p:cNvSpPr>
            <a:spLocks noGrp="1"/>
          </p:cNvSpPr>
          <p:nvPr>
            <p:ph type="title"/>
          </p:nvPr>
        </p:nvSpPr>
        <p:spPr/>
        <p:txBody>
          <a:bodyPr>
            <a:normAutofit fontScale="90000"/>
          </a:bodyPr>
          <a:lstStyle/>
          <a:p>
            <a:r>
              <a:rPr lang="lt-LT" sz="4000" dirty="0" smtClean="0">
                <a:solidFill>
                  <a:srgbClr val="0070C0"/>
                </a:solidFill>
              </a:rPr>
              <a:t>Elementas: Lyderystės </a:t>
            </a:r>
            <a:r>
              <a:rPr lang="lt-LT" sz="4000" dirty="0">
                <a:solidFill>
                  <a:srgbClr val="0070C0"/>
                </a:solidFill>
              </a:rPr>
              <a:t>ir valdymo praktika</a:t>
            </a:r>
          </a:p>
        </p:txBody>
      </p:sp>
      <p:sp>
        <p:nvSpPr>
          <p:cNvPr id="2" name="Rodyklė žemyn 1"/>
          <p:cNvSpPr/>
          <p:nvPr/>
        </p:nvSpPr>
        <p:spPr>
          <a:xfrm>
            <a:off x="107504" y="1916832"/>
            <a:ext cx="349696"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6227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Autofit/>
          </a:bodyPr>
          <a:lstStyle/>
          <a:p>
            <a:r>
              <a:rPr lang="lt-LT" sz="3200" dirty="0">
                <a:solidFill>
                  <a:srgbClr val="0070C0"/>
                </a:solidFill>
              </a:rPr>
              <a:t>Skaitmeninių mokymosi technologijų integracija yra misijos, vizijos ir strategijos dalis</a:t>
            </a: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1804343554"/>
              </p:ext>
            </p:extLst>
          </p:nvPr>
        </p:nvGraphicFramePr>
        <p:xfrm>
          <a:off x="467544" y="1484784"/>
          <a:ext cx="8424936" cy="4825320"/>
        </p:xfrm>
        <a:graphic>
          <a:graphicData uri="http://schemas.openxmlformats.org/drawingml/2006/table">
            <a:tbl>
              <a:tblPr firstRow="1" firstCol="1" bandRow="1">
                <a:tableStyleId>{5C22544A-7EE6-4342-B048-85BDC9FD1C3A}</a:tableStyleId>
              </a:tblPr>
              <a:tblGrid>
                <a:gridCol w="2232248">
                  <a:extLst>
                    <a:ext uri="{9D8B030D-6E8A-4147-A177-3AD203B41FA5}">
                      <a16:colId xmlns:a16="http://schemas.microsoft.com/office/drawing/2014/main" val="20000"/>
                    </a:ext>
                  </a:extLst>
                </a:gridCol>
                <a:gridCol w="6192688">
                  <a:extLst>
                    <a:ext uri="{9D8B030D-6E8A-4147-A177-3AD203B41FA5}">
                      <a16:colId xmlns:a16="http://schemas.microsoft.com/office/drawing/2014/main" val="20001"/>
                    </a:ext>
                  </a:extLst>
                </a:gridCol>
              </a:tblGrid>
              <a:tr h="792088">
                <a:tc gridSpan="2">
                  <a:txBody>
                    <a:bodyPr/>
                    <a:lstStyle/>
                    <a:p>
                      <a:pPr>
                        <a:lnSpc>
                          <a:spcPct val="100000"/>
                        </a:lnSpc>
                        <a:spcBef>
                          <a:spcPts val="600"/>
                        </a:spcBef>
                        <a:spcAft>
                          <a:spcPts val="0"/>
                        </a:spcAft>
                      </a:pPr>
                      <a:r>
                        <a:rPr lang="lt-LT" sz="1600" b="0" i="0" baseline="0" dirty="0" smtClean="0">
                          <a:effectLst/>
                          <a:latin typeface="Times New Roman" panose="02020603050405020304" pitchFamily="18" charset="0"/>
                        </a:rPr>
                        <a:t>Veiksmingą </a:t>
                      </a:r>
                      <a:r>
                        <a:rPr lang="lt-LT" sz="1600" b="0" i="0" baseline="0" dirty="0">
                          <a:effectLst/>
                          <a:latin typeface="Times New Roman" panose="02020603050405020304" pitchFamily="18" charset="0"/>
                        </a:rPr>
                        <a:t>mokymąsi skatinantys veiksniai, įskaitant ir skaitmeninių mokymosi technologijų integraciją ir naudojimą visais organizacijos lygmenimis, vienareikšmiškai minimi organizacijos misijoje, vizijoje ir strategijoje</a:t>
                      </a:r>
                      <a:r>
                        <a:rPr lang="lt-LT" sz="1600" b="0" i="0" baseline="0" dirty="0" smtClean="0">
                          <a:effectLst/>
                          <a:latin typeface="Times New Roman" panose="02020603050405020304" pitchFamily="18" charset="0"/>
                        </a:rPr>
                        <a:t>.</a:t>
                      </a:r>
                      <a:endParaRPr lang="lt-LT" sz="1800" b="0" i="0" baseline="0" dirty="0">
                        <a:effectLst/>
                        <a:latin typeface="Times New Roman" panose="02020603050405020304" pitchFamily="18" charset="0"/>
                      </a:endParaRPr>
                    </a:p>
                  </a:txBody>
                  <a:tcPr marL="68580" marR="68580" marT="0" marB="0"/>
                </a:tc>
                <a:tc hMerge="1">
                  <a:txBody>
                    <a:bodyPr/>
                    <a:lstStyle/>
                    <a:p>
                      <a:endParaRPr lang="lt-LT"/>
                    </a:p>
                  </a:txBody>
                  <a:tcPr/>
                </a:tc>
                <a:extLst>
                  <a:ext uri="{0D108BD9-81ED-4DB2-BD59-A6C34878D82A}">
                    <a16:rowId xmlns:a16="http://schemas.microsoft.com/office/drawing/2014/main" val="10000"/>
                  </a:ext>
                </a:extLst>
              </a:tr>
              <a:tr h="1046192">
                <a:tc>
                  <a:txBody>
                    <a:bodyPr/>
                    <a:lstStyle/>
                    <a:p>
                      <a:pPr>
                        <a:lnSpc>
                          <a:spcPct val="100000"/>
                        </a:lnSpc>
                        <a:spcBef>
                          <a:spcPts val="600"/>
                        </a:spcBef>
                        <a:spcAft>
                          <a:spcPts val="0"/>
                        </a:spcAft>
                      </a:pPr>
                      <a:r>
                        <a:rPr lang="lt-LT" sz="1600" b="0" i="0" baseline="0" dirty="0">
                          <a:effectLst/>
                          <a:latin typeface="Times New Roman" panose="02020603050405020304" pitchFamily="18" charset="0"/>
                        </a:rPr>
                        <a:t> </a:t>
                      </a:r>
                      <a:r>
                        <a:rPr lang="lt-LT" sz="1600" b="0" i="0" baseline="0" dirty="0" smtClean="0">
                          <a:effectLst/>
                          <a:latin typeface="Times New Roman" panose="02020603050405020304" pitchFamily="18" charset="0"/>
                        </a:rPr>
                        <a:t>Aiškiai </a:t>
                      </a:r>
                      <a:r>
                        <a:rPr lang="lt-LT" sz="1600" b="0" i="0" baseline="0" dirty="0">
                          <a:effectLst/>
                          <a:latin typeface="Times New Roman" panose="02020603050405020304" pitchFamily="18" charset="0"/>
                        </a:rPr>
                        <a:t>pabrėžiamas skaitmeninių mokymosi technologijų potencialas</a:t>
                      </a:r>
                      <a:endParaRPr lang="lt-LT" sz="1800" b="0" i="0" baseline="0" dirty="0">
                        <a:effectLst/>
                        <a:latin typeface="Times New Roman" panose="02020603050405020304" pitchFamily="18" charset="0"/>
                        <a:ea typeface="Times New Roman"/>
                      </a:endParaRPr>
                    </a:p>
                  </a:txBody>
                  <a:tcPr marL="68580" marR="68580" marT="0" marB="0"/>
                </a:tc>
                <a:tc>
                  <a:txBody>
                    <a:bodyPr/>
                    <a:lstStyle/>
                    <a:p>
                      <a:pPr>
                        <a:lnSpc>
                          <a:spcPct val="100000"/>
                        </a:lnSpc>
                        <a:spcBef>
                          <a:spcPts val="600"/>
                        </a:spcBef>
                        <a:spcAft>
                          <a:spcPts val="0"/>
                        </a:spcAft>
                      </a:pPr>
                      <a:r>
                        <a:rPr lang="lt-LT" sz="1600" b="0" i="0" baseline="0" dirty="0">
                          <a:effectLst/>
                          <a:latin typeface="Times New Roman" panose="02020603050405020304" pitchFamily="18" charset="0"/>
                        </a:rPr>
                        <a:t> </a:t>
                      </a:r>
                      <a:r>
                        <a:rPr lang="lt-LT" sz="1600" b="0" i="0" baseline="0" dirty="0" smtClean="0">
                          <a:effectLst/>
                          <a:latin typeface="Times New Roman" panose="02020603050405020304" pitchFamily="18" charset="0"/>
                        </a:rPr>
                        <a:t>Organizacijos </a:t>
                      </a:r>
                      <a:r>
                        <a:rPr lang="lt-LT" sz="1600" b="0" i="0" baseline="0" dirty="0">
                          <a:effectLst/>
                          <a:latin typeface="Times New Roman" panose="02020603050405020304" pitchFamily="18" charset="0"/>
                        </a:rPr>
                        <a:t>strateginiai ir planavimo procesai bei dokumentai grindžiami vizija ir misija, kuriose aiškiai įvardijamas skaitmeninių mokymosi technologijų potencialas modernizuojant švietimo praktiką ir siekis užtikrinti </a:t>
                      </a:r>
                      <a:r>
                        <a:rPr lang="lt-LT" sz="1600" b="0" i="0" baseline="0" dirty="0" err="1">
                          <a:effectLst/>
                          <a:latin typeface="Times New Roman" panose="02020603050405020304" pitchFamily="18" charset="0"/>
                        </a:rPr>
                        <a:t>visapusiškesnius</a:t>
                      </a:r>
                      <a:r>
                        <a:rPr lang="lt-LT" sz="1600" b="0" i="0" baseline="0" dirty="0">
                          <a:effectLst/>
                          <a:latin typeface="Times New Roman" panose="02020603050405020304" pitchFamily="18" charset="0"/>
                        </a:rPr>
                        <a:t> mokymosi rezultatus</a:t>
                      </a:r>
                      <a:r>
                        <a:rPr lang="lt-LT" sz="1600" b="0" i="0" baseline="0" dirty="0" smtClean="0">
                          <a:effectLst/>
                          <a:latin typeface="Times New Roman" panose="02020603050405020304" pitchFamily="18" charset="0"/>
                        </a:rPr>
                        <a:t>.</a:t>
                      </a:r>
                      <a:endParaRPr lang="lt-LT" sz="1800" b="0" i="0" baseline="0" dirty="0">
                        <a:effectLst/>
                        <a:latin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708042">
                <a:tc>
                  <a:txBody>
                    <a:bodyPr/>
                    <a:lstStyle/>
                    <a:p>
                      <a:pPr>
                        <a:lnSpc>
                          <a:spcPct val="100000"/>
                        </a:lnSpc>
                        <a:spcBef>
                          <a:spcPts val="600"/>
                        </a:spcBef>
                        <a:spcAft>
                          <a:spcPts val="0"/>
                        </a:spcAft>
                      </a:pPr>
                      <a:r>
                        <a:rPr lang="lt-LT" sz="1600" b="0" i="0" baseline="0" dirty="0">
                          <a:effectLst/>
                          <a:latin typeface="Times New Roman" panose="02020603050405020304" pitchFamily="18" charset="0"/>
                        </a:rPr>
                        <a:t> </a:t>
                      </a:r>
                      <a:r>
                        <a:rPr lang="lt-LT" sz="1600" b="0" i="0" baseline="0" dirty="0" smtClean="0">
                          <a:effectLst/>
                          <a:latin typeface="Times New Roman" panose="02020603050405020304" pitchFamily="18" charset="0"/>
                        </a:rPr>
                        <a:t>Informuojama </a:t>
                      </a:r>
                      <a:r>
                        <a:rPr lang="lt-LT" sz="1600" b="0" i="0" baseline="0" dirty="0">
                          <a:effectLst/>
                          <a:latin typeface="Times New Roman" panose="02020603050405020304" pitchFamily="18" charset="0"/>
                        </a:rPr>
                        <a:t>apie skaitmeninių mokymosi technologijų naudą</a:t>
                      </a:r>
                      <a:endParaRPr lang="lt-LT" sz="1800" b="0" i="0" baseline="0" dirty="0">
                        <a:effectLst/>
                        <a:latin typeface="Times New Roman" panose="02020603050405020304" pitchFamily="18" charset="0"/>
                        <a:ea typeface="Times New Roman"/>
                      </a:endParaRPr>
                    </a:p>
                  </a:txBody>
                  <a:tcPr marL="68580" marR="68580" marT="0" marB="0"/>
                </a:tc>
                <a:tc>
                  <a:txBody>
                    <a:bodyPr/>
                    <a:lstStyle/>
                    <a:p>
                      <a:pPr marR="255270">
                        <a:lnSpc>
                          <a:spcPct val="100000"/>
                        </a:lnSpc>
                        <a:spcBef>
                          <a:spcPts val="600"/>
                        </a:spcBef>
                        <a:spcAft>
                          <a:spcPts val="0"/>
                        </a:spcAft>
                      </a:pPr>
                      <a:r>
                        <a:rPr lang="lt-LT" sz="1600" b="0" i="0" baseline="0" dirty="0">
                          <a:effectLst/>
                          <a:latin typeface="Times New Roman" panose="02020603050405020304" pitchFamily="18" charset="0"/>
                        </a:rPr>
                        <a:t> </a:t>
                      </a:r>
                      <a:r>
                        <a:rPr lang="lt-LT" sz="1600" b="0" i="0" baseline="0" dirty="0" smtClean="0">
                          <a:effectLst/>
                          <a:latin typeface="Times New Roman" panose="02020603050405020304" pitchFamily="18" charset="0"/>
                        </a:rPr>
                        <a:t>Organizacija </a:t>
                      </a:r>
                      <a:r>
                        <a:rPr lang="lt-LT" sz="1600" b="0" i="0" baseline="0" dirty="0">
                          <a:effectLst/>
                          <a:latin typeface="Times New Roman" panose="02020603050405020304" pitchFamily="18" charset="0"/>
                        </a:rPr>
                        <a:t>turi įsidiegusi reikiamus vidinės ir išorinės komunikacijos procesus, skirtus informuoti apie skaitmeninių mokymosi technologijų integracijos viziją ir naudą</a:t>
                      </a:r>
                      <a:r>
                        <a:rPr lang="lt-LT" sz="1600" b="0" i="0" baseline="0" dirty="0" smtClean="0">
                          <a:effectLst/>
                          <a:latin typeface="Times New Roman" panose="02020603050405020304" pitchFamily="18" charset="0"/>
                        </a:rPr>
                        <a:t>.</a:t>
                      </a:r>
                      <a:endParaRPr lang="lt-LT" sz="1800" b="0" i="0" baseline="0" dirty="0">
                        <a:effectLst/>
                        <a:latin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106866">
                <a:tc>
                  <a:txBody>
                    <a:bodyPr/>
                    <a:lstStyle/>
                    <a:p>
                      <a:pPr>
                        <a:lnSpc>
                          <a:spcPct val="100000"/>
                        </a:lnSpc>
                        <a:spcBef>
                          <a:spcPts val="600"/>
                        </a:spcBef>
                        <a:spcAft>
                          <a:spcPts val="0"/>
                        </a:spcAft>
                      </a:pPr>
                      <a:r>
                        <a:rPr lang="lt-LT" sz="1600" b="0" i="0" spc="-5" baseline="0" dirty="0">
                          <a:effectLst/>
                          <a:latin typeface="Times New Roman" panose="02020603050405020304" pitchFamily="18" charset="0"/>
                        </a:rPr>
                        <a:t> </a:t>
                      </a:r>
                      <a:r>
                        <a:rPr lang="lt-LT" sz="1600" b="0" i="0" spc="-5" baseline="0" dirty="0" smtClean="0">
                          <a:effectLst/>
                          <a:latin typeface="Times New Roman" panose="02020603050405020304" pitchFamily="18" charset="0"/>
                        </a:rPr>
                        <a:t>Mokymasis </a:t>
                      </a:r>
                      <a:r>
                        <a:rPr lang="lt-LT" sz="1600" b="0" i="0" spc="-5" baseline="0" dirty="0">
                          <a:effectLst/>
                          <a:latin typeface="Times New Roman" panose="02020603050405020304" pitchFamily="18" charset="0"/>
                        </a:rPr>
                        <a:t>skaitmeniniame amžiuje įtrauktas į strateginį planą</a:t>
                      </a:r>
                      <a:endParaRPr lang="lt-LT" sz="1800" b="0" i="0" baseline="0" dirty="0">
                        <a:effectLst/>
                        <a:latin typeface="Times New Roman" panose="02020603050405020304" pitchFamily="18" charset="0"/>
                        <a:ea typeface="Times New Roman"/>
                      </a:endParaRPr>
                    </a:p>
                  </a:txBody>
                  <a:tcPr marL="68580" marR="68580" marT="0" marB="0"/>
                </a:tc>
                <a:tc>
                  <a:txBody>
                    <a:bodyPr/>
                    <a:lstStyle/>
                    <a:p>
                      <a:pPr>
                        <a:lnSpc>
                          <a:spcPct val="100000"/>
                        </a:lnSpc>
                        <a:spcBef>
                          <a:spcPts val="600"/>
                        </a:spcBef>
                        <a:spcAft>
                          <a:spcPts val="0"/>
                        </a:spcAft>
                      </a:pPr>
                      <a:r>
                        <a:rPr lang="lt-LT" sz="1800" b="0" i="0" baseline="0" dirty="0">
                          <a:effectLst/>
                          <a:latin typeface="Times New Roman" panose="02020603050405020304" pitchFamily="18" charset="0"/>
                        </a:rPr>
                        <a:t> </a:t>
                      </a:r>
                      <a:r>
                        <a:rPr lang="lt-LT" sz="1600" b="0" i="0" baseline="0" dirty="0" smtClean="0">
                          <a:effectLst/>
                          <a:latin typeface="Times New Roman" panose="02020603050405020304" pitchFamily="18" charset="0"/>
                        </a:rPr>
                        <a:t>Organizacijos </a:t>
                      </a:r>
                      <a:r>
                        <a:rPr lang="lt-LT" sz="1600" b="0" i="0" baseline="0" dirty="0">
                          <a:effectLst/>
                          <a:latin typeface="Times New Roman" panose="02020603050405020304" pitchFamily="18" charset="0"/>
                        </a:rPr>
                        <a:t>strateginis planas grindžiamas įrodymais ir švietimo tikslais naudojamų skaitmeninių technologijų tyrimų rezultatais. Organizacijos strateginiame plane numatyti konkretūs tikslai ir uždaviniai, skirti tvariai diegti mokymosi skaitmeniniame amžiuje praktiką visais organizacijos lygmenimis ir susieti su </a:t>
                      </a:r>
                      <a:r>
                        <a:rPr lang="lt-LT" sz="1600" b="0" i="0" u="sng" spc="5" baseline="0" dirty="0">
                          <a:effectLst/>
                          <a:uFill>
                            <a:solidFill>
                              <a:srgbClr val="0000FF"/>
                            </a:solidFill>
                          </a:uFill>
                          <a:latin typeface="Times New Roman" panose="02020603050405020304" pitchFamily="18" charset="0"/>
                        </a:rPr>
                        <a:t>veiklos rodikliais</a:t>
                      </a:r>
                      <a:r>
                        <a:rPr lang="lt-LT" sz="1600" b="0" i="0" spc="5" baseline="0" dirty="0" smtClean="0">
                          <a:effectLst/>
                          <a:latin typeface="Times New Roman" panose="02020603050405020304" pitchFamily="18" charset="0"/>
                        </a:rPr>
                        <a:t>.</a:t>
                      </a:r>
                      <a:endParaRPr lang="lt-LT" sz="1800" b="0" i="0" baseline="0" dirty="0">
                        <a:effectLst/>
                        <a:latin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793833">
                <a:tc>
                  <a:txBody>
                    <a:bodyPr/>
                    <a:lstStyle/>
                    <a:p>
                      <a:pPr>
                        <a:lnSpc>
                          <a:spcPct val="100000"/>
                        </a:lnSpc>
                        <a:spcBef>
                          <a:spcPts val="600"/>
                        </a:spcBef>
                        <a:spcAft>
                          <a:spcPts val="0"/>
                        </a:spcAft>
                      </a:pPr>
                      <a:r>
                        <a:rPr lang="lt-LT" sz="1600" b="0" i="0" spc="-5" baseline="0" dirty="0">
                          <a:effectLst/>
                          <a:latin typeface="Times New Roman" panose="02020603050405020304" pitchFamily="18" charset="0"/>
                        </a:rPr>
                        <a:t> </a:t>
                      </a:r>
                      <a:r>
                        <a:rPr lang="lt-LT" sz="1600" b="0" i="0" spc="-5" baseline="0" dirty="0" smtClean="0">
                          <a:effectLst/>
                          <a:latin typeface="Times New Roman" panose="02020603050405020304" pitchFamily="18" charset="0"/>
                        </a:rPr>
                        <a:t>Atvirasis </a:t>
                      </a:r>
                      <a:r>
                        <a:rPr lang="lt-LT" sz="1600" b="0" i="0" spc="-5" baseline="0" dirty="0">
                          <a:effectLst/>
                          <a:latin typeface="Times New Roman" panose="02020603050405020304" pitchFamily="18" charset="0"/>
                        </a:rPr>
                        <a:t>švietimas – visuotinio įsitraukimo aspektas</a:t>
                      </a:r>
                      <a:endParaRPr lang="lt-LT" sz="1800" b="0" i="0" baseline="0" dirty="0">
                        <a:effectLst/>
                        <a:latin typeface="Times New Roman" panose="02020603050405020304" pitchFamily="18" charset="0"/>
                        <a:ea typeface="Times New Roman"/>
                      </a:endParaRPr>
                    </a:p>
                  </a:txBody>
                  <a:tcPr marL="68580" marR="68580" marT="0" marB="0"/>
                </a:tc>
                <a:tc>
                  <a:txBody>
                    <a:bodyPr/>
                    <a:lstStyle/>
                    <a:p>
                      <a:pPr>
                        <a:lnSpc>
                          <a:spcPct val="100000"/>
                        </a:lnSpc>
                        <a:spcBef>
                          <a:spcPts val="600"/>
                        </a:spcBef>
                        <a:spcAft>
                          <a:spcPts val="0"/>
                        </a:spcAft>
                      </a:pPr>
                      <a:r>
                        <a:rPr lang="lt-LT" sz="1800" b="0" i="0" baseline="0" dirty="0">
                          <a:effectLst/>
                          <a:latin typeface="Times New Roman" panose="02020603050405020304" pitchFamily="18" charset="0"/>
                        </a:rPr>
                        <a:t> </a:t>
                      </a:r>
                      <a:r>
                        <a:rPr lang="lt-LT" sz="1600" b="0" i="0" baseline="0" dirty="0" smtClean="0">
                          <a:effectLst/>
                          <a:latin typeface="Times New Roman" panose="02020603050405020304" pitchFamily="18" charset="0"/>
                        </a:rPr>
                        <a:t>Organizacijos </a:t>
                      </a:r>
                      <a:r>
                        <a:rPr lang="lt-LT" sz="1600" b="0" i="0" baseline="0" dirty="0">
                          <a:effectLst/>
                          <a:latin typeface="Times New Roman" panose="02020603050405020304" pitchFamily="18" charset="0"/>
                        </a:rPr>
                        <a:t>strategijoje minimas visuotinio įsitraukimo aspektas apima tvirtą apsisprendimą taikyti atvirojo švietimo praktiką, pavyzdžiui, siūlyti atviruosius kursus, atvirąsias paskaitas ir atvirą prieigą prie skaitmeninių išteklių ir leidinių</a:t>
                      </a:r>
                      <a:r>
                        <a:rPr lang="lt-LT" sz="1600" b="0" i="0" baseline="0" dirty="0" smtClean="0">
                          <a:effectLst/>
                          <a:latin typeface="Times New Roman" panose="02020603050405020304" pitchFamily="18" charset="0"/>
                        </a:rPr>
                        <a:t>.</a:t>
                      </a:r>
                      <a:endParaRPr lang="lt-LT" sz="1800" b="0" i="0" baseline="0" dirty="0">
                        <a:effectLst/>
                        <a:latin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61585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dirty="0" smtClean="0">
                <a:solidFill>
                  <a:srgbClr val="0070C0"/>
                </a:solidFill>
              </a:rPr>
              <a:t>Pasiūlymas mokyklos vadovui </a:t>
            </a:r>
            <a:br>
              <a:rPr lang="lt-LT" dirty="0" smtClean="0">
                <a:solidFill>
                  <a:srgbClr val="0070C0"/>
                </a:solidFill>
              </a:rPr>
            </a:br>
            <a:r>
              <a:rPr lang="lt-LT" dirty="0" smtClean="0">
                <a:solidFill>
                  <a:srgbClr val="0070C0"/>
                </a:solidFill>
              </a:rPr>
              <a:t>šiandien </a:t>
            </a:r>
            <a:endParaRPr lang="lt-LT" dirty="0">
              <a:solidFill>
                <a:srgbClr val="0070C0"/>
              </a:solidFill>
            </a:endParaRPr>
          </a:p>
        </p:txBody>
      </p:sp>
      <p:sp>
        <p:nvSpPr>
          <p:cNvPr id="3" name="Turinio vietos rezervavimo ženklas 2"/>
          <p:cNvSpPr>
            <a:spLocks noGrp="1"/>
          </p:cNvSpPr>
          <p:nvPr>
            <p:ph idx="1"/>
          </p:nvPr>
        </p:nvSpPr>
        <p:spPr/>
        <p:txBody>
          <a:bodyPr>
            <a:normAutofit lnSpcReduction="10000"/>
          </a:bodyPr>
          <a:lstStyle/>
          <a:p>
            <a:pPr marL="0" indent="0">
              <a:buNone/>
            </a:pPr>
            <a:endParaRPr lang="lt-LT" b="1" dirty="0" smtClean="0"/>
          </a:p>
          <a:p>
            <a:r>
              <a:rPr lang="lt-LT" dirty="0" smtClean="0"/>
              <a:t>Susipažinti su </a:t>
            </a:r>
            <a:r>
              <a:rPr lang="lt-LT" dirty="0" err="1" smtClean="0"/>
              <a:t>DigCompOrg</a:t>
            </a:r>
            <a:r>
              <a:rPr lang="lt-LT" dirty="0" smtClean="0"/>
              <a:t> metmenimis</a:t>
            </a:r>
          </a:p>
          <a:p>
            <a:pPr lvl="1"/>
            <a:r>
              <a:rPr lang="lt-LT" sz="2200" dirty="0" smtClean="0"/>
              <a:t>EN </a:t>
            </a:r>
            <a:r>
              <a:rPr lang="lt-LT" sz="2200" dirty="0"/>
              <a:t>- </a:t>
            </a:r>
            <a:r>
              <a:rPr lang="lt-LT" sz="2200" dirty="0">
                <a:hlinkClick r:id="rId2"/>
              </a:rPr>
              <a:t>https://</a:t>
            </a:r>
            <a:r>
              <a:rPr lang="lt-LT" sz="2200" dirty="0" smtClean="0">
                <a:hlinkClick r:id="rId2"/>
              </a:rPr>
              <a:t>ec.europa.eu/jrc/en/digcomporg</a:t>
            </a:r>
            <a:r>
              <a:rPr lang="lt-LT" sz="2200" dirty="0" smtClean="0"/>
              <a:t> </a:t>
            </a:r>
            <a:endParaRPr lang="lt-LT" sz="2200" dirty="0"/>
          </a:p>
          <a:p>
            <a:pPr lvl="1"/>
            <a:r>
              <a:rPr lang="lt-LT" sz="2200" dirty="0"/>
              <a:t>LT </a:t>
            </a:r>
            <a:r>
              <a:rPr lang="lt-LT" sz="2200" dirty="0" smtClean="0">
                <a:hlinkClick r:id="rId3"/>
              </a:rPr>
              <a:t>http</a:t>
            </a:r>
            <a:r>
              <a:rPr lang="lt-LT" sz="2200" dirty="0">
                <a:hlinkClick r:id="rId3"/>
              </a:rPr>
              <a:t>://</a:t>
            </a:r>
            <a:r>
              <a:rPr lang="lt-LT" sz="2200" dirty="0" smtClean="0">
                <a:hlinkClick r:id="rId3"/>
              </a:rPr>
              <a:t>www.litmis.mb.vu.lt/wp-content/uploads/2015/11/VU_BIBL_763917399_jrc98209_r_digcomporg_LTL.docx</a:t>
            </a:r>
            <a:r>
              <a:rPr lang="lt-LT" sz="2200" dirty="0" smtClean="0"/>
              <a:t> </a:t>
            </a:r>
          </a:p>
          <a:p>
            <a:pPr marL="457200" lvl="1" indent="0">
              <a:buNone/>
            </a:pPr>
            <a:r>
              <a:rPr lang="lt-LT" dirty="0" smtClean="0"/>
              <a:t>  </a:t>
            </a:r>
            <a:endParaRPr lang="lt-LT" dirty="0"/>
          </a:p>
          <a:p>
            <a:r>
              <a:rPr lang="lt-LT" dirty="0" smtClean="0"/>
              <a:t>Peržiūrėti savo organizacijos strategijas, siekiant </a:t>
            </a:r>
            <a:r>
              <a:rPr lang="lt-LT" dirty="0"/>
              <a:t>skaitmenines mokymosi technologijas integruoti į švietimo ir mokymo sistemas</a:t>
            </a:r>
            <a:r>
              <a:rPr lang="lt-LT" dirty="0" smtClean="0"/>
              <a:t>.</a:t>
            </a:r>
            <a:endParaRPr lang="lt-LT" dirty="0"/>
          </a:p>
        </p:txBody>
      </p:sp>
    </p:spTree>
    <p:extLst>
      <p:ext uri="{BB962C8B-B14F-4D97-AF65-F5344CB8AC3E}">
        <p14:creationId xmlns:p14="http://schemas.microsoft.com/office/powerpoint/2010/main" val="3515127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Autofit/>
          </a:bodyPr>
          <a:lstStyle/>
          <a:p>
            <a:r>
              <a:rPr lang="lt-LT" sz="3200" dirty="0">
                <a:solidFill>
                  <a:srgbClr val="0070C0"/>
                </a:solidFill>
              </a:rPr>
              <a:t>Pasiūlymas mokyklos vadovui </a:t>
            </a:r>
            <a:r>
              <a:rPr lang="lt-LT" sz="3200" dirty="0" smtClean="0">
                <a:solidFill>
                  <a:srgbClr val="0070C0"/>
                </a:solidFill>
              </a:rPr>
              <a:t/>
            </a:r>
            <a:br>
              <a:rPr lang="lt-LT" sz="3200" dirty="0" smtClean="0">
                <a:solidFill>
                  <a:srgbClr val="0070C0"/>
                </a:solidFill>
              </a:rPr>
            </a:br>
            <a:r>
              <a:rPr lang="lt-LT" sz="3200" dirty="0" smtClean="0">
                <a:solidFill>
                  <a:srgbClr val="0070C0"/>
                </a:solidFill>
              </a:rPr>
              <a:t>2018 </a:t>
            </a:r>
            <a:r>
              <a:rPr lang="lt-LT" sz="3200" dirty="0">
                <a:solidFill>
                  <a:srgbClr val="0070C0"/>
                </a:solidFill>
              </a:rPr>
              <a:t>metų rudeniui</a:t>
            </a:r>
            <a:endParaRPr lang="en-US" sz="3200" dirty="0">
              <a:solidFill>
                <a:srgbClr val="0070C0"/>
              </a:solidFill>
            </a:endParaRPr>
          </a:p>
        </p:txBody>
      </p:sp>
      <p:sp>
        <p:nvSpPr>
          <p:cNvPr id="3" name="Turinio vietos rezervavimo ženklas 2"/>
          <p:cNvSpPr>
            <a:spLocks noGrp="1"/>
          </p:cNvSpPr>
          <p:nvPr>
            <p:ph idx="1"/>
          </p:nvPr>
        </p:nvSpPr>
        <p:spPr>
          <a:xfrm>
            <a:off x="457200" y="1628800"/>
            <a:ext cx="4042792" cy="4497363"/>
          </a:xfrm>
        </p:spPr>
        <p:txBody>
          <a:bodyPr>
            <a:normAutofit fontScale="92500" lnSpcReduction="10000"/>
          </a:bodyPr>
          <a:lstStyle/>
          <a:p>
            <a:r>
              <a:rPr lang="lt-LT" sz="2400" dirty="0" smtClean="0"/>
              <a:t>Įsivertinti mokyklos rezultatus taikant </a:t>
            </a:r>
            <a:r>
              <a:rPr lang="lt-LT" sz="2400" dirty="0" err="1" smtClean="0"/>
              <a:t>DigCompOrg</a:t>
            </a:r>
            <a:r>
              <a:rPr lang="lt-LT" sz="2400" dirty="0" smtClean="0"/>
              <a:t> SELFIE įrankį</a:t>
            </a:r>
          </a:p>
          <a:p>
            <a:endParaRPr lang="lt-LT" sz="2400" dirty="0" smtClean="0"/>
          </a:p>
          <a:p>
            <a:r>
              <a:rPr lang="lt-LT" sz="2400" dirty="0" smtClean="0"/>
              <a:t>Įrankis EK ir ITC projekto </a:t>
            </a:r>
            <a:r>
              <a:rPr lang="lt-LT" sz="2400" dirty="0" smtClean="0"/>
              <a:t>(</a:t>
            </a:r>
            <a:r>
              <a:rPr lang="lt-LT" sz="1800" dirty="0" smtClean="0"/>
              <a:t>Mokyklų </a:t>
            </a:r>
            <a:r>
              <a:rPr lang="lt-LT" sz="1800" dirty="0"/>
              <a:t>darbuotojų, koordinuojančių informacinių ir komunikacinių technologijų veiklą, kompetencijos </a:t>
            </a:r>
            <a:r>
              <a:rPr lang="lt-LT" sz="1800" dirty="0" smtClean="0"/>
              <a:t>tobulinimas)</a:t>
            </a:r>
            <a:r>
              <a:rPr lang="en-US" sz="1800" dirty="0" smtClean="0"/>
              <a:t> </a:t>
            </a:r>
            <a:r>
              <a:rPr lang="en-US" sz="2400" dirty="0" smtClean="0"/>
              <a:t>bus </a:t>
            </a:r>
            <a:r>
              <a:rPr lang="en-US" sz="2400" dirty="0" err="1" smtClean="0"/>
              <a:t>lokalizuotas</a:t>
            </a:r>
            <a:r>
              <a:rPr lang="en-US" sz="2400" dirty="0" smtClean="0"/>
              <a:t>. </a:t>
            </a:r>
            <a:endParaRPr lang="lt-LT" sz="2400" dirty="0" smtClean="0"/>
          </a:p>
          <a:p>
            <a:endParaRPr lang="lt-LT" sz="2400" dirty="0"/>
          </a:p>
          <a:p>
            <a:r>
              <a:rPr lang="lt-LT" sz="2400" dirty="0" smtClean="0"/>
              <a:t>Spalis (formaliai </a:t>
            </a:r>
            <a:r>
              <a:rPr lang="lt-LT" sz="2400" dirty="0" smtClean="0"/>
              <a:t>pristatytas </a:t>
            </a:r>
            <a:r>
              <a:rPr lang="lt-LT" sz="2400" dirty="0" err="1" smtClean="0"/>
              <a:t>eMokykla</a:t>
            </a:r>
            <a:r>
              <a:rPr lang="lt-LT" sz="2400" dirty="0" smtClean="0"/>
              <a:t> parodos metu lapkričio </a:t>
            </a:r>
            <a:r>
              <a:rPr lang="lt-LT" sz="2400" dirty="0" smtClean="0"/>
              <a:t>mėnesį)</a:t>
            </a:r>
            <a:endParaRPr lang="lt-LT" sz="2400" dirty="0" smtClean="0"/>
          </a:p>
          <a:p>
            <a:endParaRPr lang="en-US" sz="2400" dirty="0"/>
          </a:p>
        </p:txBody>
      </p:sp>
      <p:pic>
        <p:nvPicPr>
          <p:cNvPr id="4" name="Paveikslėlis 3"/>
          <p:cNvPicPr>
            <a:picLocks noChangeAspect="1"/>
          </p:cNvPicPr>
          <p:nvPr/>
        </p:nvPicPr>
        <p:blipFill>
          <a:blip r:embed="rId2"/>
          <a:stretch>
            <a:fillRect/>
          </a:stretch>
        </p:blipFill>
        <p:spPr>
          <a:xfrm>
            <a:off x="4519664" y="1916831"/>
            <a:ext cx="4269679" cy="3921299"/>
          </a:xfrm>
          <a:prstGeom prst="rect">
            <a:avLst/>
          </a:prstGeom>
        </p:spPr>
      </p:pic>
    </p:spTree>
    <p:extLst>
      <p:ext uri="{BB962C8B-B14F-4D97-AF65-F5344CB8AC3E}">
        <p14:creationId xmlns:p14="http://schemas.microsoft.com/office/powerpoint/2010/main" val="1924602643"/>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howeet theme">
  <a:themeElements>
    <a:clrScheme name="Showeet theme">
      <a:dk1>
        <a:sysClr val="windowText" lastClr="000000"/>
      </a:dk1>
      <a:lt1>
        <a:sysClr val="window" lastClr="FFFFFF"/>
      </a:lt1>
      <a:dk2>
        <a:srgbClr val="1D2631"/>
      </a:dk2>
      <a:lt2>
        <a:srgbClr val="EEECE1"/>
      </a:lt2>
      <a:accent1>
        <a:srgbClr val="3F4855"/>
      </a:accent1>
      <a:accent2>
        <a:srgbClr val="F1A138"/>
      </a:accent2>
      <a:accent3>
        <a:srgbClr val="CBDB23"/>
      </a:accent3>
      <a:accent4>
        <a:srgbClr val="590B4E"/>
      </a:accent4>
      <a:accent5>
        <a:srgbClr val="2CA3FC"/>
      </a:accent5>
      <a:accent6>
        <a:srgbClr val="9EB31C"/>
      </a:accent6>
      <a:hlink>
        <a:srgbClr val="B8CCE4"/>
      </a:hlink>
      <a:folHlink>
        <a:srgbClr val="B8CC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522</TotalTime>
  <Words>586</Words>
  <Application>Microsoft Office PowerPoint</Application>
  <PresentationFormat>Demonstracija ekrane (4:3)</PresentationFormat>
  <Paragraphs>112</Paragraphs>
  <Slides>12</Slides>
  <Notes>1</Notes>
  <HiddenSlides>0</HiddenSlides>
  <MMClips>0</MMClips>
  <ScaleCrop>false</ScaleCrop>
  <HeadingPairs>
    <vt:vector size="6" baseType="variant">
      <vt:variant>
        <vt:lpstr>Naudojami šriftai</vt:lpstr>
      </vt:variant>
      <vt:variant>
        <vt:i4>7</vt:i4>
      </vt:variant>
      <vt:variant>
        <vt:lpstr>Tema</vt:lpstr>
      </vt:variant>
      <vt:variant>
        <vt:i4>2</vt:i4>
      </vt:variant>
      <vt:variant>
        <vt:lpstr>Skaidrių pavadinimai</vt:lpstr>
      </vt:variant>
      <vt:variant>
        <vt:i4>12</vt:i4>
      </vt:variant>
    </vt:vector>
  </HeadingPairs>
  <TitlesOfParts>
    <vt:vector size="21" baseType="lpstr">
      <vt:lpstr>Arial</vt:lpstr>
      <vt:lpstr>Calibri</vt:lpstr>
      <vt:lpstr>GeosansLight</vt:lpstr>
      <vt:lpstr>Helvetica</vt:lpstr>
      <vt:lpstr>Times New Roman</vt:lpstr>
      <vt:lpstr>Verdana</vt:lpstr>
      <vt:lpstr>Wingdings</vt:lpstr>
      <vt:lpstr>Office tema</vt:lpstr>
      <vt:lpstr>Showeet theme</vt:lpstr>
      <vt:lpstr>Skaitmeninę kompetenciją turinčių švietimo organizacijų metmenys  (Digital Competence organization DigCompOrg)</vt:lpstr>
      <vt:lpstr>Ar mano mokykla pasirengusi taikyti skaitmenines technologijas mokymui? </vt:lpstr>
      <vt:lpstr>EK JRC pasiūlymas mokykloms </vt:lpstr>
      <vt:lpstr>DigCompOrg</vt:lpstr>
      <vt:lpstr>„PowerPoint“ pateiktis</vt:lpstr>
      <vt:lpstr>Elementas: Lyderystės ir valdymo praktika</vt:lpstr>
      <vt:lpstr>Skaitmeninių mokymosi technologijų integracija yra misijos, vizijos ir strategijos dalis</vt:lpstr>
      <vt:lpstr>Pasiūlymas mokyklos vadovui  šiandien </vt:lpstr>
      <vt:lpstr>Pasiūlymas mokyklos vadovui  2018 metų rudeniui</vt:lpstr>
      <vt:lpstr>Selfie įrankis</vt:lpstr>
      <vt:lpstr>Pasiūlymas mokyklos vadovui  2019 metams</vt:lpstr>
      <vt:lpstr>Kas vaikui pasakys tiesą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pristatymas</dc:title>
  <dc:creator>Vaino Brazdeikis</dc:creator>
  <cp:lastModifiedBy>Vaino Brazdeikis</cp:lastModifiedBy>
  <cp:revision>35</cp:revision>
  <dcterms:created xsi:type="dcterms:W3CDTF">2017-06-01T07:33:50Z</dcterms:created>
  <dcterms:modified xsi:type="dcterms:W3CDTF">2018-05-21T05:21:09Z</dcterms:modified>
</cp:coreProperties>
</file>