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306" r:id="rId2"/>
    <p:sldId id="325" r:id="rId3"/>
    <p:sldId id="321" r:id="rId4"/>
    <p:sldId id="323" r:id="rId5"/>
    <p:sldId id="327" r:id="rId6"/>
    <p:sldId id="311" r:id="rId7"/>
    <p:sldId id="307" r:id="rId8"/>
    <p:sldId id="294" r:id="rId9"/>
    <p:sldId id="293" r:id="rId10"/>
    <p:sldId id="308" r:id="rId11"/>
    <p:sldId id="297" r:id="rId12"/>
    <p:sldId id="309" r:id="rId13"/>
    <p:sldId id="310" r:id="rId14"/>
    <p:sldId id="312" r:id="rId15"/>
    <p:sldId id="296" r:id="rId16"/>
    <p:sldId id="286" r:id="rId17"/>
    <p:sldId id="289" r:id="rId18"/>
    <p:sldId id="287" r:id="rId19"/>
    <p:sldId id="288" r:id="rId20"/>
    <p:sldId id="290" r:id="rId21"/>
    <p:sldId id="292" r:id="rId22"/>
    <p:sldId id="291" r:id="rId23"/>
    <p:sldId id="298" r:id="rId24"/>
    <p:sldId id="299" r:id="rId25"/>
    <p:sldId id="301" r:id="rId26"/>
    <p:sldId id="302" r:id="rId27"/>
    <p:sldId id="303" r:id="rId28"/>
    <p:sldId id="304" r:id="rId29"/>
    <p:sldId id="318" r:id="rId30"/>
  </p:sldIdLst>
  <p:sldSz cx="12192000" cy="6858000"/>
  <p:notesSz cx="6797675" cy="9926638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000000"/>
    <a:srgbClr val="00F26D"/>
    <a:srgbClr val="FEFCFD"/>
    <a:srgbClr val="B9B9B9"/>
    <a:srgbClr val="993366"/>
    <a:srgbClr val="9A3266"/>
    <a:srgbClr val="5C1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3DED2-9BB0-42E2-B129-C441C6E3C57D}" type="datetimeFigureOut">
              <a:rPr lang="lt-LT" smtClean="0"/>
              <a:pPr/>
              <a:t>2017.12.13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E3B6F-5745-42AC-9639-B86C11C801D1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27107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4317B-A27C-4240-8DC8-991A7683253B}" type="datetimeFigureOut">
              <a:rPr lang="lt-LT" smtClean="0"/>
              <a:pPr/>
              <a:t>2017.12.13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F7B15-6AEA-498F-8F7E-636036B00F16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87841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2945-C745-419F-8DE0-62EF8AFF721B}" type="datetimeFigureOut">
              <a:rPr lang="lt-LT" smtClean="0"/>
              <a:pPr/>
              <a:t>2017.12.13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2137-7127-426B-8C06-062C18ADE38E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0217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2945-C745-419F-8DE0-62EF8AFF721B}" type="datetimeFigureOut">
              <a:rPr lang="lt-LT" smtClean="0"/>
              <a:pPr/>
              <a:t>2017.12.13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2137-7127-426B-8C06-062C18ADE38E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9672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2945-C745-419F-8DE0-62EF8AFF721B}" type="datetimeFigureOut">
              <a:rPr lang="lt-LT" smtClean="0"/>
              <a:pPr/>
              <a:t>2017.12.13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2137-7127-426B-8C06-062C18ADE38E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8207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2945-C745-419F-8DE0-62EF8AFF721B}" type="datetimeFigureOut">
              <a:rPr lang="lt-LT" smtClean="0"/>
              <a:pPr/>
              <a:t>2017.12.13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2137-7127-426B-8C06-062C18ADE38E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5142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2945-C745-419F-8DE0-62EF8AFF721B}" type="datetimeFigureOut">
              <a:rPr lang="lt-LT" smtClean="0"/>
              <a:pPr/>
              <a:t>2017.12.13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2137-7127-426B-8C06-062C18ADE38E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6357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2945-C745-419F-8DE0-62EF8AFF721B}" type="datetimeFigureOut">
              <a:rPr lang="lt-LT" smtClean="0"/>
              <a:pPr/>
              <a:t>2017.12.13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2137-7127-426B-8C06-062C18ADE38E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5588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2945-C745-419F-8DE0-62EF8AFF721B}" type="datetimeFigureOut">
              <a:rPr lang="lt-LT" smtClean="0"/>
              <a:pPr/>
              <a:t>2017.12.13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2137-7127-426B-8C06-062C18ADE38E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4205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2945-C745-419F-8DE0-62EF8AFF721B}" type="datetimeFigureOut">
              <a:rPr lang="lt-LT" smtClean="0"/>
              <a:pPr/>
              <a:t>2017.12.13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2137-7127-426B-8C06-062C18ADE38E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1513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2945-C745-419F-8DE0-62EF8AFF721B}" type="datetimeFigureOut">
              <a:rPr lang="lt-LT" smtClean="0"/>
              <a:pPr/>
              <a:t>2017.12.13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2137-7127-426B-8C06-062C18ADE38E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8847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2945-C745-419F-8DE0-62EF8AFF721B}" type="datetimeFigureOut">
              <a:rPr lang="lt-LT" smtClean="0"/>
              <a:pPr/>
              <a:t>2017.12.13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2137-7127-426B-8C06-062C18ADE38E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4350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2945-C745-419F-8DE0-62EF8AFF721B}" type="datetimeFigureOut">
              <a:rPr lang="lt-LT" smtClean="0"/>
              <a:pPr/>
              <a:t>2017.12.13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2137-7127-426B-8C06-062C18ADE38E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0412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B2945-C745-419F-8DE0-62EF8AFF721B}" type="datetimeFigureOut">
              <a:rPr lang="lt-LT" smtClean="0"/>
              <a:pPr/>
              <a:t>2017.12.13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B2137-7127-426B-8C06-062C18ADE38E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3531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568171" y="1459715"/>
            <a:ext cx="11487705" cy="2387600"/>
          </a:xfrm>
        </p:spPr>
        <p:txBody>
          <a:bodyPr>
            <a:noAutofit/>
          </a:bodyPr>
          <a:lstStyle/>
          <a:p>
            <a:r>
              <a:rPr lang="lt-LT" sz="6600" dirty="0" smtClean="0"/>
              <a:t>Gera mokykla. </a:t>
            </a:r>
            <a:br>
              <a:rPr lang="lt-LT" sz="6600" dirty="0" smtClean="0"/>
            </a:br>
            <a:r>
              <a:rPr lang="lt-LT" sz="6600" dirty="0" smtClean="0"/>
              <a:t>Ką įžvelgia išorinis vertinimas?</a:t>
            </a:r>
            <a:endParaRPr lang="lt-LT" sz="6600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2154314" y="4649603"/>
            <a:ext cx="9144000" cy="1655762"/>
          </a:xfrm>
        </p:spPr>
        <p:txBody>
          <a:bodyPr/>
          <a:lstStyle/>
          <a:p>
            <a:pPr algn="r">
              <a:defRPr/>
            </a:pPr>
            <a:r>
              <a:rPr lang="lt-LT" altLang="lt-LT" dirty="0"/>
              <a:t>Vidmantas Jurgaitis</a:t>
            </a:r>
          </a:p>
          <a:p>
            <a:pPr algn="r">
              <a:defRPr/>
            </a:pPr>
            <a:r>
              <a:rPr lang="lt-LT" altLang="lt-LT" dirty="0"/>
              <a:t>Nacionalinės mokyklų vertinimo agentūros direktorius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05215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906760" cy="1325563"/>
          </a:xfrm>
        </p:spPr>
        <p:txBody>
          <a:bodyPr/>
          <a:lstStyle/>
          <a:p>
            <a:r>
              <a:rPr lang="lt-LT" sz="3600" b="1" dirty="0">
                <a:solidFill>
                  <a:srgbClr val="42162C"/>
                </a:solidFill>
              </a:rPr>
              <a:t>Pamokos komponentų įvertinimas pagal mokyklos </a:t>
            </a:r>
            <a:r>
              <a:rPr lang="lt-LT" sz="3600" b="1" dirty="0" smtClean="0">
                <a:solidFill>
                  <a:srgbClr val="42162C"/>
                </a:solidFill>
              </a:rPr>
              <a:t>tipą 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6904" y="1825625"/>
            <a:ext cx="10969351" cy="453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6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17220" y="426085"/>
            <a:ext cx="10957560" cy="1325563"/>
          </a:xfrm>
        </p:spPr>
        <p:txBody>
          <a:bodyPr>
            <a:normAutofit/>
          </a:bodyPr>
          <a:lstStyle/>
          <a:p>
            <a:r>
              <a:rPr lang="lt-LT" sz="3600" b="1" dirty="0"/>
              <a:t>Pamokų kokybė </a:t>
            </a:r>
            <a:r>
              <a:rPr lang="lt-LT" sz="3600" b="1" dirty="0" smtClean="0"/>
              <a:t>pagal </a:t>
            </a:r>
            <a:r>
              <a:rPr lang="lt-LT" sz="3600" b="1" dirty="0"/>
              <a:t>mokytojo kvalifikacinę kategoriją </a:t>
            </a: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074" y="1751648"/>
            <a:ext cx="10651851" cy="440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veikslėlis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253" y="381943"/>
            <a:ext cx="11078306" cy="6224954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b="1" dirty="0" smtClean="0"/>
              <a:t>Paradigma pamokose (proc.)</a:t>
            </a:r>
            <a:endParaRPr lang="lt-LT" sz="3600" b="1" dirty="0"/>
          </a:p>
        </p:txBody>
      </p:sp>
      <p:sp>
        <p:nvSpPr>
          <p:cNvPr id="8" name="Stačiakampis 7"/>
          <p:cNvSpPr/>
          <p:nvPr/>
        </p:nvSpPr>
        <p:spPr>
          <a:xfrm>
            <a:off x="3284220" y="5667057"/>
            <a:ext cx="1148080" cy="47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400" b="1" dirty="0" smtClean="0">
                <a:solidFill>
                  <a:srgbClr val="000000"/>
                </a:solidFill>
                <a:latin typeface="+mj-lt"/>
              </a:rPr>
              <a:t>2017 m.</a:t>
            </a:r>
            <a:endParaRPr lang="lt-LT" sz="1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Stačiakampis 8"/>
          <p:cNvSpPr/>
          <p:nvPr/>
        </p:nvSpPr>
        <p:spPr>
          <a:xfrm>
            <a:off x="7780020" y="5667057"/>
            <a:ext cx="1544320" cy="47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400" b="1" dirty="0" smtClean="0">
                <a:solidFill>
                  <a:srgbClr val="000000"/>
                </a:solidFill>
                <a:latin typeface="+mj-lt"/>
              </a:rPr>
              <a:t>2007-2016 m.</a:t>
            </a:r>
            <a:endParaRPr lang="lt-LT" sz="14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1" name="Paveikslėlis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94" y="1690686"/>
            <a:ext cx="6436332" cy="4215131"/>
          </a:xfrm>
          <a:prstGeom prst="rect">
            <a:avLst/>
          </a:prstGeom>
        </p:spPr>
      </p:pic>
      <p:pic>
        <p:nvPicPr>
          <p:cNvPr id="12" name="Paveikslėlis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2000" y="2455809"/>
            <a:ext cx="5760000" cy="335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b="1" dirty="0" smtClean="0"/>
              <a:t>Pamokų kokybė pagal paradigmą pamokoje</a:t>
            </a:r>
            <a:r>
              <a:rPr lang="en-US" sz="3600" b="1" dirty="0" smtClean="0"/>
              <a:t> (2017 m.)</a:t>
            </a:r>
            <a:endParaRPr lang="lt-LT" sz="3600" b="1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694816"/>
            <a:ext cx="11070951" cy="457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2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554114" y="7553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t-LT" sz="3600" b="1" dirty="0" smtClean="0"/>
              <a:t>Veiklos kokybės (įsi)vertinimo sričių </a:t>
            </a:r>
            <a:br>
              <a:rPr lang="lt-LT" sz="3600" b="1" dirty="0" smtClean="0"/>
            </a:br>
            <a:r>
              <a:rPr lang="lt-LT" sz="3600" b="1" dirty="0" err="1" smtClean="0"/>
              <a:t>panašumai</a:t>
            </a:r>
            <a:r>
              <a:rPr lang="lt-LT" sz="3600" b="1" dirty="0" smtClean="0"/>
              <a:t> ir skirtumai</a:t>
            </a:r>
            <a:endParaRPr lang="lt-LT" sz="36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7521" y="2224903"/>
            <a:ext cx="8779001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0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lt-LT" sz="3600" b="1" dirty="0" smtClean="0"/>
              <a:t>Gerėja lyderystės ir vadybos vertinimas – gerėja ir rezultatai </a:t>
            </a:r>
            <a:endParaRPr lang="lt-LT" sz="3600" b="1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438" y="1825625"/>
            <a:ext cx="11211123" cy="463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6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9920" y="500062"/>
            <a:ext cx="11836400" cy="1325563"/>
          </a:xfrm>
        </p:spPr>
        <p:txBody>
          <a:bodyPr>
            <a:normAutofit/>
          </a:bodyPr>
          <a:lstStyle/>
          <a:p>
            <a:r>
              <a:rPr lang="lt-LT" sz="3600" b="1" dirty="0" smtClean="0"/>
              <a:t>Mokyklų veiklos sričių įvertinimas pagal lokalizaciją</a:t>
            </a:r>
            <a:endParaRPr lang="lt-LT" sz="3600" b="1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1561" y="1825625"/>
            <a:ext cx="10447700" cy="431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8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97840" y="500062"/>
            <a:ext cx="11805920" cy="1325563"/>
          </a:xfrm>
        </p:spPr>
        <p:txBody>
          <a:bodyPr>
            <a:normAutofit/>
          </a:bodyPr>
          <a:lstStyle/>
          <a:p>
            <a:r>
              <a:rPr lang="lt-LT" sz="3600" b="1" dirty="0"/>
              <a:t>Mokyklų veiklos sričių įvertinimas </a:t>
            </a:r>
            <a:r>
              <a:rPr lang="lt-LT" sz="3600" b="1" dirty="0" smtClean="0"/>
              <a:t>pagal </a:t>
            </a:r>
            <a:r>
              <a:rPr lang="lt-LT" sz="3600" b="1" dirty="0"/>
              <a:t>mokyklos </a:t>
            </a:r>
            <a:r>
              <a:rPr lang="lt-LT" sz="3600" b="1" dirty="0" smtClean="0"/>
              <a:t>tipą</a:t>
            </a:r>
            <a:endParaRPr lang="lt-LT" sz="3600" b="1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0052" y="1825625"/>
            <a:ext cx="10530403" cy="435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5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b="1" dirty="0" smtClean="0"/>
              <a:t>Tarp </a:t>
            </a:r>
            <a:r>
              <a:rPr lang="lt-LT" sz="4000" b="1" dirty="0" smtClean="0">
                <a:solidFill>
                  <a:srgbClr val="00863D"/>
                </a:solidFill>
              </a:rPr>
              <a:t>stipriųjų</a:t>
            </a:r>
            <a:r>
              <a:rPr lang="lt-LT" sz="3600" b="1" dirty="0" smtClean="0"/>
              <a:t> mokyklos veiklos sričių - dėmesys mokinio asmenybei </a:t>
            </a:r>
            <a:endParaRPr lang="lt-LT" sz="3600" b="1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690688"/>
            <a:ext cx="10906101" cy="450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2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39192" y="365125"/>
            <a:ext cx="10714608" cy="1325563"/>
          </a:xfrm>
        </p:spPr>
        <p:txBody>
          <a:bodyPr>
            <a:normAutofit/>
          </a:bodyPr>
          <a:lstStyle/>
          <a:p>
            <a:r>
              <a:rPr lang="lt-LT" sz="3600" b="1" dirty="0" smtClean="0"/>
              <a:t>Vertinimas ir toliau išlieka kaip labiausiai </a:t>
            </a:r>
            <a:r>
              <a:rPr lang="lt-LT" b="1" dirty="0" smtClean="0">
                <a:solidFill>
                  <a:srgbClr val="FF0000"/>
                </a:solidFill>
              </a:rPr>
              <a:t>tobulintina</a:t>
            </a:r>
            <a:r>
              <a:rPr lang="lt-LT" sz="3600" b="1" dirty="0" smtClean="0"/>
              <a:t> veiklos sritis pamokoje</a:t>
            </a:r>
            <a:endParaRPr lang="lt-LT" sz="3600" b="1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192" y="1690688"/>
            <a:ext cx="10907434" cy="452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6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/>
              <a:t>KAS YRA GERA MOKYKLA?</a:t>
            </a:r>
            <a:endParaRPr lang="lt-L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701040" y="415925"/>
            <a:ext cx="11602720" cy="1325563"/>
          </a:xfrm>
        </p:spPr>
        <p:txBody>
          <a:bodyPr>
            <a:noAutofit/>
          </a:bodyPr>
          <a:lstStyle/>
          <a:p>
            <a:r>
              <a:rPr lang="lt-LT" sz="3600" b="1" dirty="0" smtClean="0"/>
              <a:t>Geresni rezultatai tose mokyklose, kuriose mokiniai nejaučia alkio</a:t>
            </a:r>
            <a:endParaRPr lang="lt-LT" sz="3600" b="1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0572" y="1741488"/>
            <a:ext cx="10832344" cy="447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7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67360" y="365125"/>
            <a:ext cx="11358880" cy="1325563"/>
          </a:xfrm>
        </p:spPr>
        <p:txBody>
          <a:bodyPr>
            <a:noAutofit/>
          </a:bodyPr>
          <a:lstStyle/>
          <a:p>
            <a:r>
              <a:rPr lang="lt-LT" sz="2800" b="1" dirty="0" smtClean="0"/>
              <a:t>Mokyklų veiklos sričių įvertinimas pagal mokyklos vadovo vadybinę kvalifikacinę kategoriją (</a:t>
            </a:r>
            <a:r>
              <a:rPr lang="lt-LT" sz="2800" b="1" i="1" dirty="0" smtClean="0"/>
              <a:t>mokyklos vadyba didesnėje dalyje mokyklų nėra veiksminga</a:t>
            </a:r>
            <a:r>
              <a:rPr lang="lt-LT" sz="2800" b="1" dirty="0" smtClean="0"/>
              <a:t>)</a:t>
            </a:r>
            <a:endParaRPr lang="lt-LT" sz="2800" b="1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764" y="1690688"/>
            <a:ext cx="10634071" cy="43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7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87279" y="542679"/>
            <a:ext cx="10515600" cy="965835"/>
          </a:xfrm>
        </p:spPr>
        <p:txBody>
          <a:bodyPr>
            <a:normAutofit fontScale="90000"/>
          </a:bodyPr>
          <a:lstStyle/>
          <a:p>
            <a:r>
              <a:rPr lang="lt-LT" sz="3600" b="1" dirty="0" smtClean="0"/>
              <a:t>Mokyklų veiklos temų tarpusavio sąsajos: mokytojai ir toliau daugiau veiklų planuoja sau</a:t>
            </a:r>
            <a:endParaRPr lang="lt-LT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8800" y="5681416"/>
            <a:ext cx="44151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b="1" dirty="0" smtClean="0">
                <a:solidFill>
                  <a:srgbClr val="000000"/>
                </a:solidFill>
              </a:rPr>
              <a:t>Pastaba. ** skirtumai </a:t>
            </a:r>
            <a:r>
              <a:rPr lang="lt-LT" sz="1200" b="1" dirty="0">
                <a:solidFill>
                  <a:srgbClr val="000000"/>
                </a:solidFill>
              </a:rPr>
              <a:t>statistiškai reikšmingi (&lt;</a:t>
            </a:r>
            <a:r>
              <a:rPr lang="lt-LT" sz="1200" b="1" dirty="0" smtClean="0">
                <a:solidFill>
                  <a:srgbClr val="000000"/>
                </a:solidFill>
              </a:rPr>
              <a:t>0,001)</a:t>
            </a:r>
          </a:p>
          <a:p>
            <a:r>
              <a:rPr lang="lt-LT" sz="1200" b="1" dirty="0" smtClean="0">
                <a:solidFill>
                  <a:srgbClr val="000000"/>
                </a:solidFill>
              </a:rPr>
              <a:t>                  * </a:t>
            </a:r>
            <a:r>
              <a:rPr lang="lt-LT" sz="1200" b="1" dirty="0">
                <a:solidFill>
                  <a:srgbClr val="000000"/>
                </a:solidFill>
              </a:rPr>
              <a:t>skirtumai statistiškai reikšmingi (&lt;</a:t>
            </a:r>
            <a:r>
              <a:rPr lang="lt-LT" sz="1200" b="1" dirty="0" smtClean="0">
                <a:solidFill>
                  <a:srgbClr val="000000"/>
                </a:solidFill>
              </a:rPr>
              <a:t>0,005) </a:t>
            </a:r>
            <a:endParaRPr lang="lt-LT" sz="1200" b="1" dirty="0">
              <a:solidFill>
                <a:srgbClr val="000000"/>
              </a:solidFill>
            </a:endParaRPr>
          </a:p>
          <a:p>
            <a:endParaRPr lang="lt-LT" sz="1400" b="1" dirty="0">
              <a:solidFill>
                <a:srgbClr val="000000"/>
              </a:solidFill>
            </a:endParaRPr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800" y="1645920"/>
            <a:ext cx="11305464" cy="403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čiakampis 2"/>
          <p:cNvSpPr/>
          <p:nvPr/>
        </p:nvSpPr>
        <p:spPr>
          <a:xfrm>
            <a:off x="4634144" y="1198485"/>
            <a:ext cx="1748901" cy="408373"/>
          </a:xfrm>
          <a:prstGeom prst="rect">
            <a:avLst/>
          </a:prstGeom>
          <a:solidFill>
            <a:srgbClr val="00F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585927" y="500062"/>
            <a:ext cx="10767873" cy="1325563"/>
          </a:xfrm>
          <a:noFill/>
        </p:spPr>
        <p:txBody>
          <a:bodyPr>
            <a:normAutofit/>
          </a:bodyPr>
          <a:lstStyle/>
          <a:p>
            <a:r>
              <a:rPr lang="lt-LT" sz="3600" b="1" i="1" dirty="0" smtClean="0"/>
              <a:t>Daugėja </a:t>
            </a:r>
            <a:r>
              <a:rPr lang="lt-LT" sz="3600" b="1" i="1" dirty="0"/>
              <a:t>mokinių, turinčių asmeninių </a:t>
            </a:r>
            <a:r>
              <a:rPr lang="lt-LT" sz="3600" b="1" i="1" dirty="0" smtClean="0"/>
              <a:t>pasiekimų</a:t>
            </a:r>
            <a:r>
              <a:rPr lang="lt-LT" sz="3600" b="1" dirty="0" smtClean="0"/>
              <a:t/>
            </a:r>
            <a:br>
              <a:rPr lang="lt-LT" sz="3600" b="1" dirty="0" smtClean="0"/>
            </a:br>
            <a:r>
              <a:rPr lang="lt-LT" sz="3600" b="1" dirty="0" smtClean="0"/>
              <a:t>(ugdymo(</a:t>
            </a:r>
            <a:r>
              <a:rPr lang="lt-LT" sz="3600" b="1" dirty="0" err="1" smtClean="0"/>
              <a:t>si</a:t>
            </a:r>
            <a:r>
              <a:rPr lang="lt-LT" sz="3600" b="1" dirty="0" smtClean="0"/>
              <a:t>) proceso </a:t>
            </a:r>
            <a:r>
              <a:rPr lang="lt-LT" sz="3600" b="1" dirty="0" smtClean="0">
                <a:solidFill>
                  <a:srgbClr val="00863D"/>
                </a:solidFill>
              </a:rPr>
              <a:t>stiprybės</a:t>
            </a:r>
            <a:r>
              <a:rPr lang="lt-LT" sz="3600" b="1" dirty="0" smtClean="0"/>
              <a:t>)</a:t>
            </a:r>
            <a:endParaRPr lang="lt-LT" sz="3600" b="1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927" y="1825625"/>
            <a:ext cx="11446871" cy="473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/>
          <p:cNvSpPr/>
          <p:nvPr/>
        </p:nvSpPr>
        <p:spPr>
          <a:xfrm>
            <a:off x="6248006" y="1016000"/>
            <a:ext cx="1839354" cy="4368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40423" y="330841"/>
            <a:ext cx="11480456" cy="1325563"/>
          </a:xfrm>
        </p:spPr>
        <p:txBody>
          <a:bodyPr>
            <a:noAutofit/>
          </a:bodyPr>
          <a:lstStyle/>
          <a:p>
            <a:r>
              <a:rPr lang="lt-LT" sz="3600" b="1" i="1" dirty="0" smtClean="0"/>
              <a:t>Mokymasis </a:t>
            </a:r>
            <a:r>
              <a:rPr lang="lt-LT" sz="3600" b="1" i="1" dirty="0"/>
              <a:t>pamokoje ir toliau išlieka tobulintinu veiklos aspektu </a:t>
            </a:r>
            <a:r>
              <a:rPr lang="lt-LT" sz="3600" b="1" dirty="0"/>
              <a:t>(ugdymo(</a:t>
            </a:r>
            <a:r>
              <a:rPr lang="lt-LT" sz="3600" b="1" dirty="0" err="1"/>
              <a:t>si</a:t>
            </a:r>
            <a:r>
              <a:rPr lang="lt-LT" sz="3600" b="1" dirty="0"/>
              <a:t>) </a:t>
            </a:r>
            <a:r>
              <a:rPr lang="lt-LT" sz="3600" b="1" dirty="0" smtClean="0"/>
              <a:t>proceso silpnybės)</a:t>
            </a:r>
            <a:endParaRPr lang="lt-LT" sz="3600" dirty="0"/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0735" y="1656404"/>
            <a:ext cx="10999831" cy="504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3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čiakampis 2"/>
          <p:cNvSpPr/>
          <p:nvPr/>
        </p:nvSpPr>
        <p:spPr>
          <a:xfrm>
            <a:off x="9170929" y="949779"/>
            <a:ext cx="1802167" cy="426128"/>
          </a:xfrm>
          <a:prstGeom prst="rect">
            <a:avLst/>
          </a:prstGeom>
          <a:solidFill>
            <a:srgbClr val="00F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18847" y="500062"/>
            <a:ext cx="10954305" cy="1325563"/>
          </a:xfrm>
        </p:spPr>
        <p:txBody>
          <a:bodyPr>
            <a:normAutofit/>
          </a:bodyPr>
          <a:lstStyle/>
          <a:p>
            <a:r>
              <a:rPr lang="lt-LT" sz="3600" b="1" i="1" dirty="0" smtClean="0"/>
              <a:t>Daugėja </a:t>
            </a:r>
            <a:r>
              <a:rPr lang="lt-LT" sz="3600" b="1" i="1" dirty="0"/>
              <a:t>edukacinių išvykų </a:t>
            </a:r>
            <a:r>
              <a:rPr lang="lt-LT" sz="3600" b="1" dirty="0" smtClean="0"/>
              <a:t>(</a:t>
            </a:r>
            <a:r>
              <a:rPr lang="lt-LT" sz="3600" b="1" i="1" dirty="0" smtClean="0"/>
              <a:t>Ugdymo aplinkų </a:t>
            </a:r>
            <a:r>
              <a:rPr lang="lt-LT" sz="3600" b="1" dirty="0" smtClean="0"/>
              <a:t>stiprybės)</a:t>
            </a:r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847" y="1645921"/>
            <a:ext cx="1106360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3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čiakampis 2"/>
          <p:cNvSpPr/>
          <p:nvPr/>
        </p:nvSpPr>
        <p:spPr>
          <a:xfrm>
            <a:off x="9987280" y="954218"/>
            <a:ext cx="1818640" cy="4306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08373" y="500062"/>
            <a:ext cx="11674136" cy="1325563"/>
          </a:xfrm>
        </p:spPr>
        <p:txBody>
          <a:bodyPr>
            <a:normAutofit/>
          </a:bodyPr>
          <a:lstStyle/>
          <a:p>
            <a:r>
              <a:rPr lang="lt-LT" sz="3500" b="1" i="1" dirty="0" smtClean="0"/>
              <a:t>Mokymasis </a:t>
            </a:r>
            <a:r>
              <a:rPr lang="lt-LT" sz="3500" b="1" i="1" dirty="0"/>
              <a:t>dar nėra šiuolaikiškas </a:t>
            </a:r>
            <a:r>
              <a:rPr lang="lt-LT" sz="3500" b="1" dirty="0" smtClean="0"/>
              <a:t>(</a:t>
            </a:r>
            <a:r>
              <a:rPr lang="lt-LT" sz="3500" b="1" i="1" dirty="0" smtClean="0"/>
              <a:t>Ugdymo aplinkų </a:t>
            </a:r>
            <a:r>
              <a:rPr lang="lt-LT" sz="3500" b="1" dirty="0" smtClean="0"/>
              <a:t>silpnybės)</a:t>
            </a:r>
            <a:endParaRPr lang="lt-LT" sz="3500" b="1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405" y="1505902"/>
            <a:ext cx="11396071" cy="470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7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čiakampis 4"/>
          <p:cNvSpPr/>
          <p:nvPr/>
        </p:nvSpPr>
        <p:spPr>
          <a:xfrm>
            <a:off x="7244179" y="1081563"/>
            <a:ext cx="1597980" cy="427641"/>
          </a:xfrm>
          <a:prstGeom prst="rect">
            <a:avLst/>
          </a:prstGeom>
          <a:solidFill>
            <a:srgbClr val="00F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35006" y="418782"/>
            <a:ext cx="11635074" cy="1325563"/>
          </a:xfrm>
        </p:spPr>
        <p:txBody>
          <a:bodyPr>
            <a:noAutofit/>
          </a:bodyPr>
          <a:lstStyle/>
          <a:p>
            <a:r>
              <a:rPr lang="lt-LT" sz="3200" b="1" i="1" dirty="0" smtClean="0">
                <a:solidFill>
                  <a:srgbClr val="42162C"/>
                </a:solidFill>
              </a:rPr>
              <a:t>Vadovo veikla </a:t>
            </a:r>
            <a:r>
              <a:rPr lang="lt-LT" sz="3200" b="1" i="1" dirty="0">
                <a:solidFill>
                  <a:srgbClr val="42162C"/>
                </a:solidFill>
              </a:rPr>
              <a:t>kartais apsiriboja išteklių paskirstymu mokykloje, o toliau jūs patys</a:t>
            </a:r>
            <a:r>
              <a:rPr lang="lt-LT" sz="3200" b="1" i="1" dirty="0" smtClean="0">
                <a:solidFill>
                  <a:srgbClr val="42162C"/>
                </a:solidFill>
              </a:rPr>
              <a:t>... </a:t>
            </a:r>
            <a:r>
              <a:rPr lang="lt-LT" sz="3200" b="1" dirty="0" smtClean="0">
                <a:solidFill>
                  <a:srgbClr val="42162C"/>
                </a:solidFill>
              </a:rPr>
              <a:t>(</a:t>
            </a:r>
            <a:r>
              <a:rPr lang="lt-LT" sz="3200" b="1" i="1" dirty="0" smtClean="0">
                <a:solidFill>
                  <a:srgbClr val="42162C"/>
                </a:solidFill>
              </a:rPr>
              <a:t>Lyderystės ir vadybos </a:t>
            </a:r>
            <a:r>
              <a:rPr lang="lt-LT" sz="3200" b="1" dirty="0" smtClean="0">
                <a:solidFill>
                  <a:srgbClr val="42162C"/>
                </a:solidFill>
              </a:rPr>
              <a:t>stiprybės)</a:t>
            </a:r>
            <a:endParaRPr lang="lt-LT" sz="3200" b="1" dirty="0"/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555" y="1761490"/>
            <a:ext cx="11267976" cy="465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9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čiakampis 2"/>
          <p:cNvSpPr/>
          <p:nvPr/>
        </p:nvSpPr>
        <p:spPr>
          <a:xfrm>
            <a:off x="4953740" y="1198485"/>
            <a:ext cx="1793289" cy="4350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09600" y="500062"/>
            <a:ext cx="11257280" cy="1325563"/>
          </a:xfrm>
        </p:spPr>
        <p:txBody>
          <a:bodyPr>
            <a:normAutofit/>
          </a:bodyPr>
          <a:lstStyle/>
          <a:p>
            <a:r>
              <a:rPr lang="lt-LT" sz="3600" b="1" i="1" dirty="0" smtClean="0">
                <a:solidFill>
                  <a:srgbClr val="42162C"/>
                </a:solidFill>
              </a:rPr>
              <a:t>Vadyba </a:t>
            </a:r>
            <a:r>
              <a:rPr lang="lt-LT" sz="3600" b="1" i="1" dirty="0">
                <a:solidFill>
                  <a:srgbClr val="42162C"/>
                </a:solidFill>
              </a:rPr>
              <a:t>pagrįsta duomenimis „sunkiai skinasi“ kelią </a:t>
            </a:r>
            <a:r>
              <a:rPr lang="lt-LT" sz="3600" b="1" dirty="0" smtClean="0">
                <a:solidFill>
                  <a:srgbClr val="42162C"/>
                </a:solidFill>
              </a:rPr>
              <a:t/>
            </a:r>
            <a:br>
              <a:rPr lang="lt-LT" sz="3600" b="1" dirty="0" smtClean="0">
                <a:solidFill>
                  <a:srgbClr val="42162C"/>
                </a:solidFill>
              </a:rPr>
            </a:br>
            <a:r>
              <a:rPr lang="lt-LT" sz="3600" b="1" dirty="0" smtClean="0">
                <a:solidFill>
                  <a:srgbClr val="42162C"/>
                </a:solidFill>
              </a:rPr>
              <a:t>(</a:t>
            </a:r>
            <a:r>
              <a:rPr lang="lt-LT" sz="3600" b="1" i="1" dirty="0" smtClean="0">
                <a:solidFill>
                  <a:srgbClr val="42162C"/>
                </a:solidFill>
              </a:rPr>
              <a:t>Lyderystės </a:t>
            </a:r>
            <a:r>
              <a:rPr lang="lt-LT" sz="3600" b="1" i="1" dirty="0">
                <a:solidFill>
                  <a:srgbClr val="42162C"/>
                </a:solidFill>
              </a:rPr>
              <a:t>ir </a:t>
            </a:r>
            <a:r>
              <a:rPr lang="lt-LT" sz="3600" b="1" i="1" dirty="0" smtClean="0">
                <a:solidFill>
                  <a:srgbClr val="42162C"/>
                </a:solidFill>
              </a:rPr>
              <a:t>vadybos </a:t>
            </a:r>
            <a:r>
              <a:rPr lang="lt-LT" sz="3600" b="1" dirty="0" smtClean="0">
                <a:solidFill>
                  <a:srgbClr val="42162C"/>
                </a:solidFill>
              </a:rPr>
              <a:t>silpnybės)</a:t>
            </a:r>
            <a:endParaRPr lang="lt-LT" b="1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2055" y="1825625"/>
            <a:ext cx="10812370" cy="446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6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humbs.dreamstime.com/z/di-nuovo-al-banco-bambini-del-fumetto-aula-146740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1"/>
          <a:stretch/>
        </p:blipFill>
        <p:spPr bwMode="auto">
          <a:xfrm>
            <a:off x="1816659" y="1115880"/>
            <a:ext cx="9239257" cy="508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ačiakampis 4"/>
          <p:cNvSpPr/>
          <p:nvPr/>
        </p:nvSpPr>
        <p:spPr>
          <a:xfrm>
            <a:off x="4378960" y="6400800"/>
            <a:ext cx="771144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>
                <a:solidFill>
                  <a:srgbClr val="000000"/>
                </a:solidFill>
              </a:rPr>
              <a:t>https://it.dreamstime.com/fotografie-stock-libere-da-diritti-di-nuovo-al-banco-bambini-del-fumetto-aula-image14674038</a:t>
            </a:r>
            <a:endParaRPr lang="lt-LT" sz="1200" dirty="0">
              <a:solidFill>
                <a:srgbClr val="000000"/>
              </a:solidFill>
            </a:endParaRPr>
          </a:p>
        </p:txBody>
      </p:sp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2641341" y="435384"/>
            <a:ext cx="7503160" cy="1325563"/>
          </a:xfrm>
        </p:spPr>
        <p:txBody>
          <a:bodyPr>
            <a:normAutofit/>
          </a:bodyPr>
          <a:lstStyle/>
          <a:p>
            <a:r>
              <a:rPr lang="lt-LT" sz="8800" dirty="0" smtClean="0"/>
              <a:t>Ačiū už dėmesį</a:t>
            </a:r>
            <a:r>
              <a:rPr lang="en-US" sz="8800" dirty="0" smtClean="0"/>
              <a:t>!</a:t>
            </a:r>
            <a:endParaRPr lang="lt-LT" sz="8800" dirty="0"/>
          </a:p>
        </p:txBody>
      </p:sp>
    </p:spTree>
    <p:extLst>
      <p:ext uri="{BB962C8B-B14F-4D97-AF65-F5344CB8AC3E}">
        <p14:creationId xmlns:p14="http://schemas.microsoft.com/office/powerpoint/2010/main" val="150269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181" y="712922"/>
            <a:ext cx="10634880" cy="579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8353" y="478213"/>
            <a:ext cx="8462074" cy="583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KURI MOKYKLA GERESNĖ?</a:t>
            </a:r>
            <a:endParaRPr lang="lt-LT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153" y="2278251"/>
            <a:ext cx="5840647" cy="327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199" y="2190767"/>
            <a:ext cx="5776993" cy="328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511444"/>
            <a:ext cx="10515600" cy="1179244"/>
          </a:xfrm>
        </p:spPr>
        <p:txBody>
          <a:bodyPr>
            <a:noAutofit/>
          </a:bodyPr>
          <a:lstStyle/>
          <a:p>
            <a:pPr algn="ctr"/>
            <a:r>
              <a:rPr lang="lt-LT" sz="2400" dirty="0" smtClean="0"/>
              <a:t>Gera mokykla – pamatinėmis humanistinėmis vertybėmis ugdymą grindžianti, prasmės, atradimų ir asmens ugdymo(si) sėkmės siekianti mokykla, kuri savo veikloje vadovaujasi mokyklos bendruomenės susitarimais ir mokymusi.</a:t>
            </a:r>
            <a:endParaRPr lang="lt-LT" sz="2400" b="1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1858" y="1685741"/>
            <a:ext cx="8942521" cy="468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787400" y="140906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lt-LT" b="1" dirty="0" smtClean="0"/>
              <a:t>2017 m. įvertintos 32 bendrojo ugdymo mokyklos</a:t>
            </a:r>
          </a:p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r>
              <a:rPr lang="lt-LT" dirty="0" smtClean="0"/>
              <a:t>Gimnazijų – 10</a:t>
            </a:r>
            <a:endParaRPr lang="lt-LT" dirty="0"/>
          </a:p>
          <a:p>
            <a:pPr marL="0" indent="0">
              <a:buNone/>
            </a:pPr>
            <a:r>
              <a:rPr lang="lt-LT" dirty="0" smtClean="0"/>
              <a:t>Pagrindinių mokyklų – 11</a:t>
            </a:r>
            <a:endParaRPr lang="lt-LT" dirty="0"/>
          </a:p>
          <a:p>
            <a:pPr marL="0" indent="0">
              <a:buNone/>
            </a:pPr>
            <a:r>
              <a:rPr lang="lt-LT" dirty="0"/>
              <a:t>Pradinė </a:t>
            </a:r>
            <a:r>
              <a:rPr lang="lt-LT" dirty="0" smtClean="0"/>
              <a:t>mokykla – 1</a:t>
            </a:r>
            <a:endParaRPr lang="lt-LT" dirty="0"/>
          </a:p>
          <a:p>
            <a:pPr marL="0" indent="0">
              <a:buNone/>
            </a:pPr>
            <a:r>
              <a:rPr lang="lt-LT" dirty="0" smtClean="0"/>
              <a:t>Progimnazijų – 10</a:t>
            </a:r>
            <a:endParaRPr lang="lt-LT" dirty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b="1" dirty="0" smtClean="0"/>
              <a:t>Stebėtos 3164 pamokos/veiklos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38521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b="1" dirty="0" smtClean="0"/>
              <a:t>Stebėtų pamokų kokybė (proc.)</a:t>
            </a:r>
            <a:endParaRPr lang="lt-LT" sz="3600" b="1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124" y="1690688"/>
            <a:ext cx="11003752" cy="454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0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85520" y="500062"/>
            <a:ext cx="11694160" cy="1325563"/>
          </a:xfrm>
        </p:spPr>
        <p:txBody>
          <a:bodyPr>
            <a:normAutofit/>
          </a:bodyPr>
          <a:lstStyle/>
          <a:p>
            <a:r>
              <a:rPr lang="lt-LT" sz="3600" b="1" dirty="0"/>
              <a:t>Pamokos komponentų </a:t>
            </a:r>
            <a:r>
              <a:rPr lang="lt-LT" sz="3600" b="1" dirty="0" smtClean="0"/>
              <a:t>įvertinimas pagal </a:t>
            </a:r>
            <a:r>
              <a:rPr lang="lt-LT" sz="3600" b="1" dirty="0"/>
              <a:t>mokyklos lokalizaciją 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09" y="1906905"/>
            <a:ext cx="11121751" cy="459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„Office“ tema">
  <a:themeElements>
    <a:clrScheme name="NMVA">
      <a:dk1>
        <a:srgbClr val="42162C"/>
      </a:dk1>
      <a:lt1>
        <a:srgbClr val="EFCDDE"/>
      </a:lt1>
      <a:dk2>
        <a:srgbClr val="42162C"/>
      </a:dk2>
      <a:lt2>
        <a:srgbClr val="EFCDDE"/>
      </a:lt2>
      <a:accent1>
        <a:srgbClr val="A8356E"/>
      </a:accent1>
      <a:accent2>
        <a:srgbClr val="D0B9DE"/>
      </a:accent2>
      <a:accent3>
        <a:srgbClr val="72428F"/>
      </a:accent3>
      <a:accent4>
        <a:srgbClr val="381750"/>
      </a:accent4>
      <a:accent5>
        <a:srgbClr val="D478A6"/>
      </a:accent5>
      <a:accent6>
        <a:srgbClr val="612041"/>
      </a:accent6>
      <a:hlink>
        <a:srgbClr val="C7A2E3"/>
      </a:hlink>
      <a:folHlink>
        <a:srgbClr val="7030A0"/>
      </a:folHlink>
    </a:clrScheme>
    <a:fontScheme name="Pasirinktinis 2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293</Words>
  <Application>Microsoft Office PowerPoint</Application>
  <PresentationFormat>Plačiaekranė</PresentationFormat>
  <Paragraphs>41</Paragraphs>
  <Slides>29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2_„Office“ tema</vt:lpstr>
      <vt:lpstr>Gera mokykla.  Ką įžvelgia išorinis vertinimas?</vt:lpstr>
      <vt:lpstr>KAS YRA GERA MOKYKLA?</vt:lpstr>
      <vt:lpstr>„PowerPoint“ pateiktis</vt:lpstr>
      <vt:lpstr>„PowerPoint“ pateiktis</vt:lpstr>
      <vt:lpstr>KURI MOKYKLA GERESNĖ?</vt:lpstr>
      <vt:lpstr>Gera mokykla – pamatinėmis humanistinėmis vertybėmis ugdymą grindžianti, prasmės, atradimų ir asmens ugdymo(si) sėkmės siekianti mokykla, kuri savo veikloje vadovaujasi mokyklos bendruomenės susitarimais ir mokymusi.</vt:lpstr>
      <vt:lpstr>„PowerPoint“ pateiktis</vt:lpstr>
      <vt:lpstr>Stebėtų pamokų kokybė (proc.)</vt:lpstr>
      <vt:lpstr>Pamokos komponentų įvertinimas pagal mokyklos lokalizaciją </vt:lpstr>
      <vt:lpstr>Pamokos komponentų įvertinimas pagal mokyklos tipą </vt:lpstr>
      <vt:lpstr>Pamokų kokybė pagal mokytojo kvalifikacinę kategoriją </vt:lpstr>
      <vt:lpstr>Paradigma pamokose (proc.)</vt:lpstr>
      <vt:lpstr>Pamokų kokybė pagal paradigmą pamokoje (2017 m.)</vt:lpstr>
      <vt:lpstr>Veiklos kokybės (įsi)vertinimo sričių  panašumai ir skirtumai</vt:lpstr>
      <vt:lpstr>Gerėja lyderystės ir vadybos vertinimas – gerėja ir rezultatai </vt:lpstr>
      <vt:lpstr>Mokyklų veiklos sričių įvertinimas pagal lokalizaciją</vt:lpstr>
      <vt:lpstr>Mokyklų veiklos sričių įvertinimas pagal mokyklos tipą</vt:lpstr>
      <vt:lpstr>Tarp stipriųjų mokyklos veiklos sričių - dėmesys mokinio asmenybei </vt:lpstr>
      <vt:lpstr>Vertinimas ir toliau išlieka kaip labiausiai tobulintina veiklos sritis pamokoje</vt:lpstr>
      <vt:lpstr>Geresni rezultatai tose mokyklose, kuriose mokiniai nejaučia alkio</vt:lpstr>
      <vt:lpstr>Mokyklų veiklos sričių įvertinimas pagal mokyklos vadovo vadybinę kvalifikacinę kategoriją (mokyklos vadyba didesnėje dalyje mokyklų nėra veiksminga)</vt:lpstr>
      <vt:lpstr>Mokyklų veiklos temų tarpusavio sąsajos: mokytojai ir toliau daugiau veiklų planuoja sau</vt:lpstr>
      <vt:lpstr>Daugėja mokinių, turinčių asmeninių pasiekimų (ugdymo(si) proceso stiprybės)</vt:lpstr>
      <vt:lpstr>Mokymasis pamokoje ir toliau išlieka tobulintinu veiklos aspektu (ugdymo(si) proceso silpnybės)</vt:lpstr>
      <vt:lpstr>Daugėja edukacinių išvykų (Ugdymo aplinkų stiprybės)</vt:lpstr>
      <vt:lpstr>Mokymasis dar nėra šiuolaikiškas (Ugdymo aplinkų silpnybės)</vt:lpstr>
      <vt:lpstr>Vadovo veikla kartais apsiriboja išteklių paskirstymu mokykloje, o toliau jūs patys... (Lyderystės ir vadybos stiprybės)</vt:lpstr>
      <vt:lpstr>Vadyba pagrįsta duomenimis „sunkiai skinasi“ kelią  (Lyderystės ir vadybos silpnybės)</vt:lpstr>
      <vt:lpstr>Ačiū už dėmesį!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variantas</dc:title>
  <dc:creator>Erika Kiseliovė</dc:creator>
  <cp:lastModifiedBy>Vidmantas Jurgaitis</cp:lastModifiedBy>
  <cp:revision>137</cp:revision>
  <cp:lastPrinted>2017-12-11T13:21:41Z</cp:lastPrinted>
  <dcterms:created xsi:type="dcterms:W3CDTF">2017-02-08T08:34:08Z</dcterms:created>
  <dcterms:modified xsi:type="dcterms:W3CDTF">2017-12-13T15:34:24Z</dcterms:modified>
</cp:coreProperties>
</file>