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0"/>
  </p:notesMasterIdLst>
  <p:handoutMasterIdLst>
    <p:handoutMasterId r:id="rId31"/>
  </p:handoutMasterIdLst>
  <p:sldIdLst>
    <p:sldId id="1070" r:id="rId2"/>
    <p:sldId id="1089" r:id="rId3"/>
    <p:sldId id="1044" r:id="rId4"/>
    <p:sldId id="1045" r:id="rId5"/>
    <p:sldId id="1067" r:id="rId6"/>
    <p:sldId id="1031" r:id="rId7"/>
    <p:sldId id="1061" r:id="rId8"/>
    <p:sldId id="1160" r:id="rId9"/>
    <p:sldId id="1093" r:id="rId10"/>
    <p:sldId id="1056" r:id="rId11"/>
    <p:sldId id="1073" r:id="rId12"/>
    <p:sldId id="1130" r:id="rId13"/>
    <p:sldId id="1131" r:id="rId14"/>
    <p:sldId id="1173" r:id="rId15"/>
    <p:sldId id="1174" r:id="rId16"/>
    <p:sldId id="1176" r:id="rId17"/>
    <p:sldId id="1186" r:id="rId18"/>
    <p:sldId id="1178" r:id="rId19"/>
    <p:sldId id="1166" r:id="rId20"/>
    <p:sldId id="1121" r:id="rId21"/>
    <p:sldId id="1103" r:id="rId22"/>
    <p:sldId id="1185" r:id="rId23"/>
    <p:sldId id="1179" r:id="rId24"/>
    <p:sldId id="1181" r:id="rId25"/>
    <p:sldId id="1180" r:id="rId26"/>
    <p:sldId id="1182" r:id="rId27"/>
    <p:sldId id="1183" r:id="rId28"/>
    <p:sldId id="1184" r:id="rId29"/>
  </p:sldIdLst>
  <p:sldSz cx="9144000" cy="6858000" type="screen4x3"/>
  <p:notesSz cx="6797675" cy="987425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CC9900"/>
    <a:srgbClr val="DDDDDD"/>
    <a:srgbClr val="003366"/>
    <a:srgbClr val="990000"/>
    <a:srgbClr val="990033"/>
    <a:srgbClr val="FF6600"/>
    <a:srgbClr val="006666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24" autoAdjust="0"/>
    <p:restoredTop sz="90575" autoAdjust="0"/>
  </p:normalViewPr>
  <p:slideViewPr>
    <p:cSldViewPr>
      <p:cViewPr varScale="1">
        <p:scale>
          <a:sx n="79" d="100"/>
          <a:sy n="79" d="100"/>
        </p:scale>
        <p:origin x="1013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598"/>
    </p:cViewPr>
  </p:sorterViewPr>
  <p:notesViewPr>
    <p:cSldViewPr>
      <p:cViewPr varScale="1">
        <p:scale>
          <a:sx n="53" d="100"/>
          <a:sy n="53" d="100"/>
        </p:scale>
        <p:origin x="29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0197C3-2B8C-4EB8-8EF2-CCE3461EC09D}" type="datetimeFigureOut">
              <a:rPr lang="lt-LT"/>
              <a:pPr>
                <a:defRPr/>
              </a:pPr>
              <a:t>2017-12-12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013731-82CB-43C1-97CD-501B8BA2C36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976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1979D5-8FF2-4A23-96FA-C83D0B39E727}" type="datetimeFigureOut">
              <a:rPr lang="lt-LT"/>
              <a:pPr>
                <a:defRPr/>
              </a:pPr>
              <a:t>2017-12-12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pPr lvl="0"/>
            <a:endParaRPr lang="lt-LT" noProof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lt-LT" noProof="0" smtClean="0"/>
              <a:t>Spustelėkite ruošinio teksto stiliams keisti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  <a:endParaRPr lang="lt-LT" noProof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268E30-207D-4476-8C71-6D7E0E853E5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3908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Sveikiname </a:t>
            </a:r>
            <a:r>
              <a:rPr lang="lt-LT" dirty="0" err="1" smtClean="0"/>
              <a:t>konf.dalyvius</a:t>
            </a:r>
            <a:r>
              <a:rPr lang="lt-LT" dirty="0" smtClean="0"/>
              <a:t> ir svečius.. Sveikina projekto vadovė Rasa </a:t>
            </a:r>
            <a:r>
              <a:rPr lang="lt-LT" dirty="0" err="1" smtClean="0"/>
              <a:t>Šnipienė</a:t>
            </a:r>
            <a:r>
              <a:rPr lang="lt-LT" dirty="0" smtClean="0"/>
              <a:t>. Džiaugiamės, kad esame pakviesti,</a:t>
            </a:r>
            <a:r>
              <a:rPr lang="lt-LT" baseline="0" dirty="0" smtClean="0"/>
              <a:t> nes mokyklos ir jų vadovai yra puikūs projekto dalyviai ir partneriai, todėl visada yra prasminga susitikti ir vieniems kitus girdėti.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889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Pokyčiai</a:t>
            </a:r>
            <a:r>
              <a:rPr lang="lt-LT" baseline="0" dirty="0" smtClean="0"/>
              <a:t> nevyksta </a:t>
            </a:r>
            <a:r>
              <a:rPr lang="lt-LT" i="1" baseline="0" dirty="0" smtClean="0"/>
              <a:t>lygioje vietoje</a:t>
            </a:r>
            <a:r>
              <a:rPr lang="lt-LT" baseline="0" dirty="0" smtClean="0"/>
              <a:t>. Kad vyktų pokytis, reikia </a:t>
            </a:r>
            <a:r>
              <a:rPr lang="lt-LT" b="1" baseline="0" dirty="0" smtClean="0"/>
              <a:t>įtampos</a:t>
            </a:r>
            <a:r>
              <a:rPr lang="lt-LT" baseline="0" dirty="0" smtClean="0"/>
              <a:t> ir </a:t>
            </a:r>
            <a:r>
              <a:rPr lang="lt-LT" b="1" baseline="0" dirty="0" smtClean="0"/>
              <a:t>aukštos temperatūros</a:t>
            </a:r>
            <a:r>
              <a:rPr lang="lt-LT" baseline="0" dirty="0" smtClean="0"/>
              <a:t>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811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b="1" dirty="0" smtClean="0"/>
              <a:t>Ne vardai ir titulai,</a:t>
            </a:r>
            <a:r>
              <a:rPr lang="lt-LT" b="1" baseline="0" dirty="0" smtClean="0"/>
              <a:t> ne pareigos ir funkcijos lemia mūsų veiklos prasmę ir tvarumą</a:t>
            </a:r>
            <a:endParaRPr lang="lt-LT" b="1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076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Tereikia, kad padėtų lyderių laikas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614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496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147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180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458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SAVIVALDYBIŲ KK VEIKLA IR JŲ DIDŽIOJI ATSAKOMYBĖ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73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b="1" dirty="0" smtClean="0"/>
              <a:t>Pozityvus profesionalumas. Kompetencija. Vadyba ir lyderystė. Rezultatai.</a:t>
            </a:r>
            <a:endParaRPr lang="lt-LT" b="1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801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Kūrybinėje  komandoje</a:t>
            </a:r>
          </a:p>
          <a:p>
            <a:pPr>
              <a:spcBef>
                <a:spcPts val="0"/>
              </a:spcBef>
              <a:buNone/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10-15 iniciatyvių švietimo lyderių ; </a:t>
            </a:r>
          </a:p>
          <a:p>
            <a:pPr>
              <a:spcBef>
                <a:spcPts val="0"/>
              </a:spcBef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Mokytis magistrantūroje − 1-4 </a:t>
            </a:r>
          </a:p>
          <a:p>
            <a:pPr>
              <a:spcBef>
                <a:spcPts val="0"/>
              </a:spcBef>
              <a:buNone/>
            </a:pPr>
            <a:r>
              <a:rPr lang="lt-LT" sz="1200" dirty="0" smtClean="0">
                <a:solidFill>
                  <a:schemeClr val="accent1">
                    <a:lumMod val="75000"/>
                  </a:schemeClr>
                </a:solidFill>
              </a:rPr>
              <a:t>pradedantieji vadovai, planuojantys</a:t>
            </a:r>
          </a:p>
          <a:p>
            <a:pPr>
              <a:spcBef>
                <a:spcPts val="0"/>
              </a:spcBef>
              <a:buNone/>
            </a:pPr>
            <a:r>
              <a:rPr lang="lt-LT" sz="1200" dirty="0" smtClean="0">
                <a:solidFill>
                  <a:schemeClr val="accent1">
                    <a:lumMod val="75000"/>
                  </a:schemeClr>
                </a:solidFill>
              </a:rPr>
              <a:t>vadybinę karjerą mokytojai,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 smtClean="0">
                <a:solidFill>
                  <a:schemeClr val="accent1">
                    <a:lumMod val="75000"/>
                  </a:schemeClr>
                </a:solidFill>
              </a:rPr>
              <a:t>savivaldybės specialistai</a:t>
            </a:r>
            <a:br>
              <a:rPr lang="lt-LT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Mokytis Neformaliojoje švietimo 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lyderystės programoje  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dirty="0" err="1" smtClean="0">
                <a:solidFill>
                  <a:schemeClr val="accent1">
                    <a:lumMod val="75000"/>
                  </a:schemeClr>
                </a:solidFill>
              </a:rPr>
              <a:t>programoje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lt-LT" sz="1000" dirty="0" smtClean="0">
                <a:solidFill>
                  <a:schemeClr val="accent1">
                    <a:lumMod val="75000"/>
                  </a:schemeClr>
                </a:solidFill>
              </a:rPr>
              <a:t>10-14 labiau patyrusių vadovų, mokytojų ir specialistų</a:t>
            </a:r>
            <a:br>
              <a:rPr lang="lt-LT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Dalyvauti mokyklų lyderystės iniciatyvose:  mokytojai ir mokiniai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Dalyvauti stažuotėse Lietuvos ir užsienio savivaldybėse  − 36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lt-L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lt-LT" sz="1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408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947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15630E-3581-4540-A81D-7E42C14D547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DF79-D925-4157-853F-81023D818794}" type="datetimeFigureOut">
              <a:rPr lang="lt-LT" smtClean="0"/>
              <a:pPr>
                <a:defRPr/>
              </a:pPr>
              <a:t>2017-12-12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630E-3581-4540-A81D-7E42C14D547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59832" y="64601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lt-LT" b="1" smtClean="0">
                <a:solidFill>
                  <a:schemeClr val="bg1"/>
                </a:solidFill>
              </a:rPr>
              <a:t>PRIMUM ESSE ©</a:t>
            </a:r>
            <a:endParaRPr lang="lt-L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DF79-D925-4157-853F-81023D818794}" type="datetimeFigureOut">
              <a:rPr lang="lt-LT" smtClean="0"/>
              <a:pPr>
                <a:defRPr/>
              </a:pPr>
              <a:t>2017-12-12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630E-3581-4540-A81D-7E42C14D547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59832" y="64601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lt-LT" b="1" smtClean="0">
                <a:solidFill>
                  <a:schemeClr val="bg1"/>
                </a:solidFill>
              </a:rPr>
              <a:t>PRIMUM ESSE ©</a:t>
            </a:r>
            <a:endParaRPr lang="lt-L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lt-LT" dirty="0" smtClean="0"/>
              <a:t>Spustelėkite, jei norite keisite ruoš. pav. stilių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630E-3581-4540-A81D-7E42C14D547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DF79-D925-4157-853F-81023D818794}" type="datetimeFigureOut">
              <a:rPr lang="lt-LT" smtClean="0"/>
              <a:pPr>
                <a:defRPr/>
              </a:pPr>
              <a:t>2017-12-12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630E-3581-4540-A81D-7E42C14D547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DF79-D925-4157-853F-81023D818794}" type="datetimeFigureOut">
              <a:rPr lang="lt-LT" smtClean="0"/>
              <a:pPr>
                <a:defRPr/>
              </a:pPr>
              <a:t>2017-12-12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630E-3581-4540-A81D-7E42C14D547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DF79-D925-4157-853F-81023D818794}" type="datetimeFigureOut">
              <a:rPr lang="lt-LT" smtClean="0"/>
              <a:pPr>
                <a:defRPr/>
              </a:pPr>
              <a:t>2017-12-12</a:t>
            </a:fld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630E-3581-4540-A81D-7E42C14D547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DF79-D925-4157-853F-81023D818794}" type="datetimeFigureOut">
              <a:rPr lang="lt-LT" smtClean="0"/>
              <a:pPr>
                <a:defRPr/>
              </a:pPr>
              <a:t>2017-12-12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630E-3581-4540-A81D-7E42C14D547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9832" y="64601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lt-LT" b="1" smtClean="0">
                <a:solidFill>
                  <a:schemeClr val="bg1"/>
                </a:solidFill>
              </a:rPr>
              <a:t>PRIMUM ESSE ©</a:t>
            </a:r>
            <a:endParaRPr lang="lt-L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piktogramą, jei norite įtraukti paveikslėlį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DF79-D925-4157-853F-81023D818794}" type="datetimeFigureOut">
              <a:rPr lang="lt-LT" smtClean="0"/>
              <a:pPr>
                <a:defRPr/>
              </a:pPr>
              <a:t>2017-12-12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630E-3581-4540-A81D-7E42C14D547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9832" y="64601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lt-LT" b="1" smtClean="0">
                <a:solidFill>
                  <a:schemeClr val="bg1"/>
                </a:solidFill>
              </a:rPr>
              <a:t>PRIMUM ESSE ©</a:t>
            </a:r>
            <a:endParaRPr lang="lt-L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dirty="0" smtClean="0"/>
              <a:t>Spustelėkite, jei norite keisite ruoš. </a:t>
            </a:r>
            <a:r>
              <a:rPr lang="lt-LT" dirty="0" err="1" smtClean="0"/>
              <a:t>pav</a:t>
            </a:r>
            <a:r>
              <a:rPr lang="lt-LT" dirty="0" smtClean="0"/>
              <a:t>. stilių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kURInQY_U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181100"/>
          </a:xfrm>
        </p:spPr>
        <p:txBody>
          <a:bodyPr>
            <a:noAutofit/>
          </a:bodyPr>
          <a:lstStyle/>
          <a:p>
            <a:r>
              <a:rPr lang="lt-LT" altLang="lt-LT" sz="4800" b="1" i="1" dirty="0" smtClean="0">
                <a:solidFill>
                  <a:schemeClr val="accent6">
                    <a:lumMod val="50000"/>
                  </a:schemeClr>
                </a:solidFill>
              </a:rPr>
              <a:t>Lyderių laikas 3 – Gerai mokyklai</a:t>
            </a:r>
            <a:r>
              <a:rPr lang="en-US" altLang="lt-LT" sz="4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lt-LT" sz="48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971600" y="4192116"/>
            <a:ext cx="7776864" cy="1037084"/>
          </a:xfrm>
        </p:spPr>
        <p:txBody>
          <a:bodyPr>
            <a:noAutofit/>
          </a:bodyPr>
          <a:lstStyle/>
          <a:p>
            <a:pPr eaLnBrk="1" hangingPunct="1"/>
            <a:r>
              <a:rPr lang="lt-L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lt-LT" sz="2400" b="1" dirty="0" smtClean="0">
                <a:solidFill>
                  <a:schemeClr val="accent6">
                    <a:lumMod val="50000"/>
                  </a:schemeClr>
                </a:solidFill>
              </a:rPr>
              <a:t>Kaunas,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2017</a:t>
            </a:r>
            <a:r>
              <a:rPr lang="lt-LT" sz="2400" b="1" dirty="0" smtClean="0">
                <a:solidFill>
                  <a:schemeClr val="accent6">
                    <a:lumMod val="50000"/>
                  </a:schemeClr>
                </a:solidFill>
              </a:rPr>
              <a:t> m. gruodžio 13 d.</a:t>
            </a:r>
            <a:endParaRPr lang="lt-LT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6" descr="SA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1157676" cy="82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logo-mt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3900" y="5229200"/>
            <a:ext cx="181494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ism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5805264"/>
            <a:ext cx="2711450" cy="5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smm_naujausi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850077" cy="81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24744"/>
            <a:ext cx="32719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60648"/>
            <a:ext cx="1789559" cy="8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C:\Users\LLL\AppData\Local\Microsoft\Windows\Temporary Internet Files\Content.Outlook\MVIU4FNS\logo-sf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260648"/>
            <a:ext cx="2232248" cy="73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744416" cy="648072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KUO REMIAMASI?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08903"/>
              </p:ext>
            </p:extLst>
          </p:nvPr>
        </p:nvGraphicFramePr>
        <p:xfrm>
          <a:off x="467544" y="1628800"/>
          <a:ext cx="8136904" cy="3816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270">
                <a:tc gridSpan="2"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PROFESINIS KAPITALAS  </a:t>
                      </a:r>
                      <a:r>
                        <a:rPr lang="lt-LT" sz="2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lt-LT" sz="2400" b="0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A.Hargreaves</a:t>
                      </a:r>
                      <a:r>
                        <a:rPr lang="lt-LT" sz="2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lt-LT" sz="2400" b="0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M.Fullan</a:t>
                      </a:r>
                      <a:r>
                        <a:rPr lang="lt-LT" sz="2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lt-LT" sz="2400" b="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488">
                <a:tc>
                  <a:txBody>
                    <a:bodyPr/>
                    <a:lstStyle/>
                    <a:p>
                      <a:r>
                        <a:rPr lang="lt-LT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Sprendimų priėmimo kapitalas</a:t>
                      </a:r>
                      <a:endParaRPr lang="lt-LT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altLang="lt-LT" sz="2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Švietimo bendruomenės </a:t>
                      </a:r>
                      <a:r>
                        <a:rPr lang="lt-LT" altLang="lt-LT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lyderystės gebėjimų didinimas</a:t>
                      </a:r>
                      <a:r>
                        <a:rPr lang="lt-LT" altLang="lt-LT" sz="2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kuriant ir įgyvendinant pokyčio projektus savivaldybėse </a:t>
                      </a:r>
                      <a:endParaRPr lang="lt-LT" sz="2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353">
                <a:tc>
                  <a:txBody>
                    <a:bodyPr/>
                    <a:lstStyle/>
                    <a:p>
                      <a:r>
                        <a:rPr lang="lt-LT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Žmogiškasis </a:t>
                      </a:r>
                      <a:br>
                        <a:rPr lang="lt-LT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lt-LT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kapitalas</a:t>
                      </a:r>
                      <a:endParaRPr lang="lt-LT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altLang="lt-LT" sz="2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Visų lygmenų švietimo profesionalų </a:t>
                      </a:r>
                      <a:r>
                        <a:rPr lang="lt-LT" altLang="lt-LT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kompetencijų </a:t>
                      </a:r>
                      <a:r>
                        <a:rPr lang="lt-LT" altLang="lt-LT" sz="2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ugdymas</a:t>
                      </a:r>
                      <a:endParaRPr lang="lt-LT" sz="2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Socialinis kapitalas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2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Švietimo profesionalų savitarpio </a:t>
                      </a:r>
                      <a:r>
                        <a:rPr lang="lt-LT" altLang="lt-LT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pagalbos tinklo kūrimas</a:t>
                      </a:r>
                      <a:endParaRPr lang="lt-LT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9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/>
          <p:cNvPicPr/>
          <p:nvPr/>
        </p:nvPicPr>
        <p:blipFill rotWithShape="1">
          <a:blip r:embed="rId2" cstate="print"/>
          <a:srcRect l="30816" t="31555" r="18292" b="15575"/>
          <a:stretch/>
        </p:blipFill>
        <p:spPr bwMode="auto">
          <a:xfrm>
            <a:off x="395536" y="692696"/>
            <a:ext cx="8424936" cy="554461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21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95606" y="1742923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2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Magistrantūros </a:t>
            </a:r>
            <a:b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studijos</a:t>
            </a:r>
            <a:r>
              <a:rPr lang="lt-LT" sz="2200" dirty="0" smtClean="0">
                <a:solidFill>
                  <a:srgbClr val="000066"/>
                </a:solidFill>
              </a:rPr>
              <a:t/>
            </a:r>
            <a:br>
              <a:rPr lang="lt-LT" sz="2200" dirty="0" smtClean="0">
                <a:solidFill>
                  <a:srgbClr val="000066"/>
                </a:solidFill>
              </a:rPr>
            </a:br>
            <a:endParaRPr lang="en-GB" sz="2200" dirty="0">
              <a:solidFill>
                <a:srgbClr val="000066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465287" y="722907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2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Neformalioji </a:t>
            </a:r>
            <a:endParaRPr lang="lt-LT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programa</a:t>
            </a:r>
            <a:r>
              <a:rPr lang="lt-LT" sz="220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/>
            </a:r>
            <a:br>
              <a:rPr lang="lt-LT" sz="2200" dirty="0">
                <a:solidFill>
                  <a:schemeClr val="accent2"/>
                </a:solidFill>
                <a:latin typeface="Calibri" pitchFamily="34" charset="0"/>
                <a:cs typeface="+mn-cs"/>
              </a:rPr>
            </a:br>
            <a:endParaRPr lang="en-GB" sz="220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221210" y="1739304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Bendradarbiavimas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su kitomis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savivaldybėmis</a:t>
            </a:r>
            <a:r>
              <a:rPr lang="lt-LT" sz="2000" dirty="0">
                <a:cs typeface="+mn-cs"/>
              </a:rPr>
              <a:t/>
            </a:r>
            <a:br>
              <a:rPr lang="lt-LT" sz="2000" dirty="0">
                <a:cs typeface="+mn-cs"/>
              </a:rPr>
            </a:br>
            <a:endParaRPr lang="en-GB" sz="2000" dirty="0">
              <a:cs typeface="+mn-cs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451529" y="2746574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22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SAVIVALDYBĖS</a:t>
            </a:r>
          </a:p>
          <a:p>
            <a:pPr algn="ctr"/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POKYČIO</a:t>
            </a:r>
          </a:p>
          <a:p>
            <a:pPr algn="ctr"/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PROJEKTAS</a:t>
            </a: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681848" y="3762880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2200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Konsultavimas, </a:t>
            </a:r>
            <a:endParaRPr lang="lt-LT" sz="2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teisinė pagalba</a:t>
            </a:r>
            <a:b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endParaRPr lang="en-GB" sz="2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234968" y="3764790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Taikomieji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tyrimai</a:t>
            </a:r>
            <a:endParaRPr lang="en-GB" sz="2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451529" y="4781515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Mokymo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programos </a:t>
            </a: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stažuotės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bendruomenei</a:t>
            </a:r>
            <a:b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endParaRPr lang="en-GB" sz="2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ntraštė 5"/>
          <p:cNvSpPr>
            <a:spLocks noGrp="1"/>
          </p:cNvSpPr>
          <p:nvPr>
            <p:ph type="title"/>
          </p:nvPr>
        </p:nvSpPr>
        <p:spPr>
          <a:xfrm>
            <a:off x="496005" y="0"/>
            <a:ext cx="8291264" cy="778098"/>
          </a:xfrm>
        </p:spPr>
        <p:txBody>
          <a:bodyPr>
            <a:noAutofit/>
          </a:bodyPr>
          <a:lstStyle/>
          <a:p>
            <a:r>
              <a:rPr lang="lt-LT" b="1" dirty="0" smtClean="0">
                <a:solidFill>
                  <a:schemeClr val="accent6">
                    <a:lumMod val="50000"/>
                  </a:schemeClr>
                </a:solidFill>
              </a:rPr>
              <a:t>KOKIOS YRA PROJEKTO VEIKLOS? (1)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81848" y="1742923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2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Magistrantūros </a:t>
            </a:r>
            <a:b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studijos</a:t>
            </a:r>
            <a:r>
              <a:rPr lang="lt-LT" sz="2200" dirty="0" smtClean="0">
                <a:solidFill>
                  <a:srgbClr val="000066"/>
                </a:solidFill>
              </a:rPr>
              <a:t/>
            </a:r>
            <a:br>
              <a:rPr lang="lt-LT" sz="2200" dirty="0" smtClean="0">
                <a:solidFill>
                  <a:srgbClr val="000066"/>
                </a:solidFill>
              </a:rPr>
            </a:br>
            <a:endParaRPr lang="en-GB" sz="2200" dirty="0">
              <a:solidFill>
                <a:srgbClr val="000066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451529" y="722907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2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Neformalioji </a:t>
            </a:r>
            <a:endParaRPr lang="lt-LT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programa</a:t>
            </a:r>
            <a:r>
              <a:rPr lang="lt-LT" sz="220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/>
            </a:r>
            <a:br>
              <a:rPr lang="lt-LT" sz="2200" dirty="0">
                <a:solidFill>
                  <a:schemeClr val="accent2"/>
                </a:solidFill>
                <a:latin typeface="Calibri" pitchFamily="34" charset="0"/>
                <a:cs typeface="+mn-cs"/>
              </a:rPr>
            </a:br>
            <a:endParaRPr lang="en-GB" sz="220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221210" y="1739304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2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2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Bendradarbiavimas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su kitomis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savivaldybėmis</a:t>
            </a:r>
            <a:r>
              <a:rPr lang="lt-LT" sz="2200" dirty="0">
                <a:cs typeface="+mn-cs"/>
              </a:rPr>
              <a:t/>
            </a:r>
            <a:br>
              <a:rPr lang="lt-LT" sz="2200" dirty="0">
                <a:cs typeface="+mn-cs"/>
              </a:rPr>
            </a:br>
            <a:endParaRPr lang="en-GB" sz="2200" dirty="0">
              <a:cs typeface="+mn-cs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451529" y="2746574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22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SAVIVALDYBĖS</a:t>
            </a:r>
          </a:p>
          <a:p>
            <a:pPr algn="ctr"/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POKYČIO</a:t>
            </a:r>
          </a:p>
          <a:p>
            <a:pPr algn="ctr"/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PROJEKTAS</a:t>
            </a: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668090" y="3762880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2200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Konsultavimas, </a:t>
            </a:r>
            <a:endParaRPr lang="lt-LT" sz="2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teisinė pagalba</a:t>
            </a:r>
            <a:b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endParaRPr lang="en-GB" sz="2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234968" y="3764790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Taikomieji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tyrimai</a:t>
            </a:r>
            <a:endParaRPr lang="en-GB" sz="2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451529" y="4781515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Mokymo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programos </a:t>
            </a: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stažuotės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bendruomenei</a:t>
            </a:r>
            <a:br>
              <a:rPr lang="lt-LT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endParaRPr lang="en-GB" sz="2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-210417" y="711514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www.</a:t>
            </a:r>
          </a:p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</a:t>
            </a:r>
            <a:r>
              <a:rPr lang="lt-LT" sz="2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lyderiulaikas</a:t>
            </a: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  <a:p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</a:t>
            </a:r>
            <a:r>
              <a:rPr lang="lt-LT" sz="2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smm.lt</a:t>
            </a:r>
            <a:endParaRPr lang="en-GB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lt-LT" sz="2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0" name="AutoShape 2"/>
          <p:cNvSpPr>
            <a:spLocks noChangeArrowheads="1"/>
          </p:cNvSpPr>
          <p:nvPr/>
        </p:nvSpPr>
        <p:spPr bwMode="auto">
          <a:xfrm>
            <a:off x="-210417" y="2741180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</a:t>
            </a:r>
          </a:p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Lyderystės</a:t>
            </a:r>
          </a:p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mokymosi</a:t>
            </a:r>
          </a:p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leidiniai</a:t>
            </a:r>
            <a:r>
              <a:rPr lang="lt-LT" sz="2200" dirty="0" smtClean="0">
                <a:solidFill>
                  <a:srgbClr val="000066"/>
                </a:solidFill>
              </a:rPr>
              <a:t/>
            </a:r>
            <a:br>
              <a:rPr lang="lt-LT" sz="2200" dirty="0" smtClean="0">
                <a:solidFill>
                  <a:srgbClr val="000066"/>
                </a:solidFill>
              </a:rPr>
            </a:br>
            <a:endParaRPr lang="en-GB" sz="2200" dirty="0">
              <a:solidFill>
                <a:srgbClr val="000066"/>
              </a:solidFill>
            </a:endParaRPr>
          </a:p>
        </p:txBody>
      </p:sp>
      <p:sp>
        <p:nvSpPr>
          <p:cNvPr id="64" name="AutoShape 2"/>
          <p:cNvSpPr>
            <a:spLocks noChangeArrowheads="1"/>
          </p:cNvSpPr>
          <p:nvPr/>
        </p:nvSpPr>
        <p:spPr bwMode="auto">
          <a:xfrm>
            <a:off x="-210417" y="4775166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</a:t>
            </a:r>
          </a:p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Alumnų</a:t>
            </a:r>
          </a:p>
          <a:p>
            <a:pPr algn="ctr"/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tinklai</a:t>
            </a:r>
            <a:r>
              <a:rPr lang="lt-LT" sz="2200" dirty="0" smtClean="0">
                <a:solidFill>
                  <a:srgbClr val="000066"/>
                </a:solidFill>
              </a:rPr>
              <a:t/>
            </a:r>
            <a:br>
              <a:rPr lang="lt-LT" sz="2200" dirty="0" smtClean="0">
                <a:solidFill>
                  <a:srgbClr val="000066"/>
                </a:solidFill>
              </a:rPr>
            </a:br>
            <a:endParaRPr lang="en-GB" sz="2200" dirty="0">
              <a:solidFill>
                <a:srgbClr val="000066"/>
              </a:solidFill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7113475" y="705029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Užsienio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lietuvių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telkimas</a:t>
            </a:r>
            <a:endParaRPr lang="en-GB" sz="2200" dirty="0">
              <a:cs typeface="+mn-cs"/>
            </a:endParaRPr>
          </a:p>
        </p:txBody>
      </p:sp>
      <p:sp>
        <p:nvSpPr>
          <p:cNvPr id="73" name="AutoShape 2"/>
          <p:cNvSpPr>
            <a:spLocks noChangeArrowheads="1"/>
          </p:cNvSpPr>
          <p:nvPr/>
        </p:nvSpPr>
        <p:spPr bwMode="auto">
          <a:xfrm>
            <a:off x="7113475" y="2736528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Forumai</a:t>
            </a:r>
            <a:endParaRPr lang="en-GB" sz="2200" dirty="0">
              <a:cs typeface="+mn-cs"/>
            </a:endParaRPr>
          </a:p>
        </p:txBody>
      </p:sp>
      <p:sp>
        <p:nvSpPr>
          <p:cNvPr id="77" name="AutoShape 2"/>
          <p:cNvSpPr>
            <a:spLocks noChangeArrowheads="1"/>
          </p:cNvSpPr>
          <p:nvPr/>
        </p:nvSpPr>
        <p:spPr bwMode="auto">
          <a:xfrm>
            <a:off x="7113475" y="4769977"/>
            <a:ext cx="2380216" cy="2033449"/>
          </a:xfrm>
          <a:prstGeom prst="hexagon">
            <a:avLst>
              <a:gd name="adj" fmla="val 29348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Tarptautiniai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tinklai</a:t>
            </a:r>
            <a:endParaRPr lang="en-GB" sz="2000" dirty="0">
              <a:cs typeface="+mn-cs"/>
            </a:endParaRPr>
          </a:p>
        </p:txBody>
      </p:sp>
      <p:cxnSp>
        <p:nvCxnSpPr>
          <p:cNvPr id="82" name="Tiesioji jungtis 81"/>
          <p:cNvCxnSpPr>
            <a:stCxn id="49" idx="5"/>
            <a:endCxn id="77" idx="1"/>
          </p:cNvCxnSpPr>
          <p:nvPr/>
        </p:nvCxnSpPr>
        <p:spPr>
          <a:xfrm>
            <a:off x="8896914" y="705029"/>
            <a:ext cx="0" cy="6098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tačiakampis 50"/>
          <p:cNvSpPr/>
          <p:nvPr/>
        </p:nvSpPr>
        <p:spPr>
          <a:xfrm>
            <a:off x="8910672" y="614679"/>
            <a:ext cx="233328" cy="620028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/>
          </a:p>
        </p:txBody>
      </p:sp>
      <p:cxnSp>
        <p:nvCxnSpPr>
          <p:cNvPr id="91" name="Tiesioji jungtis 90"/>
          <p:cNvCxnSpPr/>
          <p:nvPr/>
        </p:nvCxnSpPr>
        <p:spPr>
          <a:xfrm>
            <a:off x="395536" y="716567"/>
            <a:ext cx="0" cy="6098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tačiakampis 91"/>
          <p:cNvSpPr/>
          <p:nvPr/>
        </p:nvSpPr>
        <p:spPr>
          <a:xfrm>
            <a:off x="45845" y="702222"/>
            <a:ext cx="342812" cy="62866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/>
          </a:p>
        </p:txBody>
      </p:sp>
      <p:sp>
        <p:nvSpPr>
          <p:cNvPr id="96" name="Antraštė 5"/>
          <p:cNvSpPr>
            <a:spLocks noGrp="1"/>
          </p:cNvSpPr>
          <p:nvPr>
            <p:ph type="title"/>
          </p:nvPr>
        </p:nvSpPr>
        <p:spPr>
          <a:xfrm>
            <a:off x="589445" y="-84607"/>
            <a:ext cx="8291264" cy="778098"/>
          </a:xfrm>
        </p:spPr>
        <p:txBody>
          <a:bodyPr>
            <a:noAutofit/>
          </a:bodyPr>
          <a:lstStyle/>
          <a:p>
            <a:r>
              <a:rPr lang="lt-LT" b="1" dirty="0" smtClean="0">
                <a:solidFill>
                  <a:schemeClr val="accent6">
                    <a:lumMod val="50000"/>
                  </a:schemeClr>
                </a:solidFill>
              </a:rPr>
              <a:t>KOKIOS YRA PROJEKTO VEIKLOS?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lt-LT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472608" cy="631844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KAIP VEIKIAMA? </a:t>
            </a:r>
            <a:endParaRPr lang="lt-LT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476" y="1868548"/>
            <a:ext cx="9169475" cy="500042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836712"/>
            <a:ext cx="8784976" cy="91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lt-LT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Mokomasi, kaip tarpusavyje susitarti, mokytis ir veikti išvien, visas pastangas nukreipiant į geresnį mokinių mokymąsi</a:t>
            </a:r>
            <a:endParaRPr kumimoji="0" lang="lt-LT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aaiškinimas su dešiniąja rodykle 136"/>
          <p:cNvSpPr/>
          <p:nvPr/>
        </p:nvSpPr>
        <p:spPr>
          <a:xfrm rot="5400000">
            <a:off x="503548" y="1520788"/>
            <a:ext cx="3240360" cy="1584176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3" name="Paaiškinimas su dešiniąja rodykle 132"/>
          <p:cNvSpPr/>
          <p:nvPr/>
        </p:nvSpPr>
        <p:spPr>
          <a:xfrm rot="5400000">
            <a:off x="2447764" y="2384884"/>
            <a:ext cx="1872208" cy="1080120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1" name="Paaiškinimas su dešiniąja rodykle 130"/>
          <p:cNvSpPr/>
          <p:nvPr/>
        </p:nvSpPr>
        <p:spPr>
          <a:xfrm rot="5400000">
            <a:off x="3995936" y="2420888"/>
            <a:ext cx="1368152" cy="1368152"/>
          </a:xfrm>
          <a:prstGeom prst="right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251520" y="4005064"/>
            <a:ext cx="1080120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1547664" y="4005064"/>
            <a:ext cx="108012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2843808" y="4005064"/>
            <a:ext cx="108012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4139952" y="4005064"/>
            <a:ext cx="1080120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tačiakampis 8"/>
          <p:cNvSpPr/>
          <p:nvPr/>
        </p:nvSpPr>
        <p:spPr>
          <a:xfrm>
            <a:off x="5436096" y="4005064"/>
            <a:ext cx="10801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1" name="Tiesioji jungtis 10"/>
          <p:cNvCxnSpPr/>
          <p:nvPr/>
        </p:nvCxnSpPr>
        <p:spPr>
          <a:xfrm>
            <a:off x="539552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iesioji jungtis 13"/>
          <p:cNvCxnSpPr/>
          <p:nvPr/>
        </p:nvCxnSpPr>
        <p:spPr>
          <a:xfrm>
            <a:off x="1043608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iesioji jungtis 14"/>
          <p:cNvCxnSpPr/>
          <p:nvPr/>
        </p:nvCxnSpPr>
        <p:spPr>
          <a:xfrm>
            <a:off x="395536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iesioji jungtis 15"/>
          <p:cNvCxnSpPr/>
          <p:nvPr/>
        </p:nvCxnSpPr>
        <p:spPr>
          <a:xfrm>
            <a:off x="899592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iesioji jungtis 16"/>
          <p:cNvCxnSpPr/>
          <p:nvPr/>
        </p:nvCxnSpPr>
        <p:spPr>
          <a:xfrm>
            <a:off x="1835696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iesioji jungtis 17"/>
          <p:cNvCxnSpPr/>
          <p:nvPr/>
        </p:nvCxnSpPr>
        <p:spPr>
          <a:xfrm>
            <a:off x="2339752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Tiesioji jungtis 18"/>
          <p:cNvCxnSpPr/>
          <p:nvPr/>
        </p:nvCxnSpPr>
        <p:spPr>
          <a:xfrm>
            <a:off x="1979712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Tiesioji jungtis 19"/>
          <p:cNvCxnSpPr/>
          <p:nvPr/>
        </p:nvCxnSpPr>
        <p:spPr>
          <a:xfrm>
            <a:off x="2483768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iesioji jungtis 20"/>
          <p:cNvCxnSpPr/>
          <p:nvPr/>
        </p:nvCxnSpPr>
        <p:spPr>
          <a:xfrm>
            <a:off x="3131840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iesioji jungtis 21"/>
          <p:cNvCxnSpPr/>
          <p:nvPr/>
        </p:nvCxnSpPr>
        <p:spPr>
          <a:xfrm>
            <a:off x="3635896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Tiesioji jungtis 22"/>
          <p:cNvCxnSpPr/>
          <p:nvPr/>
        </p:nvCxnSpPr>
        <p:spPr>
          <a:xfrm>
            <a:off x="2987824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iesioji jungtis 23"/>
          <p:cNvCxnSpPr/>
          <p:nvPr/>
        </p:nvCxnSpPr>
        <p:spPr>
          <a:xfrm>
            <a:off x="3491880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iesioji jungtis 24"/>
          <p:cNvCxnSpPr/>
          <p:nvPr/>
        </p:nvCxnSpPr>
        <p:spPr>
          <a:xfrm>
            <a:off x="4427984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iesioji jungtis 25"/>
          <p:cNvCxnSpPr/>
          <p:nvPr/>
        </p:nvCxnSpPr>
        <p:spPr>
          <a:xfrm>
            <a:off x="4932040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Tiesioji jungtis 26"/>
          <p:cNvCxnSpPr/>
          <p:nvPr/>
        </p:nvCxnSpPr>
        <p:spPr>
          <a:xfrm>
            <a:off x="4572000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Tiesioji jungtis 27"/>
          <p:cNvCxnSpPr/>
          <p:nvPr/>
        </p:nvCxnSpPr>
        <p:spPr>
          <a:xfrm>
            <a:off x="5076056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Tiesioji jungtis 28"/>
          <p:cNvCxnSpPr/>
          <p:nvPr/>
        </p:nvCxnSpPr>
        <p:spPr>
          <a:xfrm>
            <a:off x="5724128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Tiesioji jungtis 29"/>
          <p:cNvCxnSpPr/>
          <p:nvPr/>
        </p:nvCxnSpPr>
        <p:spPr>
          <a:xfrm>
            <a:off x="6228184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Tiesioji jungtis 30"/>
          <p:cNvCxnSpPr/>
          <p:nvPr/>
        </p:nvCxnSpPr>
        <p:spPr>
          <a:xfrm>
            <a:off x="5580112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Tiesioji jungtis 31"/>
          <p:cNvCxnSpPr/>
          <p:nvPr/>
        </p:nvCxnSpPr>
        <p:spPr>
          <a:xfrm>
            <a:off x="6084168" y="4005064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as 72"/>
          <p:cNvSpPr/>
          <p:nvPr/>
        </p:nvSpPr>
        <p:spPr>
          <a:xfrm>
            <a:off x="395536" y="4509120"/>
            <a:ext cx="288032" cy="2880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4" name="Ovalas 73"/>
          <p:cNvSpPr/>
          <p:nvPr/>
        </p:nvSpPr>
        <p:spPr>
          <a:xfrm>
            <a:off x="899592" y="4509120"/>
            <a:ext cx="288032" cy="2880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6" name="Ovalas 75"/>
          <p:cNvSpPr/>
          <p:nvPr/>
        </p:nvSpPr>
        <p:spPr>
          <a:xfrm>
            <a:off x="1691680" y="4509120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7" name="Ovalas 76"/>
          <p:cNvSpPr/>
          <p:nvPr/>
        </p:nvSpPr>
        <p:spPr>
          <a:xfrm>
            <a:off x="2195736" y="4509120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8" name="Ovalas 77"/>
          <p:cNvSpPr/>
          <p:nvPr/>
        </p:nvSpPr>
        <p:spPr>
          <a:xfrm>
            <a:off x="2987824" y="45091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9" name="Ovalas 78"/>
          <p:cNvSpPr/>
          <p:nvPr/>
        </p:nvSpPr>
        <p:spPr>
          <a:xfrm>
            <a:off x="3491880" y="45091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0" name="Ovalas 79"/>
          <p:cNvSpPr/>
          <p:nvPr/>
        </p:nvSpPr>
        <p:spPr>
          <a:xfrm>
            <a:off x="4283968" y="4509120"/>
            <a:ext cx="288032" cy="2880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1" name="Ovalas 80"/>
          <p:cNvSpPr/>
          <p:nvPr/>
        </p:nvSpPr>
        <p:spPr>
          <a:xfrm>
            <a:off x="4788024" y="4509120"/>
            <a:ext cx="288032" cy="2880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2" name="Ovalas 81"/>
          <p:cNvSpPr/>
          <p:nvPr/>
        </p:nvSpPr>
        <p:spPr>
          <a:xfrm>
            <a:off x="5580112" y="4509120"/>
            <a:ext cx="288032" cy="2880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3" name="Ovalas 82"/>
          <p:cNvSpPr/>
          <p:nvPr/>
        </p:nvSpPr>
        <p:spPr>
          <a:xfrm>
            <a:off x="6084168" y="4509120"/>
            <a:ext cx="288032" cy="2880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5" name="Stačiakampis 84"/>
          <p:cNvSpPr/>
          <p:nvPr/>
        </p:nvSpPr>
        <p:spPr>
          <a:xfrm>
            <a:off x="6804248" y="3861048"/>
            <a:ext cx="2088232" cy="79208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6" name="Stačiakampis 85"/>
          <p:cNvSpPr/>
          <p:nvPr/>
        </p:nvSpPr>
        <p:spPr>
          <a:xfrm>
            <a:off x="6804248" y="3565815"/>
            <a:ext cx="720080" cy="2880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9" name="Stačiakampis 88"/>
          <p:cNvSpPr/>
          <p:nvPr/>
        </p:nvSpPr>
        <p:spPr>
          <a:xfrm>
            <a:off x="8244408" y="3349791"/>
            <a:ext cx="288032" cy="5040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0" name="Stačiakampis 89"/>
          <p:cNvSpPr/>
          <p:nvPr/>
        </p:nvSpPr>
        <p:spPr>
          <a:xfrm>
            <a:off x="8172400" y="3349791"/>
            <a:ext cx="432048" cy="21602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1" name="Ovalas 90"/>
          <p:cNvSpPr/>
          <p:nvPr/>
        </p:nvSpPr>
        <p:spPr>
          <a:xfrm>
            <a:off x="6876256" y="4509120"/>
            <a:ext cx="288032" cy="2880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2" name="Ovalas 91"/>
          <p:cNvSpPr/>
          <p:nvPr/>
        </p:nvSpPr>
        <p:spPr>
          <a:xfrm>
            <a:off x="7380312" y="4509120"/>
            <a:ext cx="288032" cy="2880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3" name="Ovalas 92"/>
          <p:cNvSpPr/>
          <p:nvPr/>
        </p:nvSpPr>
        <p:spPr>
          <a:xfrm>
            <a:off x="8028384" y="4509120"/>
            <a:ext cx="288032" cy="2880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4" name="Ovalas 93"/>
          <p:cNvSpPr/>
          <p:nvPr/>
        </p:nvSpPr>
        <p:spPr>
          <a:xfrm>
            <a:off x="8532440" y="4509120"/>
            <a:ext cx="288032" cy="2880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95" name="Tiesioji jungtis 94"/>
          <p:cNvCxnSpPr/>
          <p:nvPr/>
        </p:nvCxnSpPr>
        <p:spPr>
          <a:xfrm>
            <a:off x="6948264" y="3565815"/>
            <a:ext cx="0" cy="29523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Tiesioji jungtis 96"/>
          <p:cNvCxnSpPr/>
          <p:nvPr/>
        </p:nvCxnSpPr>
        <p:spPr>
          <a:xfrm>
            <a:off x="7092280" y="3565815"/>
            <a:ext cx="0" cy="29523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Tiesioji jungtis 97"/>
          <p:cNvCxnSpPr/>
          <p:nvPr/>
        </p:nvCxnSpPr>
        <p:spPr>
          <a:xfrm>
            <a:off x="7380312" y="3565815"/>
            <a:ext cx="0" cy="29523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Tiesioji jungtis 98"/>
          <p:cNvCxnSpPr>
            <a:stCxn id="91" idx="3"/>
          </p:cNvCxnSpPr>
          <p:nvPr/>
        </p:nvCxnSpPr>
        <p:spPr>
          <a:xfrm flipV="1">
            <a:off x="6918437" y="4653136"/>
            <a:ext cx="605891" cy="1018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Tiesioji jungtis 100"/>
          <p:cNvCxnSpPr>
            <a:endCxn id="94" idx="7"/>
          </p:cNvCxnSpPr>
          <p:nvPr/>
        </p:nvCxnSpPr>
        <p:spPr>
          <a:xfrm flipV="1">
            <a:off x="8172400" y="4551301"/>
            <a:ext cx="605891" cy="1018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Tiesioji jungtis 104"/>
          <p:cNvCxnSpPr/>
          <p:nvPr/>
        </p:nvCxnSpPr>
        <p:spPr>
          <a:xfrm>
            <a:off x="6804248" y="4509120"/>
            <a:ext cx="20882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Tiesioji jungtis 106"/>
          <p:cNvCxnSpPr/>
          <p:nvPr/>
        </p:nvCxnSpPr>
        <p:spPr>
          <a:xfrm>
            <a:off x="6516216" y="4437112"/>
            <a:ext cx="2880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Tiesioji jungtis 110"/>
          <p:cNvCxnSpPr/>
          <p:nvPr/>
        </p:nvCxnSpPr>
        <p:spPr>
          <a:xfrm>
            <a:off x="5220072" y="4437112"/>
            <a:ext cx="2160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Tiesioji jungtis 112"/>
          <p:cNvCxnSpPr/>
          <p:nvPr/>
        </p:nvCxnSpPr>
        <p:spPr>
          <a:xfrm>
            <a:off x="3923928" y="4437112"/>
            <a:ext cx="2160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Tiesioji jungtis 113"/>
          <p:cNvCxnSpPr/>
          <p:nvPr/>
        </p:nvCxnSpPr>
        <p:spPr>
          <a:xfrm>
            <a:off x="2627784" y="4437112"/>
            <a:ext cx="2160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Tiesioji jungtis 114"/>
          <p:cNvCxnSpPr/>
          <p:nvPr/>
        </p:nvCxnSpPr>
        <p:spPr>
          <a:xfrm>
            <a:off x="1331640" y="4437112"/>
            <a:ext cx="2160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Tiesioji jungtis 115"/>
          <p:cNvCxnSpPr/>
          <p:nvPr/>
        </p:nvCxnSpPr>
        <p:spPr>
          <a:xfrm>
            <a:off x="107504" y="4797152"/>
            <a:ext cx="892899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dyklė dešinėn 121"/>
          <p:cNvSpPr/>
          <p:nvPr/>
        </p:nvSpPr>
        <p:spPr>
          <a:xfrm>
            <a:off x="3203848" y="5085184"/>
            <a:ext cx="2880320" cy="1152128"/>
          </a:xfrm>
          <a:prstGeom prst="rightArrow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1" name="Stačiakampis 120"/>
          <p:cNvSpPr/>
          <p:nvPr/>
        </p:nvSpPr>
        <p:spPr>
          <a:xfrm>
            <a:off x="3203848" y="5374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POKYČIO PROJEKTAS</a:t>
            </a:r>
          </a:p>
          <a:p>
            <a:r>
              <a:rPr lang="lt-LT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  22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lt-LT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mėn.</a:t>
            </a:r>
            <a:endParaRPr lang="lt-LT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23" name="Tiesioji jungtis 122"/>
          <p:cNvCxnSpPr/>
          <p:nvPr/>
        </p:nvCxnSpPr>
        <p:spPr>
          <a:xfrm>
            <a:off x="4499992" y="5949280"/>
            <a:ext cx="0" cy="5832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Tiesioji jungtis 124"/>
          <p:cNvCxnSpPr/>
          <p:nvPr/>
        </p:nvCxnSpPr>
        <p:spPr>
          <a:xfrm>
            <a:off x="4355976" y="6532545"/>
            <a:ext cx="2880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Stačiakampis 87"/>
          <p:cNvSpPr/>
          <p:nvPr/>
        </p:nvSpPr>
        <p:spPr>
          <a:xfrm>
            <a:off x="6804248" y="3565815"/>
            <a:ext cx="864096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6" name="Stačiakampis 125"/>
          <p:cNvSpPr/>
          <p:nvPr/>
        </p:nvSpPr>
        <p:spPr>
          <a:xfrm>
            <a:off x="5508104" y="386104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Kūrybinė</a:t>
            </a:r>
            <a:r>
              <a:rPr lang="lt-LT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lt-L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komanda</a:t>
            </a:r>
            <a:endParaRPr lang="lt-LT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8" name="Paaiškinimas su dešiniąja rodykle 127"/>
          <p:cNvSpPr/>
          <p:nvPr/>
        </p:nvSpPr>
        <p:spPr>
          <a:xfrm rot="5400000">
            <a:off x="4968044" y="2312876"/>
            <a:ext cx="2016224" cy="1080120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9" name="Stačiakampis 128"/>
          <p:cNvSpPr/>
          <p:nvPr/>
        </p:nvSpPr>
        <p:spPr>
          <a:xfrm>
            <a:off x="5436096" y="1916832"/>
            <a:ext cx="1131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Veiklos tyrimas. </a:t>
            </a:r>
          </a:p>
          <a:p>
            <a:pPr algn="ctr"/>
            <a:r>
              <a:rPr lang="lt-L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Tyrėjų pagalba</a:t>
            </a:r>
            <a:endParaRPr lang="lt-L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0" name="Stačiakampis 129"/>
          <p:cNvSpPr/>
          <p:nvPr/>
        </p:nvSpPr>
        <p:spPr>
          <a:xfrm>
            <a:off x="3995936" y="2492896"/>
            <a:ext cx="144015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lt-L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Konsultantų </a:t>
            </a:r>
          </a:p>
          <a:p>
            <a:pPr algn="ctr"/>
            <a:r>
              <a:rPr lang="lt-L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pagalba</a:t>
            </a:r>
            <a:endParaRPr lang="lt-LT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2" name="Stačiakampis 131"/>
          <p:cNvSpPr/>
          <p:nvPr/>
        </p:nvSpPr>
        <p:spPr>
          <a:xfrm>
            <a:off x="2771800" y="2132856"/>
            <a:ext cx="1264129" cy="80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lt-L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Teisininko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lt-L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pagalba</a:t>
            </a:r>
          </a:p>
        </p:txBody>
      </p:sp>
      <p:sp>
        <p:nvSpPr>
          <p:cNvPr id="136" name="Stačiakampis 135"/>
          <p:cNvSpPr/>
          <p:nvPr/>
        </p:nvSpPr>
        <p:spPr>
          <a:xfrm>
            <a:off x="1331640" y="692696"/>
            <a:ext cx="15841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Magistrantūros 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ir neformaliosios 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programos 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studentų 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patirtis, 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mokymo 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programos 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ir stažuotės </a:t>
            </a:r>
          </a:p>
        </p:txBody>
      </p:sp>
      <p:sp>
        <p:nvSpPr>
          <p:cNvPr id="139" name="Paaiškinimas su dešiniąja rodykle 138"/>
          <p:cNvSpPr/>
          <p:nvPr/>
        </p:nvSpPr>
        <p:spPr>
          <a:xfrm rot="5400000">
            <a:off x="-508" y="2312876"/>
            <a:ext cx="1728192" cy="1368153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38" name="Stačiakampis 137"/>
          <p:cNvSpPr/>
          <p:nvPr/>
        </p:nvSpPr>
        <p:spPr>
          <a:xfrm>
            <a:off x="-1476672" y="2204864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Bendra-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darbiavimas 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su LL2 ir LL3 </a:t>
            </a:r>
          </a:p>
          <a:p>
            <a:pPr algn="ctr">
              <a:spcBef>
                <a:spcPts val="0"/>
              </a:spcBef>
            </a:pPr>
            <a:r>
              <a:rPr lang="lt-LT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savivaldybėmis</a:t>
            </a:r>
            <a:endParaRPr lang="lt-LT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" name="Antraštė 5"/>
          <p:cNvSpPr>
            <a:spLocks noGrp="1"/>
          </p:cNvSpPr>
          <p:nvPr>
            <p:ph type="title"/>
          </p:nvPr>
        </p:nvSpPr>
        <p:spPr>
          <a:xfrm>
            <a:off x="539552" y="0"/>
            <a:ext cx="8291264" cy="778098"/>
          </a:xfrm>
        </p:spPr>
        <p:txBody>
          <a:bodyPr>
            <a:noAutofit/>
          </a:bodyPr>
          <a:lstStyle/>
          <a:p>
            <a:r>
              <a:rPr lang="lt-LT" b="1" dirty="0" smtClean="0">
                <a:solidFill>
                  <a:schemeClr val="accent6">
                    <a:lumMod val="50000"/>
                  </a:schemeClr>
                </a:solidFill>
              </a:rPr>
              <a:t>KAIP KURIAMI POKYČIO PROJEKTAI?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lt-LT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lt-L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"/>
          <p:cNvSpPr/>
          <p:nvPr/>
        </p:nvSpPr>
        <p:spPr>
          <a:xfrm>
            <a:off x="323528" y="836712"/>
            <a:ext cx="1670397" cy="504056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323528" y="2060848"/>
            <a:ext cx="15109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2000" b="1" dirty="0" smtClean="0">
                <a:solidFill>
                  <a:schemeClr val="accent2">
                    <a:lumMod val="75000"/>
                  </a:schemeClr>
                </a:solidFill>
              </a:rPr>
              <a:t>PASEKMĖ</a:t>
            </a:r>
            <a:endParaRPr lang="en-GB" altLang="lt-LT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2000" dirty="0" smtClean="0">
                <a:solidFill>
                  <a:schemeClr val="accent2">
                    <a:lumMod val="75000"/>
                  </a:schemeClr>
                </a:solidFill>
              </a:rPr>
              <a:t>Mokinių pažanga: asmenybės </a:t>
            </a:r>
            <a:r>
              <a:rPr lang="lt-LT" altLang="lt-LT" sz="2000" dirty="0" err="1" smtClean="0">
                <a:solidFill>
                  <a:schemeClr val="accent2">
                    <a:lumMod val="75000"/>
                  </a:schemeClr>
                </a:solidFill>
              </a:rPr>
              <a:t>ūgtis</a:t>
            </a:r>
            <a:r>
              <a:rPr lang="lt-LT" altLang="lt-LT" sz="2000" dirty="0" smtClean="0">
                <a:solidFill>
                  <a:schemeClr val="accent2">
                    <a:lumMod val="75000"/>
                  </a:schemeClr>
                </a:solidFill>
              </a:rPr>
              <a:t>, branda, akademiniai pasiekimai</a:t>
            </a:r>
            <a:endParaRPr lang="en-GB" altLang="lt-LT" sz="1650" dirty="0"/>
          </a:p>
        </p:txBody>
      </p:sp>
      <p:sp>
        <p:nvSpPr>
          <p:cNvPr id="43" name="Rectangle 6"/>
          <p:cNvSpPr/>
          <p:nvPr/>
        </p:nvSpPr>
        <p:spPr>
          <a:xfrm>
            <a:off x="2202536" y="836712"/>
            <a:ext cx="1793400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8"/>
          <p:cNvSpPr/>
          <p:nvPr/>
        </p:nvSpPr>
        <p:spPr>
          <a:xfrm>
            <a:off x="2229920" y="4005064"/>
            <a:ext cx="1766016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12"/>
          <p:cNvSpPr/>
          <p:nvPr/>
        </p:nvSpPr>
        <p:spPr>
          <a:xfrm>
            <a:off x="4378995" y="4095611"/>
            <a:ext cx="1971475" cy="1565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2267744" y="1124744"/>
            <a:ext cx="15841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1600" dirty="0" smtClean="0">
                <a:solidFill>
                  <a:schemeClr val="tx2">
                    <a:lumMod val="75000"/>
                  </a:schemeClr>
                </a:solidFill>
              </a:rPr>
              <a:t>Kūrybiškas profesionalumas</a:t>
            </a:r>
            <a:endParaRPr lang="en-GB" altLang="lt-L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2195736" y="2204864"/>
            <a:ext cx="18002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1600" dirty="0" smtClean="0">
                <a:solidFill>
                  <a:schemeClr val="tx2">
                    <a:lumMod val="75000"/>
                  </a:schemeClr>
                </a:solidFill>
              </a:rPr>
              <a:t>Pasidalytas žinojimas, skaidrumas, atskaitomybė (šalis, savivaldybė, mokykla)</a:t>
            </a: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2195736" y="4005064"/>
            <a:ext cx="18001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1600" dirty="0" smtClean="0">
                <a:solidFill>
                  <a:schemeClr val="tx2">
                    <a:lumMod val="75000"/>
                  </a:schemeClr>
                </a:solidFill>
              </a:rPr>
              <a:t>Laisvė ir atsakomybė priimti profesinius sprendimus (savivaldybė, mokykla, mokytojas)</a:t>
            </a:r>
            <a:endParaRPr lang="en-GB" altLang="lt-L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Box 18"/>
          <p:cNvSpPr txBox="1">
            <a:spLocks noChangeArrowheads="1"/>
          </p:cNvSpPr>
          <p:nvPr/>
        </p:nvSpPr>
        <p:spPr bwMode="auto">
          <a:xfrm>
            <a:off x="230933" y="159451"/>
            <a:ext cx="16703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lt-LT" altLang="lt-LT" sz="2100" b="1" dirty="0" smtClean="0">
                <a:solidFill>
                  <a:schemeClr val="accent2">
                    <a:lumMod val="75000"/>
                  </a:schemeClr>
                </a:solidFill>
              </a:rPr>
              <a:t>Poveikis</a:t>
            </a:r>
            <a:endParaRPr lang="en-GB" altLang="lt-LT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Rectangle 19"/>
          <p:cNvSpPr/>
          <p:nvPr/>
        </p:nvSpPr>
        <p:spPr>
          <a:xfrm>
            <a:off x="4371876" y="2329286"/>
            <a:ext cx="2144340" cy="1530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Rectangle 20"/>
          <p:cNvSpPr/>
          <p:nvPr/>
        </p:nvSpPr>
        <p:spPr>
          <a:xfrm>
            <a:off x="4365180" y="834813"/>
            <a:ext cx="2151036" cy="1261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4532771" y="70540"/>
            <a:ext cx="16942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2100" b="1" dirty="0" smtClean="0">
                <a:solidFill>
                  <a:schemeClr val="accent2">
                    <a:lumMod val="75000"/>
                  </a:schemeClr>
                </a:solidFill>
              </a:rPr>
              <a:t>Įgyvendinimo strategijos</a:t>
            </a:r>
            <a:endParaRPr lang="en-GB" altLang="lt-LT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Rectangle 22"/>
          <p:cNvSpPr/>
          <p:nvPr/>
        </p:nvSpPr>
        <p:spPr>
          <a:xfrm>
            <a:off x="7028982" y="834812"/>
            <a:ext cx="1575466" cy="50424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TextBox 23"/>
          <p:cNvSpPr txBox="1">
            <a:spLocks noChangeArrowheads="1"/>
          </p:cNvSpPr>
          <p:nvPr/>
        </p:nvSpPr>
        <p:spPr bwMode="auto">
          <a:xfrm>
            <a:off x="7020272" y="2780928"/>
            <a:ext cx="15121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t-LT" sz="2400" b="1" dirty="0" smtClean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lt-LT" altLang="lt-LT" sz="2400" b="1" dirty="0" smtClean="0">
                <a:solidFill>
                  <a:schemeClr val="accent2">
                    <a:lumMod val="75000"/>
                  </a:schemeClr>
                </a:solidFill>
              </a:rPr>
              <a:t>LYDER</a:t>
            </a:r>
            <a:r>
              <a:rPr lang="en-US" altLang="lt-LT" sz="24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lt-LT" altLang="lt-LT" sz="2400" b="1" dirty="0" smtClean="0">
                <a:solidFill>
                  <a:schemeClr val="accent2">
                    <a:lumMod val="75000"/>
                  </a:schemeClr>
                </a:solidFill>
              </a:rPr>
              <a:t>Ų LAIKAS 3“ </a:t>
            </a:r>
            <a:endParaRPr lang="en-GB" altLang="lt-L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TextBox 24"/>
          <p:cNvSpPr txBox="1">
            <a:spLocks noChangeArrowheads="1"/>
          </p:cNvSpPr>
          <p:nvPr/>
        </p:nvSpPr>
        <p:spPr bwMode="auto">
          <a:xfrm>
            <a:off x="4355976" y="2348880"/>
            <a:ext cx="216024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lt-LT" altLang="lt-LT" sz="1600" dirty="0" smtClean="0">
                <a:solidFill>
                  <a:schemeClr val="tx2">
                    <a:lumMod val="75000"/>
                  </a:schemeClr>
                </a:solidFill>
              </a:rPr>
              <a:t>PARTNERYSČIŲ KŪRIMAS IR STIPRINIMAS (realūs ir virtualūs lyderių tinklai)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en-GB" altLang="lt-L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1600" dirty="0" smtClean="0">
                <a:solidFill>
                  <a:schemeClr val="tx2">
                    <a:lumMod val="75000"/>
                  </a:schemeClr>
                </a:solidFill>
              </a:rPr>
              <a:t>Socialinis kapitalas</a:t>
            </a:r>
          </a:p>
        </p:txBody>
      </p:sp>
      <p:sp>
        <p:nvSpPr>
          <p:cNvPr id="57" name="TextBox 25"/>
          <p:cNvSpPr txBox="1">
            <a:spLocks noChangeArrowheads="1"/>
          </p:cNvSpPr>
          <p:nvPr/>
        </p:nvSpPr>
        <p:spPr bwMode="auto">
          <a:xfrm>
            <a:off x="4355976" y="836712"/>
            <a:ext cx="21602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lt-LT" altLang="lt-LT" sz="1600" dirty="0" smtClean="0">
                <a:solidFill>
                  <a:schemeClr val="tx2">
                    <a:lumMod val="75000"/>
                  </a:schemeClr>
                </a:solidFill>
              </a:rPr>
              <a:t>POZITYVI PROFESINĖ ŪGTIS (formalus ir neformalus mokymasis)</a:t>
            </a:r>
            <a:endParaRPr lang="en-GB" altLang="lt-L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lt-LT" altLang="lt-LT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1600" dirty="0" smtClean="0">
                <a:solidFill>
                  <a:schemeClr val="tx2">
                    <a:lumMod val="75000"/>
                  </a:schemeClr>
                </a:solidFill>
              </a:rPr>
              <a:t>Žmogiškasis kapitalas</a:t>
            </a:r>
          </a:p>
        </p:txBody>
      </p:sp>
      <p:sp>
        <p:nvSpPr>
          <p:cNvPr id="58" name="TextBox 26"/>
          <p:cNvSpPr txBox="1">
            <a:spLocks noChangeArrowheads="1"/>
          </p:cNvSpPr>
          <p:nvPr/>
        </p:nvSpPr>
        <p:spPr bwMode="auto">
          <a:xfrm>
            <a:off x="4355976" y="4077072"/>
            <a:ext cx="216024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lt-LT" altLang="lt-LT" sz="1600" dirty="0" smtClean="0">
                <a:solidFill>
                  <a:schemeClr val="tx2">
                    <a:lumMod val="75000"/>
                  </a:schemeClr>
                </a:solidFill>
              </a:rPr>
              <a:t>SPRENDIMAI MOKINIŲ PAŽANGAI (savivaldybės pokyčio projektas)</a:t>
            </a:r>
            <a:endParaRPr lang="en-GB" altLang="lt-L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lt-LT" altLang="lt-L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t-LT" altLang="lt-LT" sz="1600" dirty="0" smtClean="0">
                <a:solidFill>
                  <a:schemeClr val="tx2">
                    <a:lumMod val="75000"/>
                  </a:schemeClr>
                </a:solidFill>
              </a:rPr>
              <a:t>Sprendimų priėmimo kapitalas</a:t>
            </a:r>
          </a:p>
        </p:txBody>
      </p:sp>
      <p:sp>
        <p:nvSpPr>
          <p:cNvPr id="59" name="Right Arrow 29"/>
          <p:cNvSpPr/>
          <p:nvPr/>
        </p:nvSpPr>
        <p:spPr>
          <a:xfrm rot="10800000">
            <a:off x="1835696" y="1340768"/>
            <a:ext cx="378619" cy="1619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Right Arrow 30"/>
          <p:cNvSpPr/>
          <p:nvPr/>
        </p:nvSpPr>
        <p:spPr>
          <a:xfrm rot="10800000">
            <a:off x="1835696" y="2924944"/>
            <a:ext cx="378619" cy="1619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" name="Right Arrow 31"/>
          <p:cNvSpPr/>
          <p:nvPr/>
        </p:nvSpPr>
        <p:spPr>
          <a:xfrm rot="10800000">
            <a:off x="1835696" y="4797152"/>
            <a:ext cx="377429" cy="1619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2" name="Right Arrow 32"/>
          <p:cNvSpPr/>
          <p:nvPr/>
        </p:nvSpPr>
        <p:spPr>
          <a:xfrm rot="10800000">
            <a:off x="3995936" y="1340768"/>
            <a:ext cx="378619" cy="1619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3" name="Right Arrow 33"/>
          <p:cNvSpPr/>
          <p:nvPr/>
        </p:nvSpPr>
        <p:spPr>
          <a:xfrm rot="10800000">
            <a:off x="3995936" y="2996952"/>
            <a:ext cx="378619" cy="1619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Right Arrow 34"/>
          <p:cNvSpPr/>
          <p:nvPr/>
        </p:nvSpPr>
        <p:spPr>
          <a:xfrm rot="10800000">
            <a:off x="3995936" y="4797152"/>
            <a:ext cx="378619" cy="1619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Right Arrow 35"/>
          <p:cNvSpPr/>
          <p:nvPr/>
        </p:nvSpPr>
        <p:spPr>
          <a:xfrm rot="14250610">
            <a:off x="6513280" y="2086164"/>
            <a:ext cx="679266" cy="19503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Right Arrow 36"/>
          <p:cNvSpPr/>
          <p:nvPr/>
        </p:nvSpPr>
        <p:spPr>
          <a:xfrm rot="7513809">
            <a:off x="6424621" y="4142874"/>
            <a:ext cx="807657" cy="22705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Right Arrow 38"/>
          <p:cNvSpPr/>
          <p:nvPr/>
        </p:nvSpPr>
        <p:spPr>
          <a:xfrm rot="10800000">
            <a:off x="6732239" y="3068960"/>
            <a:ext cx="360189" cy="21550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TextBox 18"/>
          <p:cNvSpPr txBox="1">
            <a:spLocks noChangeArrowheads="1"/>
          </p:cNvSpPr>
          <p:nvPr/>
        </p:nvSpPr>
        <p:spPr bwMode="auto">
          <a:xfrm>
            <a:off x="2178746" y="187201"/>
            <a:ext cx="16703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lt-LT" altLang="lt-LT" sz="2100" b="1" dirty="0" smtClean="0">
                <a:solidFill>
                  <a:schemeClr val="accent2">
                    <a:lumMod val="75000"/>
                  </a:schemeClr>
                </a:solidFill>
              </a:rPr>
              <a:t>Rezultatai</a:t>
            </a:r>
            <a:endParaRPr lang="en-GB" altLang="lt-LT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lt-LT" dirty="0" smtClean="0"/>
              <a:t>Geros mokyklos modelio schema</a:t>
            </a: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08" y="980728"/>
            <a:ext cx="8763155" cy="57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38200" marR="0" lvl="0" indent="-8382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altLang="lt-LT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MS PGothic"/>
              </a:rPr>
              <a:t/>
            </a:r>
            <a:br>
              <a:rPr kumimoji="0" lang="lt-LT" altLang="lt-LT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MS PGothic"/>
              </a:rPr>
            </a:br>
            <a:endParaRPr kumimoji="0" lang="lt-LT" sz="3200" b="1" i="0" u="none" strike="noStrike" kern="120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charset="0"/>
              <a:ea typeface="MS PGothic" pitchFamily="34" charset="-128"/>
              <a:cs typeface="MS PGothic"/>
            </a:endParaRPr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1844"/>
          </a:xfrm>
        </p:spPr>
        <p:txBody>
          <a:bodyPr>
            <a:normAutofit/>
          </a:bodyPr>
          <a:lstStyle/>
          <a:p>
            <a:r>
              <a:rPr lang="lt-LT" b="1" cap="all" dirty="0" smtClean="0">
                <a:solidFill>
                  <a:schemeClr val="accent6">
                    <a:lumMod val="50000"/>
                  </a:schemeClr>
                </a:solidFill>
              </a:rPr>
              <a:t>KUR </a:t>
            </a:r>
            <a:r>
              <a:rPr lang="lt-LT" cap="all" dirty="0" err="1" smtClean="0">
                <a:solidFill>
                  <a:schemeClr val="accent6">
                    <a:lumMod val="50000"/>
                  </a:schemeClr>
                </a:solidFill>
              </a:rPr>
              <a:t>galiMA</a:t>
            </a:r>
            <a:r>
              <a:rPr lang="lt-LT" b="1" cap="all" dirty="0" smtClean="0">
                <a:solidFill>
                  <a:schemeClr val="accent6">
                    <a:lumMod val="50000"/>
                  </a:schemeClr>
                </a:solidFill>
              </a:rPr>
              <a:t> DALYVAUTI?</a:t>
            </a:r>
            <a:endParaRPr lang="lt-LT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Kurti ir įgyvendinti 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pokyčio projektą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lt-L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Mokytis Švietimo lyderystės 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magistrantūroje ar 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Neformaliojoje programoje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Išvykti į stažuotes Lietuvos ir </a:t>
            </a:r>
          </a:p>
          <a:p>
            <a:pPr>
              <a:spcBef>
                <a:spcPts val="0"/>
              </a:spcBef>
              <a:buNone/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     užsienio savivaldybėse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lt-L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Įsijungti į įvairias mokymo programas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lt-L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Burtis į švietimo lyderystės tinklus</a:t>
            </a:r>
          </a:p>
          <a:p>
            <a:pPr>
              <a:spcBef>
                <a:spcPts val="0"/>
              </a:spcBef>
            </a:pPr>
            <a:endParaRPr lang="lt-L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Simona_P\Documents\Lyderiu laikas 3\Foto\Magistr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960" y="1124744"/>
            <a:ext cx="459956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9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33612" y="134424"/>
            <a:ext cx="7419703" cy="835318"/>
          </a:xfrm>
        </p:spPr>
        <p:txBody>
          <a:bodyPr>
            <a:normAutofit/>
          </a:bodyPr>
          <a:lstStyle/>
          <a:p>
            <a:r>
              <a:rPr lang="lt-LT" sz="4000" cap="all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ŠVIETIMO LYDERYSTĖ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177" y="4635566"/>
            <a:ext cx="2259875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t-L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t-L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US" sz="16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26" name="Picture 2" descr="Image may contain: 18 people, people smiling, people standing, people sitting and in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64885"/>
            <a:ext cx="5817368" cy="45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0431" y="5552740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dirty="0" smtClean="0"/>
              <a:t>Šiuo metu studijuoja 74 magistrantai iš Pietų Lietuvos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38200" marR="0" lvl="0" indent="-8382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altLang="lt-LT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MS PGothic"/>
              </a:rPr>
              <a:t/>
            </a:r>
            <a:br>
              <a:rPr kumimoji="0" lang="lt-LT" altLang="lt-LT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MS PGothic"/>
              </a:rPr>
            </a:br>
            <a:endParaRPr kumimoji="0" lang="lt-LT" sz="3200" b="1" i="0" u="none" strike="noStrike" kern="120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charset="0"/>
              <a:ea typeface="MS PGothic" pitchFamily="34" charset="-128"/>
              <a:cs typeface="MS PGothic"/>
            </a:endParaRPr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850106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chemeClr val="accent6">
                    <a:lumMod val="50000"/>
                  </a:schemeClr>
                </a:solidFill>
              </a:rPr>
              <a:t>PRANEŠIMO AKCENTAI</a:t>
            </a:r>
            <a:endParaRPr lang="lt-LT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/>
          <a:lstStyle/>
          <a:p>
            <a:endParaRPr lang="lt-LT" sz="2800" dirty="0" smtClean="0"/>
          </a:p>
          <a:p>
            <a:r>
              <a:rPr lang="lt-LT" sz="2800" dirty="0"/>
              <a:t>P</a:t>
            </a:r>
            <a:r>
              <a:rPr lang="lt-LT" sz="2800" dirty="0" smtClean="0"/>
              <a:t>rojekto idėjos, veiklos ir jų naudingumas švietimui savivaldybėse.</a:t>
            </a:r>
          </a:p>
          <a:p>
            <a:pPr marL="0" indent="0">
              <a:buNone/>
            </a:pPr>
            <a:endParaRPr lang="lt-LT" sz="2800" dirty="0" smtClean="0"/>
          </a:p>
          <a:p>
            <a:r>
              <a:rPr lang="lt-LT" sz="2800" dirty="0" smtClean="0"/>
              <a:t>LL3 galimybės ir indėlis kuriant </a:t>
            </a:r>
            <a:r>
              <a:rPr lang="lt-LT" sz="2800" i="1" dirty="0" smtClean="0"/>
              <a:t>gerą mokyklą. </a:t>
            </a:r>
            <a:endParaRPr lang="lt-LT" sz="2800" i="1" dirty="0" smtClean="0"/>
          </a:p>
          <a:p>
            <a:pPr marL="0" indent="0">
              <a:buNone/>
            </a:pPr>
            <a:endParaRPr lang="lt-LT" sz="2800" i="1" dirty="0"/>
          </a:p>
          <a:p>
            <a:r>
              <a:rPr lang="lt-LT" sz="2800" dirty="0" smtClean="0"/>
              <a:t>„Lyderis be titulo“.</a:t>
            </a:r>
            <a:endParaRPr lang="lt-LT" sz="2800" dirty="0" smtClean="0"/>
          </a:p>
          <a:p>
            <a:endParaRPr lang="lt-LT" sz="2800" i="1" dirty="0"/>
          </a:p>
          <a:p>
            <a:endParaRPr lang="lt-LT" sz="2800" i="1" dirty="0" smtClean="0"/>
          </a:p>
          <a:p>
            <a:endParaRPr lang="lt-LT" sz="2800" dirty="0" smtClean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88" y="5949550"/>
            <a:ext cx="3273836" cy="93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79296" cy="936104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KO 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MES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 IŠMOKOME – PATIRTYS IR PAMOKOS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AutoShape 2" descr="Vaizdo rezultatas pagal u&amp;zcaron;klaus&amp;aogon; „insights“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grpSp>
        <p:nvGrpSpPr>
          <p:cNvPr id="3" name="Group 6"/>
          <p:cNvGrpSpPr/>
          <p:nvPr/>
        </p:nvGrpSpPr>
        <p:grpSpPr>
          <a:xfrm>
            <a:off x="0" y="1772816"/>
            <a:ext cx="9144000" cy="4624740"/>
            <a:chOff x="-3090" y="2233260"/>
            <a:chExt cx="9144000" cy="4624740"/>
          </a:xfrm>
        </p:grpSpPr>
        <p:sp>
          <p:nvSpPr>
            <p:cNvPr id="5" name="Rectangle 4"/>
            <p:cNvSpPr/>
            <p:nvPr/>
          </p:nvSpPr>
          <p:spPr>
            <a:xfrm>
              <a:off x="-3090" y="2233260"/>
              <a:ext cx="9144000" cy="46247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1134" r="-1134" b="14307"/>
            <a:stretch/>
          </p:blipFill>
          <p:spPr>
            <a:xfrm>
              <a:off x="1403648" y="2233260"/>
              <a:ext cx="6349271" cy="462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7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-73024" y="260648"/>
            <a:ext cx="9217024" cy="1156990"/>
          </a:xfrm>
        </p:spPr>
        <p:txBody>
          <a:bodyPr/>
          <a:lstStyle/>
          <a:p>
            <a:r>
              <a:rPr lang="lt-LT" cap="all" dirty="0" smtClean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lt-LT" cap="all" dirty="0">
                <a:solidFill>
                  <a:schemeClr val="accent2">
                    <a:lumMod val="75000"/>
                  </a:schemeClr>
                </a:solidFill>
              </a:rPr>
              <a:t>Lyderių </a:t>
            </a:r>
            <a:r>
              <a:rPr lang="lt-LT" cap="all" dirty="0" err="1" smtClean="0">
                <a:solidFill>
                  <a:schemeClr val="accent2">
                    <a:lumMod val="75000"/>
                  </a:schemeClr>
                </a:solidFill>
              </a:rPr>
              <a:t>laikO</a:t>
            </a:r>
            <a:r>
              <a:rPr lang="lt-LT" cap="al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t-LT" cap="all" dirty="0">
                <a:solidFill>
                  <a:schemeClr val="accent2">
                    <a:lumMod val="75000"/>
                  </a:schemeClr>
                </a:solidFill>
              </a:rPr>
              <a:t>2“ </a:t>
            </a:r>
            <a:r>
              <a:rPr lang="lt-LT" cap="all" dirty="0" err="1">
                <a:solidFill>
                  <a:schemeClr val="accent2">
                    <a:lumMod val="75000"/>
                  </a:schemeClr>
                </a:solidFill>
              </a:rPr>
              <a:t>longitudinio</a:t>
            </a:r>
            <a:r>
              <a:rPr lang="lt-LT" cap="all" dirty="0">
                <a:solidFill>
                  <a:schemeClr val="accent2">
                    <a:lumMod val="75000"/>
                  </a:schemeClr>
                </a:solidFill>
              </a:rPr>
              <a:t> tyrimo </a:t>
            </a:r>
            <a:r>
              <a:rPr lang="lt-LT" cap="all" dirty="0" smtClean="0">
                <a:solidFill>
                  <a:schemeClr val="accent2">
                    <a:lumMod val="75000"/>
                  </a:schemeClr>
                </a:solidFill>
              </a:rPr>
              <a:t>išvados</a:t>
            </a:r>
            <a:endParaRPr lang="lt-LT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3989040"/>
          </a:xfrm>
        </p:spPr>
        <p:txBody>
          <a:bodyPr/>
          <a:lstStyle/>
          <a:p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Švietimo lyderystė prasminga, kai </a:t>
            </a:r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paveiki mokinių mokymuisi ir rezultatams.</a:t>
            </a:r>
          </a:p>
          <a:p>
            <a:r>
              <a:rPr lang="lt-LT" sz="2400" dirty="0">
                <a:solidFill>
                  <a:schemeClr val="accent1">
                    <a:lumMod val="75000"/>
                  </a:schemeClr>
                </a:solidFill>
              </a:rPr>
              <a:t>Mokytojo lyderio </a:t>
            </a:r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įtakos </a:t>
            </a:r>
            <a:r>
              <a:rPr lang="lt-LT" sz="2400" dirty="0">
                <a:solidFill>
                  <a:schemeClr val="accent1">
                    <a:lumMod val="75000"/>
                  </a:schemeClr>
                </a:solidFill>
              </a:rPr>
              <a:t>laukas – pirmiausiai </a:t>
            </a:r>
            <a:r>
              <a:rPr lang="lt-LT" sz="2400" b="1" dirty="0">
                <a:solidFill>
                  <a:schemeClr val="accent1">
                    <a:lumMod val="75000"/>
                  </a:schemeClr>
                </a:solidFill>
              </a:rPr>
              <a:t>mokinių gyvenimas mokykloje</a:t>
            </a:r>
            <a:r>
              <a:rPr lang="lt-L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ir pamokoje.</a:t>
            </a:r>
            <a:endParaRPr lang="lt-LT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Mokyklos direktorius – pirmiausia mokymosi lyderis</a:t>
            </a:r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Dalytis </a:t>
            </a:r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lyderyste ir atsakomybe </a:t>
            </a:r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švietime reikia norėti ir mokėti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erai, kai tai inicijuoja švietimo skyriai. </a:t>
            </a:r>
          </a:p>
          <a:p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Lyderystė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lt-L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sklaida švietimo sistemoje – tik kartu su ugdymo inovacijos diegimu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lt-LT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164" y="5911572"/>
            <a:ext cx="327383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Tai kas vis dėlto yra </a:t>
            </a:r>
            <a:r>
              <a:rPr lang="lt-LT" dirty="0" smtClean="0"/>
              <a:t>svarbiausia?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lt-LT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lt-LT" sz="3600" b="1" dirty="0" smtClean="0">
                <a:solidFill>
                  <a:schemeClr val="tx2"/>
                </a:solidFill>
              </a:rPr>
              <a:t>SISTEMINIAI KOKYBINIAI POKYČIAI ŠVIETIMO SRITYJE (SAVIVALDYBĖSE/MOKYKLOSE)</a:t>
            </a:r>
            <a:endParaRPr lang="lt-LT" sz="3600" b="1" dirty="0">
              <a:solidFill>
                <a:schemeClr val="tx2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164" y="5925231"/>
            <a:ext cx="327383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sz="4000" b="1" dirty="0"/>
              <a:t>„Nieko nėra galingesnio už idėją, </a:t>
            </a:r>
          </a:p>
          <a:p>
            <a:pPr marL="0" indent="0" algn="ctr">
              <a:buNone/>
            </a:pPr>
            <a:r>
              <a:rPr lang="lt-LT" sz="4000" b="1" dirty="0" smtClean="0"/>
              <a:t>kuriai </a:t>
            </a:r>
            <a:r>
              <a:rPr lang="lt-LT" sz="4000" b="1" dirty="0"/>
              <a:t>atėjo laikas“ (V. Hugo</a:t>
            </a:r>
            <a:r>
              <a:rPr lang="lt-LT" sz="4000" b="1" dirty="0" smtClean="0"/>
              <a:t>)</a:t>
            </a:r>
          </a:p>
          <a:p>
            <a:pPr marL="0" indent="0" algn="ctr">
              <a:buNone/>
            </a:pPr>
            <a:endParaRPr lang="lt-LT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lt-LT" sz="8000" b="1" dirty="0" smtClean="0">
                <a:solidFill>
                  <a:srgbClr val="C00000"/>
                </a:solidFill>
              </a:rPr>
              <a:t>Kam atėjo laikas?</a:t>
            </a:r>
            <a:endParaRPr lang="lt-LT" sz="8000" b="1" dirty="0">
              <a:solidFill>
                <a:srgbClr val="C00000"/>
              </a:solidFill>
            </a:endParaRPr>
          </a:p>
          <a:p>
            <a:endParaRPr lang="lt-LT" sz="40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164" y="5928196"/>
            <a:ext cx="327383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114800" cy="5073427"/>
          </a:xfrm>
        </p:spPr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dirty="0" smtClean="0"/>
              <a:t>„</a:t>
            </a:r>
            <a:r>
              <a:rPr lang="lt-LT" sz="4400" b="1" i="1" dirty="0" smtClean="0"/>
              <a:t>Kiekvieną dieną pranokite save tokius, kokie buvote vakar“</a:t>
            </a:r>
            <a:endParaRPr lang="lt-LT" sz="4400" b="1" i="1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2445" y="692696"/>
            <a:ext cx="3794370" cy="54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i="1" dirty="0" smtClean="0"/>
              <a:t>Keturios įgimtos galios</a:t>
            </a:r>
            <a:endParaRPr lang="lt-LT" sz="4400" i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b="1" i="1" dirty="0" smtClean="0">
                <a:solidFill>
                  <a:schemeClr val="tx2"/>
                </a:solidFill>
              </a:rPr>
              <a:t>Pirmoji įgimta galia.</a:t>
            </a:r>
          </a:p>
          <a:p>
            <a:pPr marL="0" indent="0">
              <a:buNone/>
            </a:pPr>
            <a:endParaRPr lang="lt-LT" sz="32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lt-LT" sz="3200" b="1" i="1" dirty="0" smtClean="0">
                <a:solidFill>
                  <a:schemeClr val="tx2"/>
                </a:solidFill>
              </a:rPr>
              <a:t>Mes visi, gyvi šią akimirką, turime galios kiekvieną dieną dirbti demonstruodami visa,</a:t>
            </a:r>
          </a:p>
          <a:p>
            <a:pPr marL="0" indent="0">
              <a:buNone/>
            </a:pPr>
            <a:r>
              <a:rPr lang="lt-LT" sz="3200" b="1" i="1" dirty="0" smtClean="0">
                <a:solidFill>
                  <a:schemeClr val="tx2"/>
                </a:solidFill>
              </a:rPr>
              <a:t> ką savyje turime Absoliučiai Geriausia.</a:t>
            </a:r>
          </a:p>
          <a:p>
            <a:pPr marL="0" indent="0">
              <a:buNone/>
            </a:pPr>
            <a:r>
              <a:rPr lang="lt-LT" sz="3200" b="1" i="1" dirty="0" smtClean="0">
                <a:solidFill>
                  <a:schemeClr val="tx2"/>
                </a:solidFill>
              </a:rPr>
              <a:t>Ir tam mums nereikia jokių titulų.</a:t>
            </a:r>
            <a:endParaRPr lang="lt-LT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b="1" i="1" dirty="0" smtClean="0">
                <a:solidFill>
                  <a:schemeClr val="tx2"/>
                </a:solidFill>
              </a:rPr>
              <a:t>Antroji </a:t>
            </a:r>
            <a:r>
              <a:rPr lang="lt-LT" sz="3200" b="1" i="1" dirty="0">
                <a:solidFill>
                  <a:schemeClr val="tx2"/>
                </a:solidFill>
              </a:rPr>
              <a:t>įgimta </a:t>
            </a:r>
            <a:r>
              <a:rPr lang="lt-LT" sz="3200" b="1" i="1" dirty="0" smtClean="0">
                <a:solidFill>
                  <a:schemeClr val="tx2"/>
                </a:solidFill>
              </a:rPr>
              <a:t>galia.</a:t>
            </a:r>
          </a:p>
          <a:p>
            <a:pPr marL="0" indent="0">
              <a:buNone/>
            </a:pPr>
            <a:endParaRPr lang="lt-LT" sz="32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lt-LT" sz="3200" b="1" i="1" dirty="0" smtClean="0">
                <a:solidFill>
                  <a:schemeClr val="tx2"/>
                </a:solidFill>
              </a:rPr>
              <a:t>Mes visi, gyvi šiandien, turime galios įkvėpti, teigiamai veikti ir pakylėti kiekvieną sutiktą žmogų. </a:t>
            </a:r>
          </a:p>
          <a:p>
            <a:pPr marL="0" indent="0">
              <a:buNone/>
            </a:pPr>
            <a:r>
              <a:rPr lang="lt-LT" sz="3200" b="1" i="1" dirty="0" smtClean="0">
                <a:solidFill>
                  <a:schemeClr val="tx2"/>
                </a:solidFill>
              </a:rPr>
              <a:t>Ir tam mums nereikia jokių titulų.</a:t>
            </a:r>
            <a:endParaRPr lang="lt-LT" sz="32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549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b="1" i="1" dirty="0" smtClean="0">
                <a:solidFill>
                  <a:schemeClr val="tx2"/>
                </a:solidFill>
              </a:rPr>
              <a:t>Trečioji </a:t>
            </a:r>
            <a:r>
              <a:rPr lang="lt-LT" sz="3200" b="1" i="1" dirty="0">
                <a:solidFill>
                  <a:schemeClr val="tx2"/>
                </a:solidFill>
              </a:rPr>
              <a:t>įgimta </a:t>
            </a:r>
            <a:r>
              <a:rPr lang="lt-LT" sz="3200" b="1" i="1" dirty="0" smtClean="0">
                <a:solidFill>
                  <a:schemeClr val="tx2"/>
                </a:solidFill>
              </a:rPr>
              <a:t>galia.</a:t>
            </a:r>
          </a:p>
          <a:p>
            <a:pPr marL="0" indent="0">
              <a:buNone/>
            </a:pPr>
            <a:endParaRPr lang="lt-LT" sz="32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lt-LT" sz="3200" b="1" i="1" dirty="0" smtClean="0">
                <a:solidFill>
                  <a:schemeClr val="tx2"/>
                </a:solidFill>
              </a:rPr>
              <a:t>Mes visi, kupini gyvybės, galime įgyvendinti teigiamus pokyčius nepalankių aplinkybių akivaizdoje.</a:t>
            </a:r>
          </a:p>
          <a:p>
            <a:pPr marL="0" indent="0">
              <a:buNone/>
            </a:pPr>
            <a:r>
              <a:rPr lang="lt-LT" sz="3200" b="1" i="1" dirty="0" smtClean="0">
                <a:solidFill>
                  <a:schemeClr val="tx2"/>
                </a:solidFill>
              </a:rPr>
              <a:t>Ir tam mums nereikia jokių titulų.</a:t>
            </a:r>
            <a:endParaRPr lang="lt-LT" sz="32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13409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z="3200" b="1" i="1" dirty="0" smtClean="0">
                <a:solidFill>
                  <a:srgbClr val="1F497D"/>
                </a:solidFill>
              </a:rPr>
              <a:t>Ketvirtoji </a:t>
            </a:r>
            <a:r>
              <a:rPr lang="lt-LT" sz="3200" b="1" i="1" dirty="0">
                <a:solidFill>
                  <a:srgbClr val="1F497D"/>
                </a:solidFill>
              </a:rPr>
              <a:t>įgimta </a:t>
            </a:r>
            <a:r>
              <a:rPr lang="lt-LT" sz="3200" b="1" i="1" dirty="0" smtClean="0">
                <a:solidFill>
                  <a:srgbClr val="1F497D"/>
                </a:solidFill>
              </a:rPr>
              <a:t>galia.</a:t>
            </a:r>
          </a:p>
          <a:p>
            <a:pPr marL="0" lvl="0" indent="0">
              <a:buNone/>
            </a:pPr>
            <a:endParaRPr lang="lt-LT" sz="3200" b="1" i="1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lt-LT" sz="3200" b="1" i="1" dirty="0" smtClean="0">
                <a:solidFill>
                  <a:srgbClr val="1F497D"/>
                </a:solidFill>
              </a:rPr>
              <a:t>Mes visi, gyvenantys </a:t>
            </a:r>
            <a:r>
              <a:rPr lang="lt-LT" sz="3200" b="1" i="1" dirty="0" err="1" smtClean="0">
                <a:solidFill>
                  <a:srgbClr val="1F497D"/>
                </a:solidFill>
              </a:rPr>
              <a:t>lyderiavimo</a:t>
            </a:r>
            <a:r>
              <a:rPr lang="lt-LT" sz="3200" b="1" i="1" dirty="0" smtClean="0">
                <a:solidFill>
                  <a:srgbClr val="1F497D"/>
                </a:solidFill>
              </a:rPr>
              <a:t> tiesomis, galime pagarbiai, supratingai ir geranoriškai elgtis su visais savininkais ir dalininkais – ir tai darydami kelti organizacijos kultūrą iki tobulo lygio.</a:t>
            </a:r>
          </a:p>
          <a:p>
            <a:pPr marL="0" lvl="0" indent="0">
              <a:buNone/>
            </a:pPr>
            <a:r>
              <a:rPr lang="lt-LT" sz="3200" b="1" i="1" dirty="0" smtClean="0">
                <a:solidFill>
                  <a:srgbClr val="1F497D"/>
                </a:solidFill>
              </a:rPr>
              <a:t>Ir tam mums nereikia jokių titulų.</a:t>
            </a:r>
            <a:endParaRPr lang="lt-LT" sz="3200" b="1" i="1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928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749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624" y="3573016"/>
            <a:ext cx="71287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lt-LT" sz="4400" b="1" kern="0" dirty="0" smtClean="0">
                <a:solidFill>
                  <a:srgbClr val="002060"/>
                </a:solidFill>
                <a:latin typeface="+mj-lt"/>
                <a:ea typeface="+mj-ea"/>
              </a:rPr>
              <a:t>15 </a:t>
            </a:r>
            <a:r>
              <a:rPr lang="lt-LT" sz="4400" b="1" kern="0" cap="all" dirty="0" smtClean="0">
                <a:solidFill>
                  <a:srgbClr val="002060"/>
                </a:solidFill>
                <a:latin typeface="+mj-lt"/>
                <a:ea typeface="+mj-ea"/>
              </a:rPr>
              <a:t>svarbiausių </a:t>
            </a:r>
            <a:r>
              <a:rPr lang="lt-LT" sz="4400" b="1" kern="0" dirty="0" smtClean="0">
                <a:solidFill>
                  <a:srgbClr val="002060"/>
                </a:solidFill>
                <a:latin typeface="+mj-lt"/>
                <a:ea typeface="+mj-ea"/>
              </a:rPr>
              <a:t>KLAUSIMŲ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95569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116632"/>
            <a:ext cx="8856984" cy="720080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KAS YRA „LYDERIŲ LAIKAS 3“?</a:t>
            </a:r>
            <a:endParaRPr lang="lt-LT" sz="2400" dirty="0"/>
          </a:p>
        </p:txBody>
      </p:sp>
      <p:pic>
        <p:nvPicPr>
          <p:cNvPr id="4" name="Picture 2" descr="C:\Users\Kotryna\Desktop\IMGP69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9"/>
          <a:stretch/>
        </p:blipFill>
        <p:spPr bwMode="auto">
          <a:xfrm>
            <a:off x="827584" y="2132856"/>
            <a:ext cx="7488832" cy="44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7504" y="1052736"/>
            <a:ext cx="88569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lt-L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galaikė</a:t>
            </a:r>
            <a:r>
              <a:rPr kumimoji="0" lang="lt-L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nacionalinė investicija į Lietuvos švietimo lyderius dėl </a:t>
            </a:r>
            <a:r>
              <a:rPr lang="lt-LT" sz="28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vaikų mok</a:t>
            </a:r>
            <a:r>
              <a:rPr kumimoji="0" lang="lt-L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ymosi</a:t>
            </a:r>
            <a:r>
              <a:rPr kumimoji="0" lang="lt-L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pažangos </a:t>
            </a:r>
            <a:endParaRPr kumimoji="0" lang="lt-LT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27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smm_naujaus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1941080" cy="85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A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12319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logo-mt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01008"/>
            <a:ext cx="1981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sm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96136" y="4077072"/>
            <a:ext cx="2711450" cy="5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C:\Users\LLL\AppData\Local\Microsoft\Windows\Temporary Internet Files\Content.Outlook\MVIU4FNS\logo-sf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301208"/>
            <a:ext cx="2381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17432" cy="720080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KAS PADEDA ĮGYVENDINTI PROJEKTĄ ?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3067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560840" cy="1584176"/>
          </a:xfrm>
        </p:spPr>
        <p:txBody>
          <a:bodyPr/>
          <a:lstStyle/>
          <a:p>
            <a:pPr algn="l"/>
            <a:r>
              <a:rPr lang="lt-LT" sz="3600" i="1" u="sng" dirty="0" smtClean="0">
                <a:solidFill>
                  <a:schemeClr val="tx2"/>
                </a:solidFill>
                <a:hlinkClick r:id="rId3"/>
              </a:rPr>
              <a:t>Įkvėpti ir sustiprinti Lietuvos švietimo bendruomenę imtis </a:t>
            </a:r>
            <a:r>
              <a:rPr lang="lt-LT" altLang="lt-LT" sz="3600" i="1" u="sng" dirty="0" smtClean="0">
                <a:solidFill>
                  <a:schemeClr val="tx2"/>
                </a:solidFill>
                <a:hlinkClick r:id="rId3"/>
              </a:rPr>
              <a:t>kokybinių pokyčių </a:t>
            </a:r>
            <a:r>
              <a:rPr lang="lt-LT" altLang="lt-LT" sz="3600" i="1" u="sng" dirty="0">
                <a:solidFill>
                  <a:schemeClr val="tx2"/>
                </a:solidFill>
                <a:hlinkClick r:id="rId3"/>
              </a:rPr>
              <a:t>savo organizacijose </a:t>
            </a:r>
            <a:r>
              <a:rPr lang="lt-LT" altLang="lt-LT" sz="3600" i="1" u="sng" dirty="0" smtClean="0">
                <a:solidFill>
                  <a:schemeClr val="tx2"/>
                </a:solidFill>
                <a:hlinkClick r:id="rId3"/>
              </a:rPr>
              <a:t>vardan </a:t>
            </a:r>
            <a:r>
              <a:rPr lang="lt-LT" altLang="lt-LT" sz="3600" i="1" u="sng" dirty="0">
                <a:solidFill>
                  <a:schemeClr val="tx2"/>
                </a:solidFill>
                <a:hlinkClick r:id="rId3"/>
              </a:rPr>
              <a:t>mokinių mokymosi </a:t>
            </a:r>
            <a:r>
              <a:rPr lang="lt-LT" altLang="lt-LT" sz="3600" i="1" u="sng" dirty="0" smtClean="0">
                <a:solidFill>
                  <a:schemeClr val="tx2"/>
                </a:solidFill>
                <a:hlinkClick r:id="rId3"/>
              </a:rPr>
              <a:t>pažangos</a:t>
            </a:r>
            <a:endParaRPr lang="lt-LT" sz="3600" i="1" u="sng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771800" y="836712"/>
            <a:ext cx="3159968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</a:t>
            </a:r>
            <a:r>
              <a:rPr kumimoji="0" lang="lt-LT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SIEKIAMA</a:t>
            </a: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</a:t>
            </a:r>
            <a:b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lt-LT" alt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lt-LT" alt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lt-L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5536" y="3573016"/>
            <a:ext cx="86409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kumimoji="0" lang="lt-L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16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79296" cy="476672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KOKIA PROJEKTO ISTORIJA?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34055" r="5065" b="26937"/>
          <a:stretch/>
        </p:blipFill>
        <p:spPr>
          <a:xfrm>
            <a:off x="0" y="2708920"/>
            <a:ext cx="5796136" cy="2401721"/>
          </a:xfrm>
        </p:spPr>
      </p:pic>
      <p:pic>
        <p:nvPicPr>
          <p:cNvPr id="1026" name="Picture 2" descr="H:\Foto\Koliazas_AutoCollage_42_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2766371" cy="1844824"/>
          </a:xfrm>
          <a:prstGeom prst="rect">
            <a:avLst/>
          </a:prstGeom>
          <a:noFill/>
        </p:spPr>
      </p:pic>
      <p:pic>
        <p:nvPicPr>
          <p:cNvPr id="1027" name="Picture 3" descr="H:\Foto\Konsultantai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08920"/>
            <a:ext cx="3563888" cy="2672916"/>
          </a:xfrm>
          <a:prstGeom prst="rect">
            <a:avLst/>
          </a:prstGeom>
          <a:noFill/>
        </p:spPr>
      </p:pic>
      <p:pic>
        <p:nvPicPr>
          <p:cNvPr id="8" name="Picture 2" descr="H:\Foto\Magistr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011460"/>
            <a:ext cx="2808312" cy="1846540"/>
          </a:xfrm>
          <a:prstGeom prst="rect">
            <a:avLst/>
          </a:prstGeom>
          <a:noFill/>
        </p:spPr>
      </p:pic>
      <p:pic>
        <p:nvPicPr>
          <p:cNvPr id="1029" name="Picture 5" descr="H:\Foto\06 07 01 Backonys3 0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682"/>
            <a:ext cx="2987824" cy="2241096"/>
          </a:xfrm>
          <a:prstGeom prst="rect">
            <a:avLst/>
          </a:prstGeom>
          <a:noFill/>
        </p:spPr>
      </p:pic>
      <p:pic>
        <p:nvPicPr>
          <p:cNvPr id="1031" name="Picture 7" descr="H:\Foto\11 05 18 LL baigiamosios konf 1 diena SMM 1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1194" y="548680"/>
            <a:ext cx="6352806" cy="2232248"/>
          </a:xfrm>
          <a:prstGeom prst="rect">
            <a:avLst/>
          </a:prstGeom>
          <a:noFill/>
        </p:spPr>
      </p:pic>
      <p:pic>
        <p:nvPicPr>
          <p:cNvPr id="1032" name="Picture 8" descr="H:\Foto\IMGP69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3" y="5301209"/>
            <a:ext cx="2362345" cy="1556792"/>
          </a:xfrm>
          <a:prstGeom prst="rect">
            <a:avLst/>
          </a:prstGeom>
          <a:noFill/>
        </p:spPr>
      </p:pic>
      <p:pic>
        <p:nvPicPr>
          <p:cNvPr id="1033" name="Picture 9" descr="H:\Foto\Knygo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37271" y="5301208"/>
            <a:ext cx="1506729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9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lt-LT" dirty="0" smtClean="0"/>
              <a:t>Kas dalyvauja?</a:t>
            </a:r>
            <a:endParaRPr lang="lt-LT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764704"/>
            <a:ext cx="5173667" cy="41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40968"/>
            <a:ext cx="466962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539" y="1291927"/>
            <a:ext cx="682783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1844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KAM SKIRTAS PROJEKTAS? 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2123728" y="1484784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Bendrojo ugdymo, </a:t>
            </a:r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profesinio rengimo, neformaliojo </a:t>
            </a:r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švieti</a:t>
            </a:r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 </a:t>
            </a:r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mokyklų vadovams, pavaduotojams ir vadybinę</a:t>
            </a:r>
          </a:p>
          <a:p>
            <a:pPr algn="r"/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karjerą planuojantiems švietimo lyderiams</a:t>
            </a:r>
            <a:endParaRPr lang="lt-LT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716016" y="1844824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Bendrojo ugdymo, 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profesinio rengimo, 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neformaliojo 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švieti</a:t>
            </a:r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 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lt-LT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mokytojams</a:t>
            </a:r>
            <a:endParaRPr lang="lt-LT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5004048" y="3501008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Nacionalinio ir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savivaldybių lygmens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švietimo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vadybininkams</a:t>
            </a:r>
            <a:endParaRPr lang="lt-LT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3851920" y="5013176"/>
            <a:ext cx="1971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Užsienio lietuvių 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bendruomenių lyderiams</a:t>
            </a:r>
            <a:endParaRPr lang="lt-LT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1835696" y="3212976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 švietimo sistemos 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darbuotojams – švietimo 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bendruomenės nariams</a:t>
            </a:r>
            <a:endParaRPr lang="lt-LT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1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Uzbekija ruosinys 2011</Template>
  <TotalTime>12105</TotalTime>
  <Words>829</Words>
  <Application>Microsoft Office PowerPoint</Application>
  <PresentationFormat>Demonstracija ekrane (4:3)</PresentationFormat>
  <Paragraphs>222</Paragraphs>
  <Slides>28</Slides>
  <Notes>12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28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Wingdings</vt:lpstr>
      <vt:lpstr>Office tema</vt:lpstr>
      <vt:lpstr>Lyderių laikas 3 – Gerai mokyklai </vt:lpstr>
      <vt:lpstr>PRANEŠIMO AKCENTAI</vt:lpstr>
      <vt:lpstr>„PowerPoint“ pateiktis</vt:lpstr>
      <vt:lpstr>KAS YRA „LYDERIŲ LAIKAS 3“?</vt:lpstr>
      <vt:lpstr>KAS PADEDA ĮGYVENDINTI PROJEKTĄ ?</vt:lpstr>
      <vt:lpstr>Įkvėpti ir sustiprinti Lietuvos švietimo bendruomenę imtis kokybinių pokyčių savo organizacijose vardan mokinių mokymosi pažangos</vt:lpstr>
      <vt:lpstr>KOKIA PROJEKTO ISTORIJA? </vt:lpstr>
      <vt:lpstr>Kas dalyvauja?</vt:lpstr>
      <vt:lpstr>KAM SKIRTAS PROJEKTAS? </vt:lpstr>
      <vt:lpstr>KUO REMIAMASI?</vt:lpstr>
      <vt:lpstr>„PowerPoint“ pateiktis</vt:lpstr>
      <vt:lpstr>KOKIOS YRA PROJEKTO VEIKLOS? (1)</vt:lpstr>
      <vt:lpstr>KOKIOS YRA PROJEKTO VEIKLOS? (2)</vt:lpstr>
      <vt:lpstr>KAIP VEIKIAMA? </vt:lpstr>
      <vt:lpstr>KAIP KURIAMI POKYČIO PROJEKTAI? (1)</vt:lpstr>
      <vt:lpstr>„PowerPoint“ pateiktis</vt:lpstr>
      <vt:lpstr>Geros mokyklos modelio schema</vt:lpstr>
      <vt:lpstr>KUR galiMA DALYVAUTI?</vt:lpstr>
      <vt:lpstr>ŠVIETIMO LYDERYSTĖ</vt:lpstr>
      <vt:lpstr>KO MES IŠMOKOME – PATIRTYS IR PAMOKOS</vt:lpstr>
      <vt:lpstr>„Lyderių laikO 2“ longitudinio tyrimo išvados</vt:lpstr>
      <vt:lpstr>Tai kas vis dėlto yra svarbiausia?</vt:lpstr>
      <vt:lpstr>„PowerPoint“ pateiktis</vt:lpstr>
      <vt:lpstr>„PowerPoint“ pateiktis</vt:lpstr>
      <vt:lpstr>Keturios įgimtos galios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Pedagogų situacija Europos sąjungoje; pasiekimai ir iššūkiai</dc:title>
  <dc:creator>Egle</dc:creator>
  <cp:lastModifiedBy>Marius</cp:lastModifiedBy>
  <cp:revision>985</cp:revision>
  <cp:lastPrinted>2014-11-10T16:21:13Z</cp:lastPrinted>
  <dcterms:created xsi:type="dcterms:W3CDTF">2010-06-15T15:47:03Z</dcterms:created>
  <dcterms:modified xsi:type="dcterms:W3CDTF">2017-12-12T20:14:45Z</dcterms:modified>
</cp:coreProperties>
</file>