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</p:sldMasterIdLst>
  <p:sldIdLst>
    <p:sldId id="256" r:id="rId7"/>
    <p:sldId id="261" r:id="rId8"/>
    <p:sldId id="270" r:id="rId9"/>
    <p:sldId id="278" r:id="rId10"/>
    <p:sldId id="274" r:id="rId11"/>
    <p:sldId id="269" r:id="rId12"/>
    <p:sldId id="265" r:id="rId13"/>
    <p:sldId id="258" r:id="rId14"/>
    <p:sldId id="276" r:id="rId15"/>
    <p:sldId id="277" r:id="rId16"/>
    <p:sldId id="275" r:id="rId17"/>
    <p:sldId id="266" r:id="rId18"/>
    <p:sldId id="260" r:id="rId19"/>
    <p:sldId id="259" r:id="rId20"/>
    <p:sldId id="279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431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393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068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3AE5-C5BA-4FE3-9D66-CF004BDA2566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4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43F2B-6E51-464B-9356-DFE33394DA20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4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EF77B-3115-4342-881D-3BF0BD4C1219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4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A235A-24DF-4495-816D-16168D00D527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6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3E278-2195-4092-87FB-DCCBF4D356CC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6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4D4B-5FC5-43D3-9CE3-89EADEFFF638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14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8FA7-D251-4B64-89F3-4FD75760A922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8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3735B-BBCC-41E9-93A6-4A153E778652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7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1065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3A421-0B96-4E50-BF5C-7A03B5B7C186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9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9CA25-912E-4486-B3A2-9EACD01E52F2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1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6D6C9-91AB-46FC-978F-4D27D28E9788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47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3AE5-C5BA-4FE3-9D66-CF004BDA2566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6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43F2B-6E51-464B-9356-DFE33394DA20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89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EF77B-3115-4342-881D-3BF0BD4C1219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79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A235A-24DF-4495-816D-16168D00D527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61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3E278-2195-4092-87FB-DCCBF4D356CC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20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4D4B-5FC5-43D3-9CE3-89EADEFFF638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3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8FA7-D251-4B64-89F3-4FD75760A922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8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4465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3735B-BBCC-41E9-93A6-4A153E778652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27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3A421-0B96-4E50-BF5C-7A03B5B7C186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9CA25-912E-4486-B3A2-9EACD01E52F2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5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6D6C9-91AB-46FC-978F-4D27D28E9788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55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3AE5-C5BA-4FE3-9D66-CF004BDA2566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04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43F2B-6E51-464B-9356-DFE33394DA20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47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EF77B-3115-4342-881D-3BF0BD4C1219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2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A235A-24DF-4495-816D-16168D00D527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32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3E278-2195-4092-87FB-DCCBF4D356CC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1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4D4B-5FC5-43D3-9CE3-89EADEFFF638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2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5490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8FA7-D251-4B64-89F3-4FD75760A922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3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3735B-BBCC-41E9-93A6-4A153E778652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72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3A421-0B96-4E50-BF5C-7A03B5B7C186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2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9CA25-912E-4486-B3A2-9EACD01E52F2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75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t-LT">
              <a:solidFill>
                <a:srgbClr val="00000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6D6C9-91AB-46FC-978F-4D27D28E9788}" type="slidenum">
              <a:rPr lang="en-US" altLang="lt-LT">
                <a:solidFill>
                  <a:srgbClr val="000000"/>
                </a:solidFill>
              </a:rPr>
              <a:pPr/>
              <a:t>‹#›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41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DC541-2C80-453F-92B2-A15532DF857E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29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66AFB-97F8-46ED-9F5D-1DD30918286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44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81FC-5056-4F70-8E26-4E346FCCE6D3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38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01A8-4514-4D2C-9F35-57FC67DF9539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25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0071-F4AF-4C56-82C7-1113F80AE48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4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474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2DEB-013C-415C-BE79-5CB398E64BB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60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48CF8-C8AD-4962-B5AA-C108C06A894C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37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0F84-0845-406A-8C80-8738A49457D5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28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ECD9-01F0-4A68-912F-E72ABB28C63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94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B525-A17E-4949-9BEE-DA844253B1A2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8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5D93-8313-4A38-90CC-93C5C658483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0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Pavadinimas ir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00113" y="692150"/>
            <a:ext cx="7786687" cy="56197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Lentelės vietos rezervavimo ženklas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04165-D885-4124-9D3E-FF706A66D8AC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25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Pavadinimas, turinys ir dviejų stulpelių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00113" y="692150"/>
            <a:ext cx="7786687" cy="56197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9BF8-91BC-4BB4-BC31-BDA976AC819A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81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65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87904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3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77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38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43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65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459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95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84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7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393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519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193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31C9-7B47-4574-8414-AE2DDC0FA512}" type="datetimeFigureOut">
              <a:rPr lang="lt-LT" smtClean="0"/>
              <a:t>2017.12.12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9D23-21E1-4816-8E1E-620781C53D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871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lt-L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lt-L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D7A242-93CD-4CB2-ABA4-CB47C81FDEC6}" type="slidenum">
              <a:rPr lang="en-US" altLang="lt-L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lt-L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2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lt-L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lt-L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D7A242-93CD-4CB2-ABA4-CB47C81FDEC6}" type="slidenum">
              <a:rPr lang="en-US" altLang="lt-L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lt-L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lt-L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lt-L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D7A242-93CD-4CB2-ABA4-CB47C81FDEC6}" type="slidenum">
              <a:rPr lang="en-US" altLang="lt-L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lt-L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8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692150"/>
            <a:ext cx="778668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Spustelėkite, jei norite keisite ruoš. pav. stilių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Spustelėkite ruošinio teksto stiliams keisti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24E81-E16E-43C4-94F1-E46232DAB41B}" type="slidenum">
              <a:rPr lang="lt-L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95288" cy="6858000"/>
          </a:xfrm>
          <a:prstGeom prst="rect">
            <a:avLst/>
          </a:prstGeom>
          <a:solidFill>
            <a:srgbClr val="873A6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lt-LT" altLang="lt-LT" smtClean="0">
              <a:solidFill>
                <a:srgbClr val="0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7207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66813" y="115888"/>
            <a:ext cx="6284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>
                <a:solidFill>
                  <a:srgbClr val="000000"/>
                </a:solidFill>
                <a:latin typeface="Palemonas" pitchFamily="18" charset="0"/>
              </a:rPr>
              <a:t>NACIONALIN</a:t>
            </a:r>
            <a:r>
              <a:rPr lang="lt-LT" sz="1000" b="1" smtClean="0">
                <a:solidFill>
                  <a:srgbClr val="000000"/>
                </a:solidFill>
                <a:latin typeface="Palemonas" pitchFamily="18" charset="0"/>
              </a:rPr>
              <a:t>Ė MOKYKLŲ VERTINIMO AGENTŪRA</a:t>
            </a:r>
          </a:p>
        </p:txBody>
      </p:sp>
    </p:spTree>
    <p:extLst>
      <p:ext uri="{BB962C8B-B14F-4D97-AF65-F5344CB8AC3E}">
        <p14:creationId xmlns:p14="http://schemas.microsoft.com/office/powerpoint/2010/main" val="308730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873A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873A6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873A6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873A6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873A6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873A6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873A6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873A6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873A6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31C9-7B47-4574-8414-AE2DDC0FA51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2017.12.12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9D23-21E1-4816-8E1E-620781C53D3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6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upc.smm.lt/naujienos/pkt/ISAK-899.php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46640" cy="2448271"/>
          </a:xfrm>
        </p:spPr>
        <p:txBody>
          <a:bodyPr>
            <a:normAutofit fontScale="90000"/>
          </a:bodyPr>
          <a:lstStyle/>
          <a:p>
            <a:r>
              <a:rPr lang="lt-LT" b="0" i="0" u="none" strike="noStrike" baseline="0" dirty="0" smtClean="0">
                <a:latin typeface="Times-Roman"/>
              </a:rPr>
              <a:t>Mokytojų</a:t>
            </a:r>
            <a:r>
              <a:rPr lang="lt-LT" b="0" i="0" u="none" strike="noStrike" baseline="0" dirty="0" smtClean="0">
                <a:latin typeface="TTE2t00"/>
              </a:rPr>
              <a:t> </a:t>
            </a:r>
            <a:r>
              <a:rPr lang="lt-LT" b="0" i="0" u="none" strike="noStrike" baseline="0" dirty="0" smtClean="0">
                <a:latin typeface="Times-Roman"/>
              </a:rPr>
              <a:t>kvalifikacijos tobulinimo</a:t>
            </a:r>
            <a:br>
              <a:rPr lang="lt-LT" b="0" i="0" u="none" strike="noStrike" baseline="0" dirty="0" smtClean="0">
                <a:latin typeface="Times-Roman"/>
              </a:rPr>
            </a:br>
            <a:r>
              <a:rPr lang="lt-LT" b="0" i="0" u="none" strike="noStrike" baseline="0" dirty="0" smtClean="0">
                <a:latin typeface="Times-Roman"/>
              </a:rPr>
              <a:t>institucijų</a:t>
            </a:r>
            <a:r>
              <a:rPr lang="lt-LT" b="0" i="0" u="none" strike="noStrike" baseline="0" dirty="0" smtClean="0">
                <a:latin typeface="TTE2t00"/>
              </a:rPr>
              <a:t> </a:t>
            </a:r>
            <a:r>
              <a:rPr lang="lt-LT" b="0" i="0" u="none" strike="noStrike" baseline="0" dirty="0" smtClean="0">
                <a:latin typeface="Times-Roman"/>
              </a:rPr>
              <a:t>vaidmuo geros mokyklos</a:t>
            </a:r>
            <a:br>
              <a:rPr lang="lt-LT" b="0" i="0" u="none" strike="noStrike" baseline="0" dirty="0" smtClean="0">
                <a:latin typeface="Times-Roman"/>
              </a:rPr>
            </a:br>
            <a:r>
              <a:rPr lang="lt-LT" b="0" i="0" u="none" strike="noStrike" baseline="0" dirty="0" smtClean="0">
                <a:latin typeface="Times-Roman"/>
              </a:rPr>
              <a:t>kūrimui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8496944" cy="2448272"/>
          </a:xfrm>
        </p:spPr>
        <p:txBody>
          <a:bodyPr>
            <a:normAutofit/>
          </a:bodyPr>
          <a:lstStyle/>
          <a:p>
            <a:r>
              <a:rPr lang="lt-LT" sz="2000" b="1" dirty="0" smtClean="0"/>
              <a:t>Vitalija </a:t>
            </a:r>
            <a:r>
              <a:rPr lang="lt-LT" sz="2000" b="1" dirty="0" err="1" smtClean="0"/>
              <a:t>Bujanauskienė</a:t>
            </a:r>
            <a:endParaRPr lang="lt-LT" sz="2000" b="1" dirty="0" smtClean="0"/>
          </a:p>
          <a:p>
            <a:endParaRPr lang="lt-LT" sz="2000" b="1" dirty="0" smtClean="0"/>
          </a:p>
          <a:p>
            <a:r>
              <a:rPr lang="lt-LT" sz="2000" b="1" dirty="0" smtClean="0"/>
              <a:t>Lietuvos švietimo centrų darbuotojų asociacija</a:t>
            </a:r>
          </a:p>
          <a:p>
            <a:r>
              <a:rPr lang="lt-LT" sz="2000" b="1" dirty="0"/>
              <a:t> </a:t>
            </a:r>
            <a:r>
              <a:rPr lang="lt-LT" sz="2000" b="1" dirty="0" smtClean="0"/>
              <a:t>Utenos švietimo centras</a:t>
            </a:r>
          </a:p>
          <a:p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4" y="4725144"/>
            <a:ext cx="1332111" cy="40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 descr="C:\Users\usc1\Pictures\Google Talk Received Images\US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89" y="5301209"/>
            <a:ext cx="47707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/>
              <a:t>Lyderystė ir įgalinanti vadyba:</a:t>
            </a:r>
            <a:br>
              <a:rPr lang="lt-LT" sz="3600" b="1" dirty="0"/>
            </a:br>
            <a:r>
              <a:rPr lang="lt-LT" sz="14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lt-LT" sz="1400" kern="0" dirty="0">
                <a:solidFill>
                  <a:srgbClr val="000000"/>
                </a:solidFill>
                <a:latin typeface="Arial"/>
              </a:rPr>
              <a:t>Geros mokyklos bruožai)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Aiški, vienijanti, įkvepianti vizija;</a:t>
            </a:r>
          </a:p>
          <a:p>
            <a:r>
              <a:rPr lang="lt-LT" dirty="0" smtClean="0"/>
              <a:t>Dialogo ir susitarimų kultūra;</a:t>
            </a:r>
          </a:p>
          <a:p>
            <a:r>
              <a:rPr lang="lt-LT" dirty="0" err="1" smtClean="0"/>
              <a:t>Pa(si)dalinta</a:t>
            </a:r>
            <a:r>
              <a:rPr lang="lt-LT" dirty="0" smtClean="0"/>
              <a:t> lyderystė;</a:t>
            </a:r>
          </a:p>
          <a:p>
            <a:r>
              <a:rPr lang="lt-LT" dirty="0" smtClean="0"/>
              <a:t>Veiksmingas administravimas;</a:t>
            </a:r>
          </a:p>
          <a:p>
            <a:r>
              <a:rPr lang="lt-LT" dirty="0" smtClean="0"/>
              <a:t>Kūrybiškumas ir valia veikti.</a:t>
            </a:r>
            <a:endParaRPr lang="lt-LT" dirty="0"/>
          </a:p>
        </p:txBody>
      </p:sp>
      <p:pic>
        <p:nvPicPr>
          <p:cNvPr id="5" name="Turinio vietos rezervavimo ženklas 4" descr="Vaizdo rezultatas pagal užklausą „piešiniai, mandala“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6604"/>
            <a:ext cx="4038600" cy="227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32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 t="40912" r="40496" b="22187"/>
          <a:stretch/>
        </p:blipFill>
        <p:spPr bwMode="auto">
          <a:xfrm>
            <a:off x="899592" y="1363285"/>
            <a:ext cx="7148945" cy="413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lt-LT" b="1" dirty="0" smtClean="0"/>
              <a:t>Mokytojo profesinis augimas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72608"/>
          </a:xfrm>
        </p:spPr>
        <p:txBody>
          <a:bodyPr/>
          <a:lstStyle/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966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6" t="20687" r="56091" b="21617"/>
          <a:stretch/>
        </p:blipFill>
        <p:spPr bwMode="auto">
          <a:xfrm>
            <a:off x="35496" y="476672"/>
            <a:ext cx="8640960" cy="63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10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lt-LT" altLang="lt-LT" sz="4000" b="1"/>
              <a:t>Centrų veiklos plėtojimo galimybės</a:t>
            </a:r>
            <a:endParaRPr lang="en-US" altLang="lt-LT" sz="4000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lt-LT" altLang="lt-LT"/>
              <a:t>Aktyvus dalyvavimas siekiant mokyklų pažangos.</a:t>
            </a:r>
          </a:p>
          <a:p>
            <a:r>
              <a:rPr lang="lt-LT" altLang="lt-LT"/>
              <a:t>Dalinimosi patirtimi koordinavimas.</a:t>
            </a:r>
          </a:p>
          <a:p>
            <a:r>
              <a:rPr lang="lt-LT" altLang="lt-LT"/>
              <a:t>Nacionalinių projektų rezultatų diegimas vietose.</a:t>
            </a:r>
          </a:p>
          <a:p>
            <a:r>
              <a:rPr lang="lt-LT" altLang="lt-LT"/>
              <a:t>Žmogiškųjų išteklių bankas. </a:t>
            </a:r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33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/>
              <a:t>PROFESINIO TOBULINIMOSI VERTINIMO LYGMENYS</a:t>
            </a:r>
            <a:endParaRPr lang="en-US" altLang="lt-LT" sz="32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lt-LT" altLang="lt-LT" dirty="0"/>
              <a:t>Dalyvių reakcija;</a:t>
            </a:r>
          </a:p>
          <a:p>
            <a:r>
              <a:rPr lang="lt-LT" altLang="lt-LT" dirty="0"/>
              <a:t>Dalyvių išmokimas;</a:t>
            </a:r>
          </a:p>
          <a:p>
            <a:r>
              <a:rPr lang="lt-LT" altLang="lt-LT" dirty="0"/>
              <a:t>Organizacijos parama ir kaita;</a:t>
            </a:r>
          </a:p>
          <a:p>
            <a:r>
              <a:rPr lang="lt-LT" altLang="lt-LT" dirty="0"/>
              <a:t>Dalyvių naujų žinių ir įgūdžių panaudojimas;</a:t>
            </a:r>
          </a:p>
          <a:p>
            <a:r>
              <a:rPr lang="lt-LT" altLang="lt-LT" dirty="0"/>
              <a:t>Mokinių mokymosi pasekmės.</a:t>
            </a:r>
            <a:endParaRPr lang="en-US" altLang="lt-LT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419872" y="5805264"/>
            <a:ext cx="30102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dirty="0" err="1" smtClean="0">
                <a:solidFill>
                  <a:srgbClr val="000000"/>
                </a:solidFill>
              </a:rPr>
              <a:t>Thomas</a:t>
            </a:r>
            <a:r>
              <a:rPr lang="lt-LT" altLang="lt-LT" dirty="0" smtClean="0">
                <a:solidFill>
                  <a:srgbClr val="000000"/>
                </a:solidFill>
              </a:rPr>
              <a:t> R. </a:t>
            </a:r>
            <a:r>
              <a:rPr lang="lt-LT" altLang="lt-LT" dirty="0" err="1" smtClean="0">
                <a:solidFill>
                  <a:srgbClr val="000000"/>
                </a:solidFill>
              </a:rPr>
              <a:t>Guskey</a:t>
            </a:r>
            <a:r>
              <a:rPr lang="lt-LT" altLang="lt-LT" dirty="0" smtClean="0">
                <a:solidFill>
                  <a:srgbClr val="000000"/>
                </a:solidFill>
              </a:rPr>
              <a:t> “Profesinio tobulinimosi vertinimas”</a:t>
            </a:r>
            <a:endParaRPr lang="en-US" altLang="lt-LT" dirty="0" smtClean="0">
              <a:solidFill>
                <a:srgbClr val="000000"/>
              </a:solidFill>
            </a:endParaRPr>
          </a:p>
        </p:txBody>
      </p:sp>
      <p:pic>
        <p:nvPicPr>
          <p:cNvPr id="8" name="Turinio vietos rezervavimo ženklas 7" descr="Vaizdo rezultatas pagal užklausą „piešinys, mokytojai mokosi“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74206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4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170586"/>
          </a:xfrm>
        </p:spPr>
        <p:txBody>
          <a:bodyPr/>
          <a:lstStyle/>
          <a:p>
            <a:r>
              <a:rPr lang="lt-LT" dirty="0" smtClean="0"/>
              <a:t>Dalinkimės</a:t>
            </a:r>
            <a:r>
              <a:rPr lang="lt-LT" dirty="0" smtClean="0">
                <a:latin typeface="Calibri"/>
              </a:rPr>
              <a:t>!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> </a:t>
            </a:r>
            <a:r>
              <a:rPr lang="lt-LT" dirty="0" smtClean="0"/>
              <a:t>Bendradarbiaukime</a:t>
            </a:r>
            <a:r>
              <a:rPr lang="lt-LT" dirty="0">
                <a:solidFill>
                  <a:srgbClr val="000000"/>
                </a:solidFill>
                <a:latin typeface="Calibri"/>
              </a:rPr>
              <a:t> !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en-US" dirty="0" smtClean="0"/>
              <a:t>A</a:t>
            </a:r>
            <a:r>
              <a:rPr lang="lt-LT" dirty="0" err="1" smtClean="0"/>
              <a:t>čiū</a:t>
            </a:r>
            <a:r>
              <a:rPr lang="lt-LT" dirty="0">
                <a:solidFill>
                  <a:srgbClr val="000000"/>
                </a:solidFill>
                <a:latin typeface="Calibri"/>
              </a:rPr>
              <a:t> 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8113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567738" cy="1001713"/>
          </a:xfrm>
        </p:spPr>
        <p:txBody>
          <a:bodyPr/>
          <a:lstStyle/>
          <a:p>
            <a:pPr algn="ctr"/>
            <a:r>
              <a:rPr lang="lt-LT" altLang="lt-LT" sz="2400" cap="none" smtClean="0">
                <a:ea typeface="ＭＳ Ｐゴシック" pitchFamily="34" charset="-128"/>
                <a:cs typeface="Arial" charset="0"/>
              </a:rPr>
              <a:t>Gera mokykla - prasmės, atradimų ir mokymosi sėkmės siekianti, </a:t>
            </a:r>
            <a:r>
              <a:rPr lang="en-US" altLang="lt-LT" sz="2400" cap="none" smtClean="0">
                <a:ea typeface="ＭＳ Ｐゴシック" pitchFamily="34" charset="-128"/>
                <a:cs typeface="Arial" charset="0"/>
              </a:rPr>
              <a:t>bendruomenės susitarimais savo veiklą grindžianti</a:t>
            </a:r>
            <a:r>
              <a:rPr lang="lt-LT" altLang="lt-LT" sz="2400" cap="none" smtClean="0">
                <a:ea typeface="ＭＳ Ｐゴシック" pitchFamily="34" charset="-128"/>
                <a:cs typeface="Arial" charset="0"/>
              </a:rPr>
              <a:t> mokykla. </a:t>
            </a:r>
            <a:endParaRPr lang="en-US" altLang="lt-LT" sz="2400" cap="none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5363" name="Picture 4" descr="C:\Users\g.kazakevicius\Desktop\Paveikslėlis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1359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Mokytojo turimos savybės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nulemia pamokos kokybę,</a:t>
            </a:r>
          </a:p>
          <a:p>
            <a:r>
              <a:rPr lang="lt-LT" i="1" dirty="0" smtClean="0"/>
              <a:t>netiesiogiai</a:t>
            </a:r>
            <a:r>
              <a:rPr lang="lt-LT" dirty="0" smtClean="0"/>
              <a:t> veikia mokinių elgesį,</a:t>
            </a:r>
          </a:p>
          <a:p>
            <a:r>
              <a:rPr lang="lt-LT" dirty="0" smtClean="0"/>
              <a:t>mokytojas laikomas pavyzdžiu ir todėl turi </a:t>
            </a:r>
            <a:r>
              <a:rPr lang="lt-LT" i="1" dirty="0" smtClean="0"/>
              <a:t>tiesioginį</a:t>
            </a:r>
            <a:r>
              <a:rPr lang="lt-LT" dirty="0" smtClean="0"/>
              <a:t> poveikį mokinių mokymuisi ir asmenybės raidai.</a:t>
            </a:r>
          </a:p>
          <a:p>
            <a:pPr marL="0" indent="0" algn="r">
              <a:buNone/>
            </a:pPr>
            <a:r>
              <a:rPr lang="lt-LT" dirty="0"/>
              <a:t> </a:t>
            </a:r>
            <a:r>
              <a:rPr lang="lt-LT" sz="2000" dirty="0" err="1" smtClean="0"/>
              <a:t>Andreas</a:t>
            </a:r>
            <a:r>
              <a:rPr lang="lt-LT" sz="2000" dirty="0" smtClean="0"/>
              <a:t> </a:t>
            </a:r>
            <a:r>
              <a:rPr lang="lt-LT" sz="2000" dirty="0" err="1" smtClean="0"/>
              <a:t>Helmke</a:t>
            </a:r>
            <a:endParaRPr lang="lt-LT" sz="2000" dirty="0" smtClean="0"/>
          </a:p>
          <a:p>
            <a:pPr marL="0" indent="0" algn="r">
              <a:buNone/>
            </a:pPr>
            <a:r>
              <a:rPr lang="lt-LT" sz="2000" dirty="0" smtClean="0"/>
              <a:t> „Pamokos kokybė ir mokytojo profesionalumas:</a:t>
            </a:r>
          </a:p>
          <a:p>
            <a:pPr marL="0" indent="0" algn="r">
              <a:buNone/>
            </a:pPr>
            <a:r>
              <a:rPr lang="lt-LT" sz="2000" dirty="0" smtClean="0"/>
              <a:t>Diagnostika, vertinimas, tobulinimas“.</a:t>
            </a:r>
          </a:p>
          <a:p>
            <a:pPr marL="0" indent="0">
              <a:buNone/>
            </a:pPr>
            <a:endParaRPr lang="lt-LT" sz="2000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6" name="Paveikslėlis 5" descr="Vaizdo rezultatas pagal užklausą „mokytojas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8587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Mokytojo</a:t>
            </a:r>
            <a:r>
              <a:rPr lang="en-US" dirty="0" smtClean="0"/>
              <a:t> </a:t>
            </a:r>
            <a:r>
              <a:rPr lang="en-US" dirty="0" err="1" smtClean="0"/>
              <a:t>profesinis</a:t>
            </a:r>
            <a:r>
              <a:rPr lang="en-US" dirty="0" smtClean="0"/>
              <a:t> </a:t>
            </a:r>
            <a:r>
              <a:rPr lang="en-US" dirty="0" err="1" smtClean="0"/>
              <a:t>augimas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Pats </a:t>
            </a:r>
            <a:r>
              <a:rPr lang="en-US" dirty="0" err="1" smtClean="0"/>
              <a:t>mokytojas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Mokykla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Kvalifikacijos</a:t>
            </a:r>
            <a:r>
              <a:rPr lang="en-US" dirty="0" smtClean="0"/>
              <a:t> </a:t>
            </a:r>
            <a:r>
              <a:rPr lang="en-US" dirty="0" err="1" smtClean="0"/>
              <a:t>tobulinimo</a:t>
            </a:r>
            <a:r>
              <a:rPr lang="en-US" dirty="0" smtClean="0"/>
              <a:t> </a:t>
            </a:r>
            <a:r>
              <a:rPr lang="en-US" dirty="0" err="1" smtClean="0"/>
              <a:t>institucijos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Universitetai</a:t>
            </a:r>
            <a:r>
              <a:rPr lang="en-US" dirty="0" smtClean="0"/>
              <a:t>.</a:t>
            </a:r>
            <a:endParaRPr lang="lt-LT" dirty="0"/>
          </a:p>
        </p:txBody>
      </p:sp>
      <p:pic>
        <p:nvPicPr>
          <p:cNvPr id="7" name="Paveikslėlis 6" descr="Vaizdo rezultatas pagal užklausą „piešiniai,skaitymas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3453755" cy="2267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89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Požiūris į mokytojo profesiją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/>
              <a:t>Mokytojo profesija -nuolat besimokančiojo </a:t>
            </a:r>
            <a:r>
              <a:rPr lang="lt-LT" b="1" dirty="0" smtClean="0"/>
              <a:t>profesija</a:t>
            </a:r>
            <a:r>
              <a:rPr lang="en-US" b="1" dirty="0" smtClean="0"/>
              <a:t>?</a:t>
            </a:r>
            <a:endParaRPr lang="lt-LT" b="1" dirty="0"/>
          </a:p>
        </p:txBody>
      </p:sp>
      <p:pic>
        <p:nvPicPr>
          <p:cNvPr id="5" name="Turinio vietos rezervavimo ženklas 4" descr="Vaizdo rezultatas pagal užklausą „ mokymasis“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09634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94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Sąvokos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 Kompetencija</a:t>
            </a:r>
          </a:p>
          <a:p>
            <a:endParaRPr lang="lt-LT" dirty="0"/>
          </a:p>
          <a:p>
            <a:endParaRPr lang="lt-LT" dirty="0" smtClean="0"/>
          </a:p>
          <a:p>
            <a:endParaRPr lang="lt-LT" dirty="0" smtClean="0"/>
          </a:p>
          <a:p>
            <a:r>
              <a:rPr lang="lt-LT" dirty="0"/>
              <a:t>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Kvalifikacija</a:t>
            </a:r>
          </a:p>
        </p:txBody>
      </p:sp>
      <p:pic>
        <p:nvPicPr>
          <p:cNvPr id="5" name="Paveikslėlis 4" descr="Vaizdo rezultatas pagal užklausą „kompetencija ir kvalifikacija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88435"/>
            <a:ext cx="3072765" cy="111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aveikslėlis 5" descr="Vaizdo rezultatas pagal užklausą „kompetencija reikšmė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1600200" cy="159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72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 t="40912" r="40496" b="22187"/>
          <a:stretch/>
        </p:blipFill>
        <p:spPr bwMode="auto">
          <a:xfrm>
            <a:off x="899592" y="1363285"/>
            <a:ext cx="7148945" cy="413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lt-LT" b="1" dirty="0" smtClean="0"/>
              <a:t>Mokytojo profesinis augimas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72608"/>
          </a:xfrm>
        </p:spPr>
        <p:txBody>
          <a:bodyPr/>
          <a:lstStyle/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584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lt-LT" sz="3200" b="1">
                <a:solidFill>
                  <a:schemeClr val="tx1"/>
                </a:solidFill>
              </a:rPr>
              <a:t>PEDAGOGŲ KVALIFIKACIJOS TOBULINIMO KONCEPCIJA</a:t>
            </a:r>
            <a:br>
              <a:rPr lang="en-US" altLang="lt-LT" sz="3200" b="1">
                <a:solidFill>
                  <a:schemeClr val="tx1"/>
                </a:solidFill>
              </a:rPr>
            </a:br>
            <a:endParaRPr lang="en-US" altLang="lt-LT" sz="3200" b="1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lt-LT"/>
              <a:t>6. Kvalifikacijos tobulinimo procesas turi užtikrinti dermę tarp individualių pedagogo poreikių, švietimo įstaigos poreikių ir nacionalinių poreikių.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1188" y="4425950"/>
            <a:ext cx="80914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13675" tIns="257094" bIns="25709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24300" y="4292600"/>
            <a:ext cx="457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mtClean="0">
                <a:solidFill>
                  <a:srgbClr val="000000"/>
                </a:solidFill>
              </a:rPr>
              <a:t>Lietuvos Respublikos švietimo ir</a:t>
            </a:r>
            <a:r>
              <a:rPr lang="lt-LT" altLang="lt-LT" smtClean="0">
                <a:solidFill>
                  <a:srgbClr val="000000"/>
                </a:solidFill>
              </a:rPr>
              <a:t> </a:t>
            </a:r>
            <a:r>
              <a:rPr lang="en-US" altLang="lt-LT" smtClean="0">
                <a:solidFill>
                  <a:srgbClr val="000000"/>
                </a:solidFill>
              </a:rPr>
              <a:t>mokslo ministro 2012 m. gegužės 30.d.</a:t>
            </a:r>
            <a:r>
              <a:rPr lang="lt-LT" altLang="lt-LT" smtClean="0">
                <a:solidFill>
                  <a:srgbClr val="000000"/>
                </a:solidFill>
              </a:rPr>
              <a:t> </a:t>
            </a:r>
            <a:r>
              <a:rPr lang="en-US" altLang="lt-LT" smtClean="0">
                <a:solidFill>
                  <a:srgbClr val="000000"/>
                </a:solidFill>
                <a:hlinkClick r:id="rId2"/>
              </a:rPr>
              <a:t>įsakym</a:t>
            </a:r>
            <a:r>
              <a:rPr lang="lt-LT" altLang="lt-LT" smtClean="0">
                <a:solidFill>
                  <a:srgbClr val="000000"/>
                </a:solidFill>
                <a:hlinkClick r:id="rId2"/>
              </a:rPr>
              <a:t>as</a:t>
            </a:r>
            <a:r>
              <a:rPr lang="en-US" altLang="lt-LT" smtClean="0">
                <a:solidFill>
                  <a:srgbClr val="000000"/>
                </a:solidFill>
                <a:hlinkClick r:id="rId2"/>
              </a:rPr>
              <a:t> Nr. V-899</a:t>
            </a:r>
            <a:endParaRPr lang="en-US" altLang="lt-LT" smtClean="0">
              <a:solidFill>
                <a:srgbClr val="000000"/>
              </a:solidFill>
            </a:endParaRPr>
          </a:p>
        </p:txBody>
      </p:sp>
      <p:pic>
        <p:nvPicPr>
          <p:cNvPr id="9222" name="Picture 6" descr="ANd9GcR1iGoiUJvc0L0K-sWST_l3T0i4zd-IJxjMVc7vunXyVs24o4Oo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2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82154"/>
          </a:xfrm>
        </p:spPr>
        <p:txBody>
          <a:bodyPr/>
          <a:lstStyle/>
          <a:p>
            <a:r>
              <a:rPr lang="lt-LT" b="1" dirty="0" smtClean="0"/>
              <a:t>Bendruomenė, kaip besimokanti organizacija:</a:t>
            </a:r>
            <a:br>
              <a:rPr lang="lt-LT" b="1" dirty="0" smtClean="0"/>
            </a:br>
            <a:r>
              <a:rPr lang="lt-LT" sz="1400" dirty="0" smtClean="0"/>
              <a:t>(Geros mokyklos bruožai)</a:t>
            </a:r>
            <a:br>
              <a:rPr lang="lt-LT" sz="1400" dirty="0" smtClean="0"/>
            </a:br>
            <a:endParaRPr lang="lt-LT" sz="1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Mokymasis su kitais ir iš kitų;</a:t>
            </a:r>
          </a:p>
          <a:p>
            <a:r>
              <a:rPr lang="lt-LT" dirty="0" smtClean="0"/>
              <a:t>Sutelktumas;</a:t>
            </a:r>
          </a:p>
          <a:p>
            <a:r>
              <a:rPr lang="lt-LT" dirty="0" err="1" smtClean="0"/>
              <a:t>Refleksyvumas</a:t>
            </a:r>
            <a:r>
              <a:rPr lang="lt-LT" dirty="0" smtClean="0"/>
              <a:t>;</a:t>
            </a:r>
          </a:p>
          <a:p>
            <a:r>
              <a:rPr lang="lt-LT" dirty="0" smtClean="0"/>
              <a:t>Mokymosi ir asmeninio tobulėjimo skatinimas;</a:t>
            </a:r>
          </a:p>
          <a:p>
            <a:r>
              <a:rPr lang="lt-LT" dirty="0" smtClean="0"/>
              <a:t>Organizacijos atvirumas pasauliui.</a:t>
            </a:r>
            <a:endParaRPr lang="lt-LT" dirty="0"/>
          </a:p>
        </p:txBody>
      </p:sp>
      <p:pic>
        <p:nvPicPr>
          <p:cNvPr id="5" name="Turinio vietos rezervavimo ženklas 4" descr="Vaizdo rezultatas pagal užklausą „piešinys mokykla“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0445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22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MVA PREZENT">
  <a:themeElements>
    <a:clrScheme name="NMVA PREZ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MVA PREZ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MVA PREZ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VA PREZ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VA PREZ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VA PREZ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VA PREZ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VA PREZ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VA PREZ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VA PREZ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VA PREZ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VA PREZ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VA PREZ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VA PREZ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240</Words>
  <Application>Microsoft Office PowerPoint</Application>
  <PresentationFormat>Demonstracija ekrane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Skaidrių pavadinimai</vt:lpstr>
      </vt:variant>
      <vt:variant>
        <vt:i4>15</vt:i4>
      </vt:variant>
    </vt:vector>
  </HeadingPairs>
  <TitlesOfParts>
    <vt:vector size="21" baseType="lpstr">
      <vt:lpstr>Office tema</vt:lpstr>
      <vt:lpstr>Default Design</vt:lpstr>
      <vt:lpstr>1_Default Design</vt:lpstr>
      <vt:lpstr>2_Default Design</vt:lpstr>
      <vt:lpstr>NMVA PREZENT</vt:lpstr>
      <vt:lpstr>1_Office tema</vt:lpstr>
      <vt:lpstr>Mokytojų kvalifikacijos tobulinimo institucijų vaidmuo geros mokyklos kūrimui</vt:lpstr>
      <vt:lpstr>Gera mokykla - prasmės, atradimų ir mokymosi sėkmės siekianti, bendruomenės susitarimais savo veiklą grindžianti mokykla. </vt:lpstr>
      <vt:lpstr>Mokytojo turimos savybės </vt:lpstr>
      <vt:lpstr>Mokytojo profesinis augimas</vt:lpstr>
      <vt:lpstr>Požiūris į mokytojo profesiją</vt:lpstr>
      <vt:lpstr>Sąvokos</vt:lpstr>
      <vt:lpstr>Mokytojo profesinis augimas</vt:lpstr>
      <vt:lpstr>PEDAGOGŲ KVALIFIKACIJOS TOBULINIMO KONCEPCIJA </vt:lpstr>
      <vt:lpstr>Bendruomenė, kaip besimokanti organizacija: (Geros mokyklos bruožai) </vt:lpstr>
      <vt:lpstr>Lyderystė ir įgalinanti vadyba: (Geros mokyklos bruožai)</vt:lpstr>
      <vt:lpstr>Mokytojo profesinis augimas</vt:lpstr>
      <vt:lpstr>PowerPoint pristatymas</vt:lpstr>
      <vt:lpstr>Centrų veiklos plėtojimo galimybės</vt:lpstr>
      <vt:lpstr>PROFESINIO TOBULINIMOSI VERTINIMO LYGMENYS</vt:lpstr>
      <vt:lpstr>Dalinkimės!  Bendradarbiaukime !  Ačiū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Mokytojų kvalifikacijos tobulinimo institucijų vaidmuo geros mokyklos kūrimui</dc:title>
  <dc:creator>PC</dc:creator>
  <cp:lastModifiedBy>USVC</cp:lastModifiedBy>
  <cp:revision>25</cp:revision>
  <dcterms:created xsi:type="dcterms:W3CDTF">2017-12-12T08:56:11Z</dcterms:created>
  <dcterms:modified xsi:type="dcterms:W3CDTF">2017-12-12T20:25:48Z</dcterms:modified>
</cp:coreProperties>
</file>